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8" r:id="rId4"/>
    <p:sldId id="290" r:id="rId5"/>
    <p:sldId id="267" r:id="rId6"/>
    <p:sldId id="270" r:id="rId7"/>
    <p:sldId id="286" r:id="rId8"/>
    <p:sldId id="271" r:id="rId9"/>
    <p:sldId id="272" r:id="rId10"/>
    <p:sldId id="276" r:id="rId11"/>
    <p:sldId id="287" r:id="rId12"/>
    <p:sldId id="274" r:id="rId13"/>
    <p:sldId id="273" r:id="rId14"/>
    <p:sldId id="288" r:id="rId15"/>
    <p:sldId id="289" r:id="rId16"/>
    <p:sldId id="279" r:id="rId17"/>
    <p:sldId id="280" r:id="rId18"/>
    <p:sldId id="269" r:id="rId19"/>
    <p:sldId id="281" r:id="rId20"/>
    <p:sldId id="285" r:id="rId21"/>
    <p:sldId id="283" r:id="rId22"/>
    <p:sldId id="284" r:id="rId23"/>
    <p:sldId id="292"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576"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B474B0-066A-4F16-8977-0C104F1F4022}"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390832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B474B0-066A-4F16-8977-0C104F1F4022}"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3198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B474B0-066A-4F16-8977-0C104F1F4022}"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293571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B474B0-066A-4F16-8977-0C104F1F4022}"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411834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474B0-066A-4F16-8977-0C104F1F4022}" type="datetimeFigureOut">
              <a:rPr lang="en-US" smtClean="0"/>
              <a:pPr/>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428731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B474B0-066A-4F16-8977-0C104F1F4022}"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334734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B474B0-066A-4F16-8977-0C104F1F4022}" type="datetimeFigureOut">
              <a:rPr lang="en-US" smtClean="0"/>
              <a:pPr/>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175180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B474B0-066A-4F16-8977-0C104F1F4022}" type="datetimeFigureOut">
              <a:rPr lang="en-US" smtClean="0"/>
              <a:pPr/>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391273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474B0-066A-4F16-8977-0C104F1F4022}" type="datetimeFigureOut">
              <a:rPr lang="en-US" smtClean="0"/>
              <a:pPr/>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8886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474B0-066A-4F16-8977-0C104F1F4022}"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91235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474B0-066A-4F16-8977-0C104F1F4022}" type="datetimeFigureOut">
              <a:rPr lang="en-US" smtClean="0"/>
              <a:pPr/>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2451-3836-4543-A7D1-D1425E641194}" type="slidenum">
              <a:rPr lang="en-US" smtClean="0"/>
              <a:pPr/>
              <a:t>‹#›</a:t>
            </a:fld>
            <a:endParaRPr lang="en-US"/>
          </a:p>
        </p:txBody>
      </p:sp>
    </p:spTree>
    <p:extLst>
      <p:ext uri="{BB962C8B-B14F-4D97-AF65-F5344CB8AC3E}">
        <p14:creationId xmlns:p14="http://schemas.microsoft.com/office/powerpoint/2010/main" val="323595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474B0-066A-4F16-8977-0C104F1F4022}" type="datetimeFigureOut">
              <a:rPr lang="en-US" smtClean="0"/>
              <a:pPr/>
              <a:t>8/24/2021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2451-3836-4543-A7D1-D1425E641194}" type="slidenum">
              <a:rPr lang="en-US" smtClean="0"/>
              <a:pPr/>
              <a:t>‹#›</a:t>
            </a:fld>
            <a:endParaRPr lang="en-US"/>
          </a:p>
        </p:txBody>
      </p:sp>
    </p:spTree>
    <p:extLst>
      <p:ext uri="{BB962C8B-B14F-4D97-AF65-F5344CB8AC3E}">
        <p14:creationId xmlns:p14="http://schemas.microsoft.com/office/powerpoint/2010/main" val="256734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CS2040S Lab 4</a:t>
            </a:r>
            <a:br>
              <a:rPr lang="en-US" dirty="0"/>
            </a:br>
            <a:r>
              <a:rPr lang="en-US" dirty="0"/>
              <a:t>List ADT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248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Stacks/Queues</a:t>
            </a:r>
          </a:p>
        </p:txBody>
      </p:sp>
      <p:sp>
        <p:nvSpPr>
          <p:cNvPr id="3" name="Content Placeholder 2"/>
          <p:cNvSpPr>
            <a:spLocks noGrp="1"/>
          </p:cNvSpPr>
          <p:nvPr>
            <p:ph idx="1"/>
          </p:nvPr>
        </p:nvSpPr>
        <p:spPr/>
        <p:txBody>
          <a:bodyPr>
            <a:normAutofit/>
          </a:bodyPr>
          <a:lstStyle/>
          <a:p>
            <a:r>
              <a:rPr lang="en-US" dirty="0"/>
              <a:t>Special kinds of lists</a:t>
            </a:r>
          </a:p>
          <a:p>
            <a:pPr lvl="1"/>
            <a:r>
              <a:rPr lang="en-US" dirty="0"/>
              <a:t>Stacks only allow inserting, accessing and deleting from the top of the stack in O(1) time (first-in last-out)</a:t>
            </a:r>
          </a:p>
          <a:p>
            <a:pPr lvl="1"/>
            <a:r>
              <a:rPr lang="en-US" dirty="0"/>
              <a:t>Queues only allow accessing and deleting from the front of queue, and inserting from the back of the queue in O(1) time (first-in first-out)</a:t>
            </a:r>
            <a:endParaRPr lang="en-US" dirty="0">
              <a:latin typeface="Consolas" panose="020B0609020204030204" pitchFamily="49" charset="0"/>
            </a:endParaRPr>
          </a:p>
        </p:txBody>
      </p:sp>
    </p:spTree>
    <p:extLst>
      <p:ext uri="{BB962C8B-B14F-4D97-AF65-F5344CB8AC3E}">
        <p14:creationId xmlns:p14="http://schemas.microsoft.com/office/powerpoint/2010/main" val="286765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Stacks/Queues</a:t>
            </a:r>
          </a:p>
        </p:txBody>
      </p:sp>
      <p:sp>
        <p:nvSpPr>
          <p:cNvPr id="3" name="Content Placeholder 2"/>
          <p:cNvSpPr>
            <a:spLocks noGrp="1"/>
          </p:cNvSpPr>
          <p:nvPr>
            <p:ph idx="1"/>
          </p:nvPr>
        </p:nvSpPr>
        <p:spPr/>
        <p:txBody>
          <a:bodyPr>
            <a:normAutofit/>
          </a:bodyPr>
          <a:lstStyle/>
          <a:p>
            <a:r>
              <a:rPr lang="en-US" dirty="0"/>
              <a:t>Queue is an interface, so you cannot initialize it using new Queue()</a:t>
            </a:r>
          </a:p>
          <a:p>
            <a:pPr lvl="1"/>
            <a:r>
              <a:rPr lang="en-US" dirty="0"/>
              <a:t>Instead, </a:t>
            </a:r>
            <a:r>
              <a:rPr lang="en-US" dirty="0" err="1"/>
              <a:t>initialise</a:t>
            </a:r>
            <a:r>
              <a:rPr lang="en-US" dirty="0"/>
              <a:t> it using a LinkedList: </a:t>
            </a:r>
            <a:r>
              <a:rPr lang="en-US" dirty="0">
                <a:solidFill>
                  <a:srgbClr val="00B0F0"/>
                </a:solidFill>
                <a:latin typeface="Consolas" panose="020B0609020204030204" pitchFamily="49" charset="0"/>
              </a:rPr>
              <a:t>Queue</a:t>
            </a:r>
            <a:r>
              <a:rPr lang="en-US" dirty="0">
                <a:latin typeface="Consolas" panose="020B0609020204030204" pitchFamily="49" charset="0"/>
              </a:rPr>
              <a:t>&lt;</a:t>
            </a:r>
            <a:r>
              <a:rPr lang="en-US" dirty="0" err="1">
                <a:solidFill>
                  <a:srgbClr val="00B0F0"/>
                </a:solidFill>
                <a:latin typeface="Consolas" panose="020B0609020204030204" pitchFamily="49" charset="0"/>
              </a:rPr>
              <a:t>YourClass</a:t>
            </a:r>
            <a:r>
              <a:rPr lang="en-US" dirty="0">
                <a:latin typeface="Consolas" panose="020B0609020204030204" pitchFamily="49" charset="0"/>
              </a:rPr>
              <a:t>&gt; queue = </a:t>
            </a:r>
            <a:r>
              <a:rPr lang="en-US" dirty="0">
                <a:solidFill>
                  <a:srgbClr val="FF0000"/>
                </a:solidFill>
                <a:latin typeface="Consolas" panose="020B0609020204030204" pitchFamily="49" charset="0"/>
              </a:rPr>
              <a:t>new</a:t>
            </a:r>
            <a:r>
              <a:rPr lang="en-US" dirty="0">
                <a:latin typeface="Consolas" panose="020B0609020204030204" pitchFamily="49" charset="0"/>
              </a:rPr>
              <a:t> </a:t>
            </a:r>
            <a:r>
              <a:rPr lang="en-US" dirty="0">
                <a:solidFill>
                  <a:srgbClr val="00B0F0"/>
                </a:solidFill>
                <a:latin typeface="Consolas" panose="020B0609020204030204" pitchFamily="49" charset="0"/>
              </a:rPr>
              <a:t>LinkedList</a:t>
            </a:r>
            <a:r>
              <a:rPr lang="en-US" dirty="0">
                <a:latin typeface="Consolas" panose="020B0609020204030204" pitchFamily="49" charset="0"/>
              </a:rPr>
              <a:t>&lt;</a:t>
            </a:r>
            <a:r>
              <a:rPr lang="en-US" dirty="0" err="1">
                <a:solidFill>
                  <a:srgbClr val="00B0F0"/>
                </a:solidFill>
                <a:latin typeface="Consolas" panose="020B0609020204030204" pitchFamily="49" charset="0"/>
              </a:rPr>
              <a:t>YourClass</a:t>
            </a:r>
            <a:r>
              <a:rPr lang="en-US" dirty="0">
                <a:latin typeface="Consolas" panose="020B0609020204030204" pitchFamily="49" charset="0"/>
              </a:rPr>
              <a:t>&gt;();</a:t>
            </a:r>
          </a:p>
          <a:p>
            <a:pPr lvl="1"/>
            <a:r>
              <a:rPr lang="en-US" dirty="0"/>
              <a:t>Or as an </a:t>
            </a:r>
            <a:r>
              <a:rPr lang="en-US" dirty="0" err="1"/>
              <a:t>ArrayDeque</a:t>
            </a:r>
            <a:r>
              <a:rPr lang="en-US" dirty="0"/>
              <a:t> (check the documentation)</a:t>
            </a:r>
            <a:endParaRPr lang="en-US" dirty="0">
              <a:latin typeface="Consolas" panose="020B0609020204030204" pitchFamily="49" charset="0"/>
            </a:endParaRPr>
          </a:p>
          <a:p>
            <a:r>
              <a:rPr lang="en-US" dirty="0"/>
              <a:t>Stack is not an interface, so you can use new Stack() directly</a:t>
            </a:r>
          </a:p>
          <a:p>
            <a:pPr lvl="1"/>
            <a:r>
              <a:rPr lang="en-US" dirty="0">
                <a:solidFill>
                  <a:srgbClr val="00B0F0"/>
                </a:solidFill>
                <a:latin typeface="Consolas" panose="020B0609020204030204" pitchFamily="49" charset="0"/>
              </a:rPr>
              <a:t>Stack</a:t>
            </a:r>
            <a:r>
              <a:rPr lang="en-US" dirty="0">
                <a:latin typeface="Consolas" panose="020B0609020204030204" pitchFamily="49" charset="0"/>
              </a:rPr>
              <a:t>&lt;</a:t>
            </a:r>
            <a:r>
              <a:rPr lang="en-US" dirty="0" err="1">
                <a:solidFill>
                  <a:srgbClr val="00B0F0"/>
                </a:solidFill>
                <a:latin typeface="Consolas" panose="020B0609020204030204" pitchFamily="49" charset="0"/>
              </a:rPr>
              <a:t>YourClass</a:t>
            </a:r>
            <a:r>
              <a:rPr lang="en-US" dirty="0">
                <a:latin typeface="Consolas" panose="020B0609020204030204" pitchFamily="49" charset="0"/>
              </a:rPr>
              <a:t>&gt; stack = </a:t>
            </a:r>
            <a:r>
              <a:rPr lang="en-US" dirty="0">
                <a:solidFill>
                  <a:srgbClr val="FF0000"/>
                </a:solidFill>
                <a:latin typeface="Consolas" panose="020B0609020204030204" pitchFamily="49" charset="0"/>
              </a:rPr>
              <a:t>new</a:t>
            </a:r>
            <a:r>
              <a:rPr lang="en-US" dirty="0">
                <a:latin typeface="Consolas" panose="020B0609020204030204" pitchFamily="49" charset="0"/>
              </a:rPr>
              <a:t> </a:t>
            </a:r>
            <a:r>
              <a:rPr lang="en-US" dirty="0">
                <a:solidFill>
                  <a:srgbClr val="00B0F0"/>
                </a:solidFill>
                <a:latin typeface="Consolas" panose="020B0609020204030204" pitchFamily="49" charset="0"/>
              </a:rPr>
              <a:t>Stack</a:t>
            </a:r>
            <a:r>
              <a:rPr lang="en-US" dirty="0">
                <a:latin typeface="Consolas" panose="020B0609020204030204" pitchFamily="49" charset="0"/>
              </a:rPr>
              <a:t>&lt;</a:t>
            </a:r>
            <a:r>
              <a:rPr lang="en-US" dirty="0" err="1">
                <a:solidFill>
                  <a:srgbClr val="00B0F0"/>
                </a:solidFill>
                <a:latin typeface="Consolas" panose="020B0609020204030204" pitchFamily="49" charset="0"/>
              </a:rPr>
              <a:t>YourClass</a:t>
            </a:r>
            <a:r>
              <a:rPr lang="en-US" dirty="0">
                <a:latin typeface="Consolas" panose="020B0609020204030204" pitchFamily="49" charset="0"/>
              </a:rPr>
              <a:t>&gt;();</a:t>
            </a:r>
          </a:p>
          <a:p>
            <a:r>
              <a:rPr lang="en-US" dirty="0"/>
              <a:t>Note that the Stack class in Java extends the Vector class, so the use of methods such as get(index), and add(index, element) is possible; however, these methods should not be used in a pure stack implementation</a:t>
            </a:r>
          </a:p>
        </p:txBody>
      </p:sp>
    </p:spTree>
    <p:extLst>
      <p:ext uri="{BB962C8B-B14F-4D97-AF65-F5344CB8AC3E}">
        <p14:creationId xmlns:p14="http://schemas.microsoft.com/office/powerpoint/2010/main" val="257263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Stack</a:t>
            </a:r>
          </a:p>
        </p:txBody>
      </p:sp>
      <p:graphicFrame>
        <p:nvGraphicFramePr>
          <p:cNvPr id="4" name="Content Placeholder 3"/>
          <p:cNvGraphicFramePr>
            <a:graphicFrameLocks noGrp="1"/>
          </p:cNvGraphicFramePr>
          <p:nvPr>
            <p:ph idx="1"/>
          </p:nvPr>
        </p:nvGraphicFramePr>
        <p:xfrm>
          <a:off x="838200" y="1825625"/>
          <a:ext cx="10515600" cy="2123440"/>
        </p:xfrm>
        <a:graphic>
          <a:graphicData uri="http://schemas.openxmlformats.org/drawingml/2006/table">
            <a:tbl>
              <a:tblPr firstRow="1" bandRow="1">
                <a:tableStyleId>{5C22544A-7EE6-4342-B048-85BDC9FD1C3A}</a:tableStyleId>
              </a:tblPr>
              <a:tblGrid>
                <a:gridCol w="2731265">
                  <a:extLst>
                    <a:ext uri="{9D8B030D-6E8A-4147-A177-3AD203B41FA5}">
                      <a16:colId xmlns:a16="http://schemas.microsoft.com/office/drawing/2014/main" val="20000"/>
                    </a:ext>
                  </a:extLst>
                </a:gridCol>
                <a:gridCol w="5255046">
                  <a:extLst>
                    <a:ext uri="{9D8B030D-6E8A-4147-A177-3AD203B41FA5}">
                      <a16:colId xmlns:a16="http://schemas.microsoft.com/office/drawing/2014/main" val="20001"/>
                    </a:ext>
                  </a:extLst>
                </a:gridCol>
                <a:gridCol w="2529289">
                  <a:extLst>
                    <a:ext uri="{9D8B030D-6E8A-4147-A177-3AD203B41FA5}">
                      <a16:colId xmlns:a16="http://schemas.microsoft.com/office/drawing/2014/main" val="20002"/>
                    </a:ext>
                  </a:extLst>
                </a:gridCol>
              </a:tblGrid>
              <a:tr h="370840">
                <a:tc>
                  <a:txBody>
                    <a:bodyPr/>
                    <a:lstStyle/>
                    <a:p>
                      <a:r>
                        <a:rPr lang="en-US" dirty="0"/>
                        <a:t>Method</a:t>
                      </a:r>
                      <a:r>
                        <a:rPr lang="en-US" baseline="0" dirty="0"/>
                        <a:t> name</a:t>
                      </a:r>
                      <a:endParaRPr lang="en-US" dirty="0"/>
                    </a:p>
                  </a:txBody>
                  <a:tcPr/>
                </a:tc>
                <a:tc>
                  <a:txBody>
                    <a:bodyPr/>
                    <a:lstStyle/>
                    <a:p>
                      <a:r>
                        <a:rPr lang="en-US" dirty="0"/>
                        <a:t>Description</a:t>
                      </a:r>
                    </a:p>
                  </a:txBody>
                  <a:tcPr/>
                </a:tc>
                <a:tc>
                  <a:txBody>
                    <a:bodyPr/>
                    <a:lstStyle/>
                    <a:p>
                      <a:r>
                        <a:rPr lang="en-US" dirty="0"/>
                        <a:t>Time</a:t>
                      </a:r>
                    </a:p>
                  </a:txBody>
                  <a:tcPr/>
                </a:tc>
                <a:extLst>
                  <a:ext uri="{0D108BD9-81ED-4DB2-BD59-A6C34878D82A}">
                    <a16:rowId xmlns:a16="http://schemas.microsoft.com/office/drawing/2014/main" val="10000"/>
                  </a:ext>
                </a:extLst>
              </a:tr>
              <a:tr h="370840">
                <a:tc>
                  <a:txBody>
                    <a:bodyPr/>
                    <a:lstStyle/>
                    <a:p>
                      <a:r>
                        <a:rPr lang="en-US" dirty="0"/>
                        <a:t>.empty()</a:t>
                      </a:r>
                    </a:p>
                  </a:txBody>
                  <a:tcPr/>
                </a:tc>
                <a:tc>
                  <a:txBody>
                    <a:bodyPr/>
                    <a:lstStyle/>
                    <a:p>
                      <a:r>
                        <a:rPr lang="en-US" i="0" dirty="0"/>
                        <a:t>Checks</a:t>
                      </a:r>
                      <a:r>
                        <a:rPr lang="en-US" i="0" baseline="0" dirty="0"/>
                        <a:t> if the stack is empty</a:t>
                      </a:r>
                      <a:endParaRPr lang="en-US" i="0" dirty="0"/>
                    </a:p>
                  </a:txBody>
                  <a:tcPr/>
                </a:tc>
                <a:tc>
                  <a:txBody>
                    <a:bodyPr/>
                    <a:lstStyle/>
                    <a:p>
                      <a:r>
                        <a:rPr lang="en-US" dirty="0"/>
                        <a:t>O(1)</a:t>
                      </a:r>
                    </a:p>
                  </a:txBody>
                  <a:tcPr/>
                </a:tc>
                <a:extLst>
                  <a:ext uri="{0D108BD9-81ED-4DB2-BD59-A6C34878D82A}">
                    <a16:rowId xmlns:a16="http://schemas.microsoft.com/office/drawing/2014/main" val="10001"/>
                  </a:ext>
                </a:extLst>
              </a:tr>
              <a:tr h="370840">
                <a:tc>
                  <a:txBody>
                    <a:bodyPr/>
                    <a:lstStyle/>
                    <a:p>
                      <a:r>
                        <a:rPr lang="en-US" dirty="0"/>
                        <a:t>.peek()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Retrieves the element at the top of the stack</a:t>
                      </a:r>
                      <a:endParaRPr lang="en-US" i="1" dirty="0"/>
                    </a:p>
                  </a:txBody>
                  <a:tcPr/>
                </a:tc>
                <a:tc>
                  <a:txBody>
                    <a:bodyPr/>
                    <a:lstStyle/>
                    <a:p>
                      <a:r>
                        <a:rPr lang="en-US" dirty="0"/>
                        <a:t>O(1)</a:t>
                      </a:r>
                    </a:p>
                  </a:txBody>
                  <a:tcPr/>
                </a:tc>
                <a:extLst>
                  <a:ext uri="{0D108BD9-81ED-4DB2-BD59-A6C34878D82A}">
                    <a16:rowId xmlns:a16="http://schemas.microsoft.com/office/drawing/2014/main" val="10002"/>
                  </a:ext>
                </a:extLst>
              </a:tr>
              <a:tr h="370840">
                <a:tc>
                  <a:txBody>
                    <a:bodyPr/>
                    <a:lstStyle/>
                    <a:p>
                      <a:r>
                        <a:rPr lang="en-US" dirty="0"/>
                        <a:t>.push(</a:t>
                      </a:r>
                      <a:r>
                        <a:rPr lang="en-US" dirty="0" err="1"/>
                        <a:t>YourClass</a:t>
                      </a:r>
                      <a:r>
                        <a:rPr lang="en-US" dirty="0"/>
                        <a:t>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Adds</a:t>
                      </a:r>
                      <a:r>
                        <a:rPr lang="en-US" i="0" baseline="0" dirty="0"/>
                        <a:t> </a:t>
                      </a:r>
                      <a:r>
                        <a:rPr lang="en-US" i="1" baseline="0" dirty="0"/>
                        <a:t>element</a:t>
                      </a:r>
                      <a:r>
                        <a:rPr lang="en-US" i="0" baseline="0" dirty="0"/>
                        <a:t> to the top of the stack</a:t>
                      </a:r>
                      <a:endParaRPr lang="en-US" i="0" dirty="0"/>
                    </a:p>
                  </a:txBody>
                  <a:tcPr/>
                </a:tc>
                <a:tc>
                  <a:txBody>
                    <a:bodyPr/>
                    <a:lstStyle/>
                    <a:p>
                      <a:r>
                        <a:rPr lang="en-US" dirty="0"/>
                        <a:t>O(1)</a:t>
                      </a:r>
                    </a:p>
                  </a:txBody>
                  <a:tcPr/>
                </a:tc>
                <a:extLst>
                  <a:ext uri="{0D108BD9-81ED-4DB2-BD59-A6C34878D82A}">
                    <a16:rowId xmlns:a16="http://schemas.microsoft.com/office/drawing/2014/main" val="10003"/>
                  </a:ext>
                </a:extLst>
              </a:tr>
              <a:tr h="370840">
                <a:tc>
                  <a:txBody>
                    <a:bodyPr/>
                    <a:lstStyle/>
                    <a:p>
                      <a:r>
                        <a:rPr lang="en-US" dirty="0"/>
                        <a:t>.pop()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Removes and retrieves the element at the top of the stack</a:t>
                      </a:r>
                    </a:p>
                  </a:txBody>
                  <a:tcPr/>
                </a:tc>
                <a:tc>
                  <a:txBody>
                    <a:bodyPr/>
                    <a:lstStyle/>
                    <a:p>
                      <a:r>
                        <a:rPr lang="en-US" dirty="0"/>
                        <a:t>O(1)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3717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Queue (using </a:t>
            </a:r>
            <a:r>
              <a:rPr lang="en-US" dirty="0" err="1"/>
              <a:t>LinkedList</a:t>
            </a:r>
            <a:r>
              <a:rPr lang="en-US" dirty="0"/>
              <a:t>)</a:t>
            </a:r>
          </a:p>
        </p:txBody>
      </p:sp>
      <p:graphicFrame>
        <p:nvGraphicFramePr>
          <p:cNvPr id="4" name="Content Placeholder 3"/>
          <p:cNvGraphicFramePr>
            <a:graphicFrameLocks noGrp="1"/>
          </p:cNvGraphicFramePr>
          <p:nvPr>
            <p:ph idx="1"/>
          </p:nvPr>
        </p:nvGraphicFramePr>
        <p:xfrm>
          <a:off x="838200" y="1825625"/>
          <a:ext cx="10515600" cy="2123440"/>
        </p:xfrm>
        <a:graphic>
          <a:graphicData uri="http://schemas.openxmlformats.org/drawingml/2006/table">
            <a:tbl>
              <a:tblPr firstRow="1" bandRow="1">
                <a:tableStyleId>{5C22544A-7EE6-4342-B048-85BDC9FD1C3A}</a:tableStyleId>
              </a:tblPr>
              <a:tblGrid>
                <a:gridCol w="2731265">
                  <a:extLst>
                    <a:ext uri="{9D8B030D-6E8A-4147-A177-3AD203B41FA5}">
                      <a16:colId xmlns:a16="http://schemas.microsoft.com/office/drawing/2014/main" val="20000"/>
                    </a:ext>
                  </a:extLst>
                </a:gridCol>
                <a:gridCol w="5255046">
                  <a:extLst>
                    <a:ext uri="{9D8B030D-6E8A-4147-A177-3AD203B41FA5}">
                      <a16:colId xmlns:a16="http://schemas.microsoft.com/office/drawing/2014/main" val="20001"/>
                    </a:ext>
                  </a:extLst>
                </a:gridCol>
                <a:gridCol w="2529289">
                  <a:extLst>
                    <a:ext uri="{9D8B030D-6E8A-4147-A177-3AD203B41FA5}">
                      <a16:colId xmlns:a16="http://schemas.microsoft.com/office/drawing/2014/main" val="20002"/>
                    </a:ext>
                  </a:extLst>
                </a:gridCol>
              </a:tblGrid>
              <a:tr h="370840">
                <a:tc>
                  <a:txBody>
                    <a:bodyPr/>
                    <a:lstStyle/>
                    <a:p>
                      <a:r>
                        <a:rPr lang="en-US" dirty="0"/>
                        <a:t>Method</a:t>
                      </a:r>
                      <a:r>
                        <a:rPr lang="en-US" baseline="0" dirty="0"/>
                        <a:t> name</a:t>
                      </a:r>
                      <a:endParaRPr lang="en-US" dirty="0"/>
                    </a:p>
                  </a:txBody>
                  <a:tcPr/>
                </a:tc>
                <a:tc>
                  <a:txBody>
                    <a:bodyPr/>
                    <a:lstStyle/>
                    <a:p>
                      <a:r>
                        <a:rPr lang="en-US" dirty="0"/>
                        <a:t>Description</a:t>
                      </a:r>
                    </a:p>
                  </a:txBody>
                  <a:tcPr/>
                </a:tc>
                <a:tc>
                  <a:txBody>
                    <a:bodyPr/>
                    <a:lstStyle/>
                    <a:p>
                      <a:r>
                        <a:rPr lang="en-US" dirty="0"/>
                        <a:t>Time</a:t>
                      </a:r>
                    </a:p>
                  </a:txBody>
                  <a:tcPr/>
                </a:tc>
                <a:extLst>
                  <a:ext uri="{0D108BD9-81ED-4DB2-BD59-A6C34878D82A}">
                    <a16:rowId xmlns:a16="http://schemas.microsoft.com/office/drawing/2014/main" val="10000"/>
                  </a:ext>
                </a:extLst>
              </a:tr>
              <a:tr h="370840">
                <a:tc>
                  <a:txBody>
                    <a:bodyPr/>
                    <a:lstStyle/>
                    <a:p>
                      <a:r>
                        <a:rPr lang="en-US" dirty="0"/>
                        <a:t>.</a:t>
                      </a:r>
                      <a:r>
                        <a:rPr lang="en-US" dirty="0" err="1"/>
                        <a:t>isEmpty</a:t>
                      </a:r>
                      <a:r>
                        <a:rPr lang="en-US" dirty="0"/>
                        <a:t>()</a:t>
                      </a:r>
                    </a:p>
                  </a:txBody>
                  <a:tcPr/>
                </a:tc>
                <a:tc>
                  <a:txBody>
                    <a:bodyPr/>
                    <a:lstStyle/>
                    <a:p>
                      <a:r>
                        <a:rPr lang="en-US" i="0" dirty="0"/>
                        <a:t>Checks</a:t>
                      </a:r>
                      <a:r>
                        <a:rPr lang="en-US" i="0" baseline="0" dirty="0"/>
                        <a:t> if the queue is empty</a:t>
                      </a:r>
                      <a:endParaRPr lang="en-US" i="0" dirty="0"/>
                    </a:p>
                  </a:txBody>
                  <a:tcPr/>
                </a:tc>
                <a:tc>
                  <a:txBody>
                    <a:bodyPr/>
                    <a:lstStyle/>
                    <a:p>
                      <a:r>
                        <a:rPr lang="en-US" dirty="0"/>
                        <a:t>O(1)</a:t>
                      </a:r>
                    </a:p>
                  </a:txBody>
                  <a:tcPr/>
                </a:tc>
                <a:extLst>
                  <a:ext uri="{0D108BD9-81ED-4DB2-BD59-A6C34878D82A}">
                    <a16:rowId xmlns:a16="http://schemas.microsoft.com/office/drawing/2014/main" val="10001"/>
                  </a:ext>
                </a:extLst>
              </a:tr>
              <a:tr h="370840">
                <a:tc>
                  <a:txBody>
                    <a:bodyPr/>
                    <a:lstStyle/>
                    <a:p>
                      <a:r>
                        <a:rPr lang="en-US" dirty="0"/>
                        <a:t>.offer(</a:t>
                      </a:r>
                      <a:r>
                        <a:rPr lang="en-US" dirty="0" err="1"/>
                        <a:t>YourClass</a:t>
                      </a:r>
                      <a:r>
                        <a:rPr lang="en-US" baseline="0" dirty="0"/>
                        <a:t> element)</a:t>
                      </a:r>
                      <a:endParaRPr lang="en-US" dirty="0"/>
                    </a:p>
                  </a:txBody>
                  <a:tcPr/>
                </a:tc>
                <a:tc>
                  <a:txBody>
                    <a:bodyPr/>
                    <a:lstStyle/>
                    <a:p>
                      <a:r>
                        <a:rPr lang="en-US" dirty="0"/>
                        <a:t>Adds </a:t>
                      </a:r>
                      <a:r>
                        <a:rPr lang="en-US" i="1" dirty="0"/>
                        <a:t>element</a:t>
                      </a:r>
                      <a:r>
                        <a:rPr lang="en-US" baseline="0" dirty="0"/>
                        <a:t> to the end of the queue</a:t>
                      </a:r>
                      <a:endParaRPr lang="en-US" i="1" dirty="0"/>
                    </a:p>
                  </a:txBody>
                  <a:tcPr/>
                </a:tc>
                <a:tc>
                  <a:txBody>
                    <a:bodyPr/>
                    <a:lstStyle/>
                    <a:p>
                      <a:r>
                        <a:rPr lang="en-US" dirty="0"/>
                        <a:t>O(1</a:t>
                      </a:r>
                      <a:r>
                        <a:rPr lang="en-US" baseline="0" dirty="0"/>
                        <a:t>)</a:t>
                      </a:r>
                      <a:endParaRPr lang="en-US" dirty="0"/>
                    </a:p>
                  </a:txBody>
                  <a:tcPr/>
                </a:tc>
                <a:extLst>
                  <a:ext uri="{0D108BD9-81ED-4DB2-BD59-A6C34878D82A}">
                    <a16:rowId xmlns:a16="http://schemas.microsoft.com/office/drawing/2014/main" val="10002"/>
                  </a:ext>
                </a:extLst>
              </a:tr>
              <a:tr h="370840">
                <a:tc>
                  <a:txBody>
                    <a:bodyPr/>
                    <a:lstStyle/>
                    <a:p>
                      <a:r>
                        <a:rPr lang="en-US" dirty="0"/>
                        <a:t>.peek()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Retrieves the element at the head of the queue</a:t>
                      </a:r>
                      <a:endParaRPr lang="en-US" i="1" dirty="0"/>
                    </a:p>
                  </a:txBody>
                  <a:tcPr/>
                </a:tc>
                <a:tc>
                  <a:txBody>
                    <a:bodyPr/>
                    <a:lstStyle/>
                    <a:p>
                      <a:r>
                        <a:rPr lang="en-US" dirty="0"/>
                        <a:t>O(1)</a:t>
                      </a:r>
                    </a:p>
                  </a:txBody>
                  <a:tcPr/>
                </a:tc>
                <a:extLst>
                  <a:ext uri="{0D108BD9-81ED-4DB2-BD59-A6C34878D82A}">
                    <a16:rowId xmlns:a16="http://schemas.microsoft.com/office/drawing/2014/main" val="10003"/>
                  </a:ext>
                </a:extLst>
              </a:tr>
              <a:tr h="370840">
                <a:tc>
                  <a:txBody>
                    <a:bodyPr/>
                    <a:lstStyle/>
                    <a:p>
                      <a:r>
                        <a:rPr lang="en-US" dirty="0"/>
                        <a:t>.poll()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Removes and retrieves the element at the head of the queue</a:t>
                      </a:r>
                    </a:p>
                  </a:txBody>
                  <a:tcPr/>
                </a:tc>
                <a:tc>
                  <a:txBody>
                    <a:bodyPr/>
                    <a:lstStyle/>
                    <a:p>
                      <a:r>
                        <a:rPr lang="en-US" dirty="0"/>
                        <a:t>O(1)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44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a:t>
            </a:r>
            <a:r>
              <a:rPr lang="en-US" dirty="0" err="1"/>
              <a:t>LinkedList</a:t>
            </a:r>
            <a:r>
              <a:rPr lang="en-US" dirty="0"/>
              <a:t> (again)</a:t>
            </a:r>
          </a:p>
        </p:txBody>
      </p:sp>
      <p:sp>
        <p:nvSpPr>
          <p:cNvPr id="3" name="Content Placeholder 2"/>
          <p:cNvSpPr>
            <a:spLocks noGrp="1"/>
          </p:cNvSpPr>
          <p:nvPr>
            <p:ph idx="1"/>
          </p:nvPr>
        </p:nvSpPr>
        <p:spPr>
          <a:xfrm>
            <a:off x="838200" y="1825624"/>
            <a:ext cx="10515600" cy="4721479"/>
          </a:xfrm>
        </p:spPr>
        <p:txBody>
          <a:bodyPr>
            <a:normAutofit/>
          </a:bodyPr>
          <a:lstStyle/>
          <a:p>
            <a:r>
              <a:rPr lang="en-US" dirty="0"/>
              <a:t>Note that </a:t>
            </a:r>
            <a:r>
              <a:rPr lang="en-US" dirty="0" err="1"/>
              <a:t>LinkedList</a:t>
            </a:r>
            <a:r>
              <a:rPr lang="en-US" dirty="0"/>
              <a:t> supports operations from both Stack (excluding the .empty() method) and Queue</a:t>
            </a:r>
          </a:p>
          <a:p>
            <a:pPr lvl="1"/>
            <a:r>
              <a:rPr lang="en-US" dirty="0"/>
              <a:t>However, </a:t>
            </a:r>
            <a:r>
              <a:rPr lang="en-US" dirty="0" err="1"/>
              <a:t>LinkedList</a:t>
            </a:r>
            <a:r>
              <a:rPr lang="en-US" dirty="0"/>
              <a:t> does not extend Stack, so the following is </a:t>
            </a:r>
            <a:r>
              <a:rPr lang="en-US" b="1" dirty="0"/>
              <a:t>not</a:t>
            </a:r>
            <a:r>
              <a:rPr lang="en-US" dirty="0"/>
              <a:t> possible:</a:t>
            </a:r>
          </a:p>
          <a:p>
            <a:pPr lvl="1"/>
            <a:r>
              <a:rPr lang="en-US" dirty="0">
                <a:solidFill>
                  <a:srgbClr val="00B0F0"/>
                </a:solidFill>
                <a:latin typeface="Consolas" panose="020B0609020204030204" pitchFamily="49" charset="0"/>
              </a:rPr>
              <a:t>Stack</a:t>
            </a:r>
            <a:r>
              <a:rPr lang="en-US" dirty="0">
                <a:latin typeface="Consolas" panose="020B0609020204030204" pitchFamily="49" charset="0"/>
              </a:rPr>
              <a:t>&lt;</a:t>
            </a:r>
            <a:r>
              <a:rPr lang="en-US" dirty="0" err="1">
                <a:solidFill>
                  <a:srgbClr val="00B0F0"/>
                </a:solidFill>
                <a:latin typeface="Consolas" panose="020B0609020204030204" pitchFamily="49" charset="0"/>
              </a:rPr>
              <a:t>YourClass</a:t>
            </a:r>
            <a:r>
              <a:rPr lang="en-US" dirty="0">
                <a:latin typeface="Consolas" panose="020B0609020204030204" pitchFamily="49" charset="0"/>
              </a:rPr>
              <a:t>&gt; stack = </a:t>
            </a:r>
            <a:r>
              <a:rPr lang="en-US" dirty="0">
                <a:solidFill>
                  <a:srgbClr val="FF0000"/>
                </a:solidFill>
                <a:latin typeface="Consolas" panose="020B0609020204030204" pitchFamily="49" charset="0"/>
              </a:rPr>
              <a:t>new</a:t>
            </a:r>
            <a:r>
              <a:rPr lang="en-US" dirty="0">
                <a:latin typeface="Consolas" panose="020B0609020204030204" pitchFamily="49" charset="0"/>
              </a:rPr>
              <a:t> </a:t>
            </a:r>
            <a:r>
              <a:rPr lang="en-US" dirty="0" err="1">
                <a:solidFill>
                  <a:srgbClr val="00B0F0"/>
                </a:solidFill>
                <a:latin typeface="Consolas" panose="020B0609020204030204" pitchFamily="49" charset="0"/>
              </a:rPr>
              <a:t>LinkedList</a:t>
            </a:r>
            <a:r>
              <a:rPr lang="en-US" dirty="0">
                <a:latin typeface="Consolas" panose="020B0609020204030204" pitchFamily="49" charset="0"/>
              </a:rPr>
              <a:t>&lt;</a:t>
            </a:r>
            <a:r>
              <a:rPr lang="en-US" dirty="0" err="1">
                <a:solidFill>
                  <a:srgbClr val="00B0F0"/>
                </a:solidFill>
                <a:latin typeface="Consolas" panose="020B0609020204030204" pitchFamily="49" charset="0"/>
              </a:rPr>
              <a:t>YourClass</a:t>
            </a:r>
            <a:r>
              <a:rPr lang="en-US" dirty="0">
                <a:latin typeface="Consolas" panose="020B0609020204030204" pitchFamily="49" charset="0"/>
              </a:rPr>
              <a:t>&gt;();</a:t>
            </a:r>
            <a:endParaRPr lang="en-US" dirty="0"/>
          </a:p>
          <a:p>
            <a:r>
              <a:rPr lang="en-US" dirty="0"/>
              <a:t>As such, it’s entirely possible to declare </a:t>
            </a:r>
            <a:r>
              <a:rPr lang="en-US" dirty="0" err="1"/>
              <a:t>LinkedLists</a:t>
            </a:r>
            <a:r>
              <a:rPr lang="en-US" dirty="0"/>
              <a:t> anytime you need a stack or a queue:</a:t>
            </a:r>
          </a:p>
          <a:p>
            <a:pPr lvl="1"/>
            <a:r>
              <a:rPr lang="en-US" dirty="0"/>
              <a:t>The top of the stack is the head of the </a:t>
            </a:r>
            <a:r>
              <a:rPr lang="en-US" dirty="0" err="1"/>
              <a:t>LinkedList</a:t>
            </a:r>
            <a:endParaRPr lang="en-US" dirty="0"/>
          </a:p>
          <a:p>
            <a:pPr lvl="1"/>
            <a:r>
              <a:rPr lang="en-US" dirty="0"/>
              <a:t>The front of the queue is the head of the </a:t>
            </a:r>
            <a:r>
              <a:rPr lang="en-US" dirty="0" err="1"/>
              <a:t>LinkedList</a:t>
            </a:r>
            <a:r>
              <a:rPr lang="en-US" dirty="0"/>
              <a:t>, while the back is the tail of the </a:t>
            </a:r>
            <a:r>
              <a:rPr lang="en-US" dirty="0" err="1"/>
              <a:t>LinkedList</a:t>
            </a:r>
            <a:endParaRPr lang="en-US" dirty="0"/>
          </a:p>
          <a:p>
            <a:pPr lvl="1"/>
            <a:r>
              <a:rPr lang="en-US" dirty="0"/>
              <a:t>The .peek() method is consistent with both definitions (returns the element at the head of the list)</a:t>
            </a:r>
          </a:p>
          <a:p>
            <a:pPr lvl="1"/>
            <a:endParaRPr lang="en-US" dirty="0"/>
          </a:p>
        </p:txBody>
      </p:sp>
    </p:spTree>
    <p:extLst>
      <p:ext uri="{BB962C8B-B14F-4D97-AF65-F5344CB8AC3E}">
        <p14:creationId xmlns:p14="http://schemas.microsoft.com/office/powerpoint/2010/main" val="141785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a:t>
            </a:r>
            <a:r>
              <a:rPr lang="en-US" dirty="0" err="1"/>
              <a:t>LinkedList</a:t>
            </a:r>
            <a:r>
              <a:rPr lang="en-US" dirty="0"/>
              <a:t> (again)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356" y="1825625"/>
            <a:ext cx="8393288" cy="4721225"/>
          </a:xfrm>
        </p:spPr>
      </p:pic>
    </p:spTree>
    <p:extLst>
      <p:ext uri="{BB962C8B-B14F-4D97-AF65-F5344CB8AC3E}">
        <p14:creationId xmlns:p14="http://schemas.microsoft.com/office/powerpoint/2010/main" val="346392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Take-Home Assignment 2a – Join Strings</a:t>
            </a:r>
          </a:p>
        </p:txBody>
      </p:sp>
      <p:sp>
        <p:nvSpPr>
          <p:cNvPr id="5" name="Content Placeholder 4"/>
          <p:cNvSpPr>
            <a:spLocks noGrp="1"/>
          </p:cNvSpPr>
          <p:nvPr>
            <p:ph idx="1"/>
          </p:nvPr>
        </p:nvSpPr>
        <p:spPr/>
        <p:txBody>
          <a:bodyPr/>
          <a:lstStyle/>
          <a:p>
            <a:r>
              <a:rPr lang="en-US" dirty="0"/>
              <a:t>Given a list of strings, concatenate them together, and output the final string</a:t>
            </a:r>
          </a:p>
          <a:p>
            <a:r>
              <a:rPr lang="en-US" dirty="0"/>
              <a:t>Main emphasis of the question is on concatenating strings together</a:t>
            </a:r>
          </a:p>
          <a:p>
            <a:pPr lvl="1"/>
            <a:r>
              <a:rPr lang="en-US" dirty="0"/>
              <a:t>Concatenating strings (via </a:t>
            </a:r>
            <a:r>
              <a:rPr lang="en-US" dirty="0" err="1"/>
              <a:t>str.concat</a:t>
            </a:r>
            <a:r>
              <a:rPr lang="en-US" dirty="0"/>
              <a:t>() or the + operator) takes O(k) time, where k is the length of the resulting string (see Tutorial 1, problem 2e)</a:t>
            </a:r>
          </a:p>
          <a:p>
            <a:pPr lvl="1"/>
            <a:r>
              <a:rPr lang="en-US" dirty="0"/>
              <a:t>Using </a:t>
            </a:r>
            <a:r>
              <a:rPr lang="en-US" dirty="0" err="1"/>
              <a:t>StringBuilder</a:t>
            </a:r>
            <a:r>
              <a:rPr lang="en-US" dirty="0"/>
              <a:t>/</a:t>
            </a:r>
            <a:r>
              <a:rPr lang="en-US" dirty="0" err="1"/>
              <a:t>StringBuffer’s</a:t>
            </a:r>
            <a:r>
              <a:rPr lang="en-US" dirty="0"/>
              <a:t> .append() is slightly better (takes O(m) time, where m is the length of the string that is added on), but still too slow</a:t>
            </a:r>
          </a:p>
          <a:p>
            <a:pPr lvl="1"/>
            <a:r>
              <a:rPr lang="en-US" dirty="0"/>
              <a:t>Therefore, simply using the default string methods will not be fast enough</a:t>
            </a:r>
          </a:p>
          <a:p>
            <a:pPr lvl="1"/>
            <a:r>
              <a:rPr lang="en-US" dirty="0"/>
              <a:t>Need to find a way to do so in O(1) time when handling queries</a:t>
            </a:r>
          </a:p>
        </p:txBody>
      </p:sp>
    </p:spTree>
    <p:extLst>
      <p:ext uri="{BB962C8B-B14F-4D97-AF65-F5344CB8AC3E}">
        <p14:creationId xmlns:p14="http://schemas.microsoft.com/office/powerpoint/2010/main" val="57976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Take-Home Assignment 2b – </a:t>
            </a:r>
            <a:r>
              <a:rPr lang="en-US" dirty="0" err="1"/>
              <a:t>Teque</a:t>
            </a:r>
            <a:endParaRPr lang="en-US" dirty="0"/>
          </a:p>
        </p:txBody>
      </p:sp>
      <p:sp>
        <p:nvSpPr>
          <p:cNvPr id="5" name="Content Placeholder 4"/>
          <p:cNvSpPr>
            <a:spLocks noGrp="1"/>
          </p:cNvSpPr>
          <p:nvPr>
            <p:ph idx="1"/>
          </p:nvPr>
        </p:nvSpPr>
        <p:spPr/>
        <p:txBody>
          <a:bodyPr/>
          <a:lstStyle/>
          <a:p>
            <a:r>
              <a:rPr lang="en-US" dirty="0"/>
              <a:t>Create a custom data structure to support the </a:t>
            </a:r>
            <a:r>
              <a:rPr lang="en-US" dirty="0" err="1"/>
              <a:t>push_back</a:t>
            </a:r>
            <a:r>
              <a:rPr lang="en-US" dirty="0"/>
              <a:t>, </a:t>
            </a:r>
            <a:r>
              <a:rPr lang="en-US" dirty="0" err="1"/>
              <a:t>push_front</a:t>
            </a:r>
            <a:r>
              <a:rPr lang="en-US" dirty="0"/>
              <a:t>, </a:t>
            </a:r>
            <a:r>
              <a:rPr lang="en-US" dirty="0" err="1"/>
              <a:t>push_middle</a:t>
            </a:r>
            <a:r>
              <a:rPr lang="en-US" dirty="0"/>
              <a:t>, and get operations</a:t>
            </a:r>
          </a:p>
          <a:p>
            <a:r>
              <a:rPr lang="en-US" dirty="0"/>
              <a:t>Need to ensure all operations run in O(1) time</a:t>
            </a:r>
          </a:p>
          <a:p>
            <a:r>
              <a:rPr lang="en-US" dirty="0"/>
              <a:t>This problem will also require the use of buffered IO methods (covered in Lab 2 slides), due to the large input/output sizes (up to 1M lines!)</a:t>
            </a:r>
          </a:p>
        </p:txBody>
      </p:sp>
    </p:spTree>
    <p:extLst>
      <p:ext uri="{BB962C8B-B14F-4D97-AF65-F5344CB8AC3E}">
        <p14:creationId xmlns:p14="http://schemas.microsoft.com/office/powerpoint/2010/main" val="240304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One-Day Assignment 3 – Coconut Splat</a:t>
            </a:r>
          </a:p>
        </p:txBody>
      </p:sp>
      <p:sp>
        <p:nvSpPr>
          <p:cNvPr id="3" name="Content Placeholder 2"/>
          <p:cNvSpPr>
            <a:spLocks noGrp="1"/>
          </p:cNvSpPr>
          <p:nvPr>
            <p:ph idx="1"/>
          </p:nvPr>
        </p:nvSpPr>
        <p:spPr/>
        <p:txBody>
          <a:bodyPr>
            <a:normAutofit lnSpcReduction="10000"/>
          </a:bodyPr>
          <a:lstStyle/>
          <a:p>
            <a:r>
              <a:rPr lang="en-US" dirty="0"/>
              <a:t>Simulate a counting-out game</a:t>
            </a:r>
          </a:p>
          <a:p>
            <a:r>
              <a:rPr lang="en-US" dirty="0"/>
              <a:t>A player’s hand has 4 possible states:</a:t>
            </a:r>
          </a:p>
          <a:p>
            <a:pPr lvl="1"/>
            <a:r>
              <a:rPr lang="en-US" dirty="0"/>
              <a:t>1. Both hands folded together (initial state)</a:t>
            </a:r>
          </a:p>
          <a:p>
            <a:pPr lvl="1"/>
            <a:r>
              <a:rPr lang="en-US" dirty="0"/>
              <a:t>2. Fist</a:t>
            </a:r>
          </a:p>
          <a:p>
            <a:pPr lvl="1"/>
            <a:r>
              <a:rPr lang="en-US" dirty="0"/>
              <a:t>3. Palm down</a:t>
            </a:r>
          </a:p>
          <a:p>
            <a:pPr lvl="1"/>
            <a:r>
              <a:rPr lang="en-US" dirty="0"/>
              <a:t>4. Behind back</a:t>
            </a:r>
          </a:p>
          <a:p>
            <a:r>
              <a:rPr lang="en-US" dirty="0"/>
              <a:t>A player’s hand moves from state n to state (n + 1) if that hand is touched last</a:t>
            </a:r>
          </a:p>
          <a:p>
            <a:r>
              <a:rPr lang="en-US" dirty="0"/>
              <a:t>A player is out of the game if both hands are behind their back</a:t>
            </a:r>
          </a:p>
          <a:p>
            <a:r>
              <a:rPr lang="en-US" dirty="0"/>
              <a:t>Find out which player will be the last player standing</a:t>
            </a:r>
          </a:p>
        </p:txBody>
      </p:sp>
    </p:spTree>
    <p:extLst>
      <p:ext uri="{BB962C8B-B14F-4D97-AF65-F5344CB8AC3E}">
        <p14:creationId xmlns:p14="http://schemas.microsoft.com/office/powerpoint/2010/main" val="317623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One-Day Assignment 3 – Coconut Splat</a:t>
            </a:r>
          </a:p>
        </p:txBody>
      </p:sp>
      <p:sp>
        <p:nvSpPr>
          <p:cNvPr id="3" name="Content Placeholder 2"/>
          <p:cNvSpPr>
            <a:spLocks noGrp="1"/>
          </p:cNvSpPr>
          <p:nvPr>
            <p:ph idx="1"/>
          </p:nvPr>
        </p:nvSpPr>
        <p:spPr/>
        <p:txBody>
          <a:bodyPr>
            <a:normAutofit fontScale="92500" lnSpcReduction="20000"/>
          </a:bodyPr>
          <a:lstStyle/>
          <a:p>
            <a:r>
              <a:rPr lang="en-US" dirty="0"/>
              <a:t>State 1 (folded), initial state:</a:t>
            </a:r>
          </a:p>
          <a:p>
            <a:pPr lvl="1"/>
            <a:r>
              <a:rPr lang="en-US" dirty="0"/>
              <a:t>Counts as a set of hands (</a:t>
            </a:r>
            <a:r>
              <a:rPr lang="en-US" dirty="0" err="1"/>
              <a:t>ie</a:t>
            </a:r>
            <a:r>
              <a:rPr lang="en-US" dirty="0"/>
              <a:t>. only one syllable) in this form instead of two individual hands</a:t>
            </a:r>
          </a:p>
          <a:p>
            <a:r>
              <a:rPr lang="en-US" dirty="0"/>
              <a:t>State 1 (folded) -&gt; State 2 (fist)</a:t>
            </a:r>
          </a:p>
          <a:p>
            <a:pPr lvl="1"/>
            <a:r>
              <a:rPr lang="en-US" dirty="0"/>
              <a:t>Split folded hands into 2 fists; counting begins with the first fist on the next round (so it goes to the player’s first fist, followed by the player’s second fist, followed by the hand of the next player)</a:t>
            </a:r>
          </a:p>
          <a:p>
            <a:r>
              <a:rPr lang="en-US" dirty="0"/>
              <a:t>State 2 (fist) -&gt; State 3 (palm down)</a:t>
            </a:r>
          </a:p>
          <a:p>
            <a:pPr lvl="1"/>
            <a:r>
              <a:rPr lang="en-US" dirty="0"/>
              <a:t>Change fist into palm down; counting begins with the next hand after this (which could be the player’s other hand, or the next player’s hand)</a:t>
            </a:r>
          </a:p>
          <a:p>
            <a:r>
              <a:rPr lang="en-US" dirty="0"/>
              <a:t>State 3 (palm down) -&gt; State 4 (behind back)</a:t>
            </a:r>
          </a:p>
          <a:p>
            <a:pPr lvl="1"/>
            <a:r>
              <a:rPr lang="en-US" dirty="0"/>
              <a:t>Hand is moved behind back; this hand will no longer be counted in subsequent rounds. Counting begins with the next hand after this (which could be the player’s other hand, or the next player’s hand)</a:t>
            </a:r>
          </a:p>
        </p:txBody>
      </p:sp>
    </p:spTree>
    <p:extLst>
      <p:ext uri="{BB962C8B-B14F-4D97-AF65-F5344CB8AC3E}">
        <p14:creationId xmlns:p14="http://schemas.microsoft.com/office/powerpoint/2010/main" val="423920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One-Day Assignment 2 – Sort of Sorting</a:t>
            </a:r>
          </a:p>
        </p:txBody>
      </p:sp>
      <p:sp>
        <p:nvSpPr>
          <p:cNvPr id="5" name="Content Placeholder 4"/>
          <p:cNvSpPr>
            <a:spLocks noGrp="1"/>
          </p:cNvSpPr>
          <p:nvPr>
            <p:ph idx="1"/>
          </p:nvPr>
        </p:nvSpPr>
        <p:spPr>
          <a:xfrm>
            <a:off x="838200" y="1825625"/>
            <a:ext cx="11222736" cy="4351338"/>
          </a:xfrm>
        </p:spPr>
        <p:txBody>
          <a:bodyPr>
            <a:normAutofit/>
          </a:bodyPr>
          <a:lstStyle/>
          <a:p>
            <a:r>
              <a:rPr lang="en-US" dirty="0"/>
              <a:t>Need to use stable sort</a:t>
            </a:r>
          </a:p>
          <a:p>
            <a:r>
              <a:rPr lang="en-US" dirty="0"/>
              <a:t>Thankfully, Java’s </a:t>
            </a:r>
            <a:r>
              <a:rPr lang="en-US" dirty="0" err="1"/>
              <a:t>Arrays.sort</a:t>
            </a:r>
            <a:r>
              <a:rPr lang="en-US" dirty="0"/>
              <a:t>() is stable by default</a:t>
            </a:r>
          </a:p>
          <a:p>
            <a:r>
              <a:rPr lang="en-US" dirty="0"/>
              <a:t>Just write a custom comparator to compare by first 2 characters, instead of the entire string</a:t>
            </a:r>
          </a:p>
          <a:p>
            <a:pPr marL="0" indent="0">
              <a:buNone/>
            </a:pPr>
            <a:r>
              <a:rPr lang="en-US" dirty="0">
                <a:latin typeface="Consolas" panose="020B0609020204030204" pitchFamily="49" charset="0"/>
              </a:rPr>
              <a:t>    // the overridden compare method</a:t>
            </a:r>
            <a:br>
              <a:rPr lang="en-US" dirty="0">
                <a:latin typeface="Consolas" panose="020B0609020204030204" pitchFamily="49" charset="0"/>
              </a:rPr>
            </a:br>
            <a:r>
              <a:rPr lang="en-US" dirty="0">
                <a:latin typeface="Consolas" panose="020B0609020204030204" pitchFamily="49" charset="0"/>
              </a:rPr>
              <a:t>    </a:t>
            </a:r>
            <a:r>
              <a:rPr lang="en-US" dirty="0">
                <a:solidFill>
                  <a:srgbClr val="00B0F0"/>
                </a:solidFill>
                <a:latin typeface="Consolas" panose="020B0609020204030204" pitchFamily="49" charset="0"/>
              </a:rPr>
              <a:t>public </a:t>
            </a:r>
            <a:r>
              <a:rPr lang="en-US" dirty="0" err="1">
                <a:solidFill>
                  <a:srgbClr val="00B0F0"/>
                </a:solidFill>
                <a:latin typeface="Consolas" panose="020B0609020204030204" pitchFamily="49" charset="0"/>
              </a:rPr>
              <a:t>int</a:t>
            </a:r>
            <a:r>
              <a:rPr lang="en-US" dirty="0">
                <a:solidFill>
                  <a:srgbClr val="00B0F0"/>
                </a:solidFill>
                <a:latin typeface="Consolas" panose="020B0609020204030204" pitchFamily="49" charset="0"/>
              </a:rPr>
              <a:t> </a:t>
            </a:r>
            <a:r>
              <a:rPr lang="en-US" dirty="0">
                <a:latin typeface="Consolas" panose="020B0609020204030204" pitchFamily="49" charset="0"/>
              </a:rPr>
              <a:t>compare(String a, String b) {</a:t>
            </a:r>
            <a:br>
              <a:rPr lang="en-US" dirty="0">
                <a:latin typeface="Consolas" panose="020B0609020204030204" pitchFamily="49" charset="0"/>
              </a:rPr>
            </a:br>
            <a:r>
              <a:rPr lang="en-US" dirty="0">
                <a:latin typeface="Consolas" panose="020B0609020204030204" pitchFamily="49" charset="0"/>
              </a:rPr>
              <a:t>        </a:t>
            </a:r>
            <a:r>
              <a:rPr lang="en-US" dirty="0">
                <a:solidFill>
                  <a:srgbClr val="00B0F0"/>
                </a:solidFill>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a.substr</a:t>
            </a:r>
            <a:r>
              <a:rPr lang="en-US" dirty="0">
                <a:latin typeface="Consolas" panose="020B0609020204030204" pitchFamily="49" charset="0"/>
              </a:rPr>
              <a:t>(0, 2).</a:t>
            </a:r>
            <a:r>
              <a:rPr lang="en-US" dirty="0" err="1">
                <a:latin typeface="Consolas" panose="020B0609020204030204" pitchFamily="49" charset="0"/>
              </a:rPr>
              <a:t>compareTo</a:t>
            </a:r>
            <a:r>
              <a:rPr lang="en-US" dirty="0">
                <a:latin typeface="Consolas" panose="020B0609020204030204" pitchFamily="49" charset="0"/>
              </a:rPr>
              <a:t>(</a:t>
            </a:r>
            <a:r>
              <a:rPr lang="en-US" dirty="0" err="1">
                <a:latin typeface="Consolas" panose="020B0609020204030204" pitchFamily="49" charset="0"/>
              </a:rPr>
              <a:t>b.substr</a:t>
            </a:r>
            <a:r>
              <a:rPr lang="en-US" dirty="0">
                <a:latin typeface="Consolas" panose="020B0609020204030204" pitchFamily="49" charset="0"/>
              </a:rPr>
              <a:t>(0, 2));</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endParaRPr lang="en-US" dirty="0">
              <a:latin typeface="Consolas" panose="020B0609020204030204" pitchFamily="49" charset="0"/>
            </a:endParaRPr>
          </a:p>
        </p:txBody>
      </p:sp>
    </p:spTree>
    <p:extLst>
      <p:ext uri="{BB962C8B-B14F-4D97-AF65-F5344CB8AC3E}">
        <p14:creationId xmlns:p14="http://schemas.microsoft.com/office/powerpoint/2010/main" val="199048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One-Day Assignment 3 – Coconut Splat</a:t>
            </a:r>
          </a:p>
        </p:txBody>
      </p:sp>
      <p:sp>
        <p:nvSpPr>
          <p:cNvPr id="3" name="Content Placeholder 2"/>
          <p:cNvSpPr>
            <a:spLocks noGrp="1"/>
          </p:cNvSpPr>
          <p:nvPr>
            <p:ph idx="1"/>
          </p:nvPr>
        </p:nvSpPr>
        <p:spPr/>
        <p:txBody>
          <a:bodyPr>
            <a:normAutofit/>
          </a:bodyPr>
          <a:lstStyle/>
          <a:p>
            <a:r>
              <a:rPr lang="en-US" dirty="0"/>
              <a:t>The following 2 slides contain an example of the game simulated for 3 players, with 3 syllables in the rhyme</a:t>
            </a:r>
          </a:p>
          <a:p>
            <a:r>
              <a:rPr lang="en-US" dirty="0"/>
              <a:t>The last person standing in this example should be player 2</a:t>
            </a:r>
          </a:p>
          <a:p>
            <a:r>
              <a:rPr lang="en-US" dirty="0"/>
              <a:t>In the example, each round starts from the underlined hand/fist/palm</a:t>
            </a:r>
          </a:p>
        </p:txBody>
      </p:sp>
    </p:spTree>
    <p:extLst>
      <p:ext uri="{BB962C8B-B14F-4D97-AF65-F5344CB8AC3E}">
        <p14:creationId xmlns:p14="http://schemas.microsoft.com/office/powerpoint/2010/main" val="2888863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36432594"/>
              </p:ext>
            </p:extLst>
          </p:nvPr>
        </p:nvGraphicFramePr>
        <p:xfrm>
          <a:off x="838200" y="365125"/>
          <a:ext cx="10515603" cy="593344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20000"/>
                    </a:ext>
                  </a:extLst>
                </a:gridCol>
                <a:gridCol w="1502229">
                  <a:extLst>
                    <a:ext uri="{9D8B030D-6E8A-4147-A177-3AD203B41FA5}">
                      <a16:colId xmlns:a16="http://schemas.microsoft.com/office/drawing/2014/main" val="20001"/>
                    </a:ext>
                  </a:extLst>
                </a:gridCol>
                <a:gridCol w="1502229">
                  <a:extLst>
                    <a:ext uri="{9D8B030D-6E8A-4147-A177-3AD203B41FA5}">
                      <a16:colId xmlns:a16="http://schemas.microsoft.com/office/drawing/2014/main" val="20002"/>
                    </a:ext>
                  </a:extLst>
                </a:gridCol>
                <a:gridCol w="1502229">
                  <a:extLst>
                    <a:ext uri="{9D8B030D-6E8A-4147-A177-3AD203B41FA5}">
                      <a16:colId xmlns:a16="http://schemas.microsoft.com/office/drawing/2014/main" val="20003"/>
                    </a:ext>
                  </a:extLst>
                </a:gridCol>
                <a:gridCol w="1502229">
                  <a:extLst>
                    <a:ext uri="{9D8B030D-6E8A-4147-A177-3AD203B41FA5}">
                      <a16:colId xmlns:a16="http://schemas.microsoft.com/office/drawing/2014/main" val="20004"/>
                    </a:ext>
                  </a:extLst>
                </a:gridCol>
                <a:gridCol w="1502229">
                  <a:extLst>
                    <a:ext uri="{9D8B030D-6E8A-4147-A177-3AD203B41FA5}">
                      <a16:colId xmlns:a16="http://schemas.microsoft.com/office/drawing/2014/main" val="20005"/>
                    </a:ext>
                  </a:extLst>
                </a:gridCol>
                <a:gridCol w="1502229">
                  <a:extLst>
                    <a:ext uri="{9D8B030D-6E8A-4147-A177-3AD203B41FA5}">
                      <a16:colId xmlns:a16="http://schemas.microsoft.com/office/drawing/2014/main" val="20006"/>
                    </a:ext>
                  </a:extLst>
                </a:gridCol>
              </a:tblGrid>
              <a:tr h="370840">
                <a:tc>
                  <a:txBody>
                    <a:bodyPr/>
                    <a:lstStyle/>
                    <a:p>
                      <a:pPr algn="ctr"/>
                      <a:r>
                        <a:rPr lang="en-US" dirty="0"/>
                        <a:t>Move</a:t>
                      </a:r>
                    </a:p>
                  </a:txBody>
                  <a:tcPr/>
                </a:tc>
                <a:tc gridSpan="2">
                  <a:txBody>
                    <a:bodyPr/>
                    <a:lstStyle/>
                    <a:p>
                      <a:pPr algn="ctr"/>
                      <a:r>
                        <a:rPr lang="en-US" dirty="0"/>
                        <a:t>Player 1</a:t>
                      </a:r>
                    </a:p>
                  </a:txBody>
                  <a:tcPr/>
                </a:tc>
                <a:tc hMerge="1">
                  <a:txBody>
                    <a:bodyPr/>
                    <a:lstStyle/>
                    <a:p>
                      <a:endParaRPr lang="en-US" dirty="0"/>
                    </a:p>
                  </a:txBody>
                  <a:tcPr/>
                </a:tc>
                <a:tc gridSpan="2">
                  <a:txBody>
                    <a:bodyPr/>
                    <a:lstStyle/>
                    <a:p>
                      <a:pPr algn="ctr"/>
                      <a:r>
                        <a:rPr lang="en-US" dirty="0"/>
                        <a:t>Player 2</a:t>
                      </a:r>
                    </a:p>
                  </a:txBody>
                  <a:tcPr/>
                </a:tc>
                <a:tc hMerge="1">
                  <a:txBody>
                    <a:bodyPr/>
                    <a:lstStyle/>
                    <a:p>
                      <a:endParaRPr lang="en-US" dirty="0"/>
                    </a:p>
                  </a:txBody>
                  <a:tcPr/>
                </a:tc>
                <a:tc gridSpan="2">
                  <a:txBody>
                    <a:bodyPr/>
                    <a:lstStyle/>
                    <a:p>
                      <a:pPr algn="ctr"/>
                      <a:r>
                        <a:rPr lang="en-US" dirty="0"/>
                        <a:t>Player 3</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t>Initial State</a:t>
                      </a:r>
                    </a:p>
                  </a:txBody>
                  <a:tcPr/>
                </a:tc>
                <a:tc gridSpan="2">
                  <a:txBody>
                    <a:bodyPr/>
                    <a:lstStyle/>
                    <a:p>
                      <a:pPr algn="ctr"/>
                      <a:r>
                        <a:rPr lang="en-US" u="sng" dirty="0"/>
                        <a:t>Folded Hands</a:t>
                      </a:r>
                    </a:p>
                  </a:txBody>
                  <a:tcPr/>
                </a:tc>
                <a:tc hMerge="1">
                  <a:txBody>
                    <a:bodyPr/>
                    <a:lstStyle/>
                    <a:p>
                      <a:pPr algn="ctr"/>
                      <a:endParaRPr lang="en-US" dirty="0"/>
                    </a:p>
                  </a:txBody>
                  <a:tcPr/>
                </a:tc>
                <a:tc gridSpan="2">
                  <a:txBody>
                    <a:bodyPr/>
                    <a:lstStyle/>
                    <a:p>
                      <a:pPr algn="ctr"/>
                      <a:r>
                        <a:rPr lang="en-US" dirty="0"/>
                        <a:t>Folded</a:t>
                      </a:r>
                      <a:r>
                        <a:rPr lang="en-US" baseline="0" dirty="0"/>
                        <a:t> Hands</a:t>
                      </a:r>
                      <a:endParaRPr lang="en-US" dirty="0"/>
                    </a:p>
                  </a:txBody>
                  <a:tcPr/>
                </a:tc>
                <a:tc hMerge="1">
                  <a:txBody>
                    <a:bodyPr/>
                    <a:lstStyle/>
                    <a:p>
                      <a:pPr algn="ctr"/>
                      <a:endParaRPr lang="en-US" dirty="0"/>
                    </a:p>
                  </a:txBody>
                  <a:tcPr/>
                </a:tc>
                <a:tc gridSpan="2">
                  <a:txBody>
                    <a:bodyPr/>
                    <a:lstStyle/>
                    <a:p>
                      <a:pPr algn="ctr"/>
                      <a:r>
                        <a:rPr lang="en-US" dirty="0"/>
                        <a:t>Folded Hands</a:t>
                      </a:r>
                    </a:p>
                  </a:txBody>
                  <a:tcPr/>
                </a:tc>
                <a:tc hMerge="1">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Round 1</a:t>
                      </a:r>
                    </a:p>
                  </a:txBody>
                  <a:tcPr/>
                </a:tc>
                <a:tc gridSpan="2">
                  <a:txBody>
                    <a:bodyPr/>
                    <a:lstStyle/>
                    <a:p>
                      <a:pPr algn="ctr"/>
                      <a:r>
                        <a:rPr lang="en-US" dirty="0"/>
                        <a:t>Folded Hands</a:t>
                      </a:r>
                    </a:p>
                  </a:txBody>
                  <a:tcPr>
                    <a:solidFill>
                      <a:schemeClr val="accent4">
                        <a:lumMod val="60000"/>
                        <a:lumOff val="40000"/>
                      </a:schemeClr>
                    </a:solidFill>
                  </a:tcPr>
                </a:tc>
                <a:tc hMerge="1">
                  <a:txBody>
                    <a:bodyPr/>
                    <a:lstStyle/>
                    <a:p>
                      <a:pPr algn="ctr"/>
                      <a:endParaRPr lang="en-US" dirty="0"/>
                    </a:p>
                  </a:txBody>
                  <a:tcPr/>
                </a:tc>
                <a:tc gridSpan="2">
                  <a:txBody>
                    <a:bodyPr/>
                    <a:lstStyle/>
                    <a:p>
                      <a:pPr algn="ctr"/>
                      <a:r>
                        <a:rPr lang="en-US" dirty="0"/>
                        <a:t>Folded Hands</a:t>
                      </a:r>
                    </a:p>
                  </a:txBody>
                  <a:tcPr>
                    <a:solidFill>
                      <a:schemeClr val="accent4">
                        <a:lumMod val="60000"/>
                        <a:lumOff val="40000"/>
                      </a:schemeClr>
                    </a:solidFill>
                  </a:tcPr>
                </a:tc>
                <a:tc hMerge="1">
                  <a:txBody>
                    <a:bodyPr/>
                    <a:lstStyle/>
                    <a:p>
                      <a:pPr algn="ctr"/>
                      <a:endParaRPr lang="en-US" dirty="0"/>
                    </a:p>
                  </a:txBody>
                  <a:tcPr/>
                </a:tc>
                <a:tc gridSpan="2">
                  <a:txBody>
                    <a:bodyPr/>
                    <a:lstStyle/>
                    <a:p>
                      <a:pPr algn="ctr"/>
                      <a:r>
                        <a:rPr lang="en-US" dirty="0"/>
                        <a:t>Folded Hands</a:t>
                      </a:r>
                    </a:p>
                  </a:txBody>
                  <a:tcPr>
                    <a:solidFill>
                      <a:schemeClr val="accent4">
                        <a:lumMod val="75000"/>
                      </a:schemeClr>
                    </a:solidFill>
                  </a:tcPr>
                </a:tc>
                <a:tc hMerge="1">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After R1</a:t>
                      </a:r>
                    </a:p>
                  </a:txBody>
                  <a:tcPr/>
                </a:tc>
                <a:tc gridSpan="2">
                  <a:txBody>
                    <a:bodyPr/>
                    <a:lstStyle/>
                    <a:p>
                      <a:pPr algn="ctr"/>
                      <a:r>
                        <a:rPr lang="en-US" dirty="0"/>
                        <a:t>Folded Hands</a:t>
                      </a:r>
                    </a:p>
                  </a:txBody>
                  <a:tcPr/>
                </a:tc>
                <a:tc hMerge="1">
                  <a:txBody>
                    <a:bodyPr/>
                    <a:lstStyle/>
                    <a:p>
                      <a:pPr algn="ctr"/>
                      <a:endParaRPr lang="en-US" dirty="0"/>
                    </a:p>
                  </a:txBody>
                  <a:tcPr/>
                </a:tc>
                <a:tc gridSpan="2">
                  <a:txBody>
                    <a:bodyPr/>
                    <a:lstStyle/>
                    <a:p>
                      <a:pPr algn="ctr"/>
                      <a:r>
                        <a:rPr lang="en-US" dirty="0"/>
                        <a:t>Folded Hands</a:t>
                      </a:r>
                    </a:p>
                  </a:txBody>
                  <a:tcPr/>
                </a:tc>
                <a:tc hMerge="1">
                  <a:txBody>
                    <a:bodyPr/>
                    <a:lstStyle/>
                    <a:p>
                      <a:pPr algn="ctr"/>
                      <a:endParaRPr lang="en-US" dirty="0"/>
                    </a:p>
                  </a:txBody>
                  <a:tcPr/>
                </a:tc>
                <a:tc>
                  <a:txBody>
                    <a:bodyPr/>
                    <a:lstStyle/>
                    <a:p>
                      <a:pPr algn="ctr"/>
                      <a:r>
                        <a:rPr lang="en-US" u="sng" dirty="0"/>
                        <a:t>Fist</a:t>
                      </a:r>
                    </a:p>
                  </a:txBody>
                  <a:tcPr>
                    <a:solidFill>
                      <a:schemeClr val="accent6">
                        <a:lumMod val="60000"/>
                        <a:lumOff val="40000"/>
                      </a:schemeClr>
                    </a:solidFill>
                  </a:tcPr>
                </a:tc>
                <a:tc>
                  <a:txBody>
                    <a:bodyPr/>
                    <a:lstStyle/>
                    <a:p>
                      <a:pPr algn="ctr"/>
                      <a:r>
                        <a:rPr lang="en-US" dirty="0"/>
                        <a:t>Fist</a:t>
                      </a:r>
                    </a:p>
                  </a:txBody>
                  <a:tcPr>
                    <a:solidFill>
                      <a:schemeClr val="accent6">
                        <a:lumMod val="60000"/>
                        <a:lumOff val="40000"/>
                      </a:schemeClr>
                    </a:solidFill>
                  </a:tcPr>
                </a:tc>
                <a:extLst>
                  <a:ext uri="{0D108BD9-81ED-4DB2-BD59-A6C34878D82A}">
                    <a16:rowId xmlns:a16="http://schemas.microsoft.com/office/drawing/2014/main" val="10003"/>
                  </a:ext>
                </a:extLst>
              </a:tr>
              <a:tr h="370840">
                <a:tc>
                  <a:txBody>
                    <a:bodyPr/>
                    <a:lstStyle/>
                    <a:p>
                      <a:pPr algn="ctr"/>
                      <a:r>
                        <a:rPr lang="en-US" dirty="0"/>
                        <a:t>Round 2</a:t>
                      </a:r>
                    </a:p>
                  </a:txBody>
                  <a:tcPr/>
                </a:tc>
                <a:tc gridSpan="2">
                  <a:txBody>
                    <a:bodyPr/>
                    <a:lstStyle/>
                    <a:p>
                      <a:pPr algn="ctr"/>
                      <a:r>
                        <a:rPr lang="en-US" dirty="0"/>
                        <a:t>Folded Hands</a:t>
                      </a:r>
                    </a:p>
                  </a:txBody>
                  <a:tcPr>
                    <a:solidFill>
                      <a:schemeClr val="accent4">
                        <a:lumMod val="75000"/>
                      </a:schemeClr>
                    </a:solidFill>
                  </a:tcPr>
                </a:tc>
                <a:tc hMerge="1">
                  <a:txBody>
                    <a:bodyPr/>
                    <a:lstStyle/>
                    <a:p>
                      <a:pPr algn="ctr"/>
                      <a:endParaRPr lang="en-US" dirty="0"/>
                    </a:p>
                  </a:txBody>
                  <a:tcPr/>
                </a:tc>
                <a:tc gridSpan="2">
                  <a:txBody>
                    <a:bodyPr/>
                    <a:lstStyle/>
                    <a:p>
                      <a:pPr algn="ctr"/>
                      <a:r>
                        <a:rPr lang="en-US" dirty="0"/>
                        <a:t>Folded Hands</a:t>
                      </a:r>
                    </a:p>
                  </a:txBody>
                  <a:tcPr/>
                </a:tc>
                <a:tc hMerge="1">
                  <a:txBody>
                    <a:bodyPr/>
                    <a:lstStyle/>
                    <a:p>
                      <a:pPr algn="ctr"/>
                      <a:endParaRPr lang="en-US" dirty="0"/>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60000"/>
                        <a:lumOff val="40000"/>
                      </a:schemeClr>
                    </a:solidFill>
                  </a:tcPr>
                </a:tc>
                <a:extLst>
                  <a:ext uri="{0D108BD9-81ED-4DB2-BD59-A6C34878D82A}">
                    <a16:rowId xmlns:a16="http://schemas.microsoft.com/office/drawing/2014/main" val="10004"/>
                  </a:ext>
                </a:extLst>
              </a:tr>
              <a:tr h="370840">
                <a:tc>
                  <a:txBody>
                    <a:bodyPr/>
                    <a:lstStyle/>
                    <a:p>
                      <a:pPr algn="ctr"/>
                      <a:r>
                        <a:rPr lang="en-US" dirty="0"/>
                        <a:t>After R2</a:t>
                      </a:r>
                    </a:p>
                  </a:txBody>
                  <a:tcPr/>
                </a:tc>
                <a:tc>
                  <a:txBody>
                    <a:bodyPr/>
                    <a:lstStyle/>
                    <a:p>
                      <a:pPr algn="ctr"/>
                      <a:r>
                        <a:rPr lang="en-US" u="sng" dirty="0"/>
                        <a:t>Fist</a:t>
                      </a:r>
                    </a:p>
                  </a:txBody>
                  <a:tcPr>
                    <a:solidFill>
                      <a:schemeClr val="accent6">
                        <a:lumMod val="60000"/>
                        <a:lumOff val="40000"/>
                      </a:schemeClr>
                    </a:solidFill>
                  </a:tcPr>
                </a:tc>
                <a:tc>
                  <a:txBody>
                    <a:bodyPr/>
                    <a:lstStyle/>
                    <a:p>
                      <a:pPr algn="ctr"/>
                      <a:r>
                        <a:rPr lang="en-US" dirty="0"/>
                        <a:t>Fist</a:t>
                      </a:r>
                    </a:p>
                  </a:txBody>
                  <a:tcPr>
                    <a:solidFill>
                      <a:schemeClr val="accent6">
                        <a:lumMod val="60000"/>
                        <a:lumOff val="40000"/>
                      </a:schemeClr>
                    </a:solidFill>
                  </a:tcPr>
                </a:tc>
                <a:tc gridSpan="2">
                  <a:txBody>
                    <a:bodyPr/>
                    <a:lstStyle/>
                    <a:p>
                      <a:pPr algn="ctr"/>
                      <a:r>
                        <a:rPr lang="en-US" dirty="0"/>
                        <a:t>Folded Hands</a:t>
                      </a:r>
                    </a:p>
                  </a:txBody>
                  <a:tcPr/>
                </a:tc>
                <a:tc hMerge="1">
                  <a:txBody>
                    <a:bodyPr/>
                    <a:lstStyle/>
                    <a:p>
                      <a:pPr algn="ctr"/>
                      <a:endParaRPr lang="en-US" dirty="0"/>
                    </a:p>
                  </a:txBody>
                  <a:tcPr/>
                </a:tc>
                <a:tc>
                  <a:txBody>
                    <a:bodyPr/>
                    <a:lstStyle/>
                    <a:p>
                      <a:pPr algn="ctr"/>
                      <a:r>
                        <a:rPr lang="en-US" dirty="0"/>
                        <a:t>Fist</a:t>
                      </a:r>
                    </a:p>
                  </a:txBody>
                  <a:tcPr/>
                </a:tc>
                <a:tc>
                  <a:txBody>
                    <a:bodyPr/>
                    <a:lstStyle/>
                    <a:p>
                      <a:pPr algn="ctr"/>
                      <a:r>
                        <a:rPr lang="en-US" dirty="0"/>
                        <a:t>Fist</a:t>
                      </a:r>
                    </a:p>
                  </a:txBody>
                  <a:tcPr/>
                </a:tc>
                <a:extLst>
                  <a:ext uri="{0D108BD9-81ED-4DB2-BD59-A6C34878D82A}">
                    <a16:rowId xmlns:a16="http://schemas.microsoft.com/office/drawing/2014/main" val="10005"/>
                  </a:ext>
                </a:extLst>
              </a:tr>
              <a:tr h="370840">
                <a:tc>
                  <a:txBody>
                    <a:bodyPr/>
                    <a:lstStyle/>
                    <a:p>
                      <a:pPr algn="ctr"/>
                      <a:r>
                        <a:rPr lang="en-US" dirty="0"/>
                        <a:t>Round 3</a:t>
                      </a:r>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60000"/>
                        <a:lumOff val="40000"/>
                      </a:schemeClr>
                    </a:solidFill>
                  </a:tcPr>
                </a:tc>
                <a:tc gridSpan="2">
                  <a:txBody>
                    <a:bodyPr/>
                    <a:lstStyle/>
                    <a:p>
                      <a:pPr algn="ctr"/>
                      <a:r>
                        <a:rPr lang="en-US" dirty="0"/>
                        <a:t>Folded Hands</a:t>
                      </a:r>
                    </a:p>
                  </a:txBody>
                  <a:tcPr>
                    <a:solidFill>
                      <a:schemeClr val="accent4">
                        <a:lumMod val="75000"/>
                      </a:schemeClr>
                    </a:solidFill>
                  </a:tcPr>
                </a:tc>
                <a:tc hMerge="1">
                  <a:txBody>
                    <a:bodyPr/>
                    <a:lstStyle/>
                    <a:p>
                      <a:pPr algn="ctr"/>
                      <a:endParaRPr lang="en-US" dirty="0"/>
                    </a:p>
                  </a:txBody>
                  <a:tcPr/>
                </a:tc>
                <a:tc>
                  <a:txBody>
                    <a:bodyPr/>
                    <a:lstStyle/>
                    <a:p>
                      <a:pPr algn="ctr"/>
                      <a:r>
                        <a:rPr lang="en-US" dirty="0"/>
                        <a:t>Fist</a:t>
                      </a:r>
                    </a:p>
                  </a:txBody>
                  <a:tcPr/>
                </a:tc>
                <a:tc>
                  <a:txBody>
                    <a:bodyPr/>
                    <a:lstStyle/>
                    <a:p>
                      <a:pPr algn="ctr"/>
                      <a:r>
                        <a:rPr lang="en-US" dirty="0"/>
                        <a:t>Fist</a:t>
                      </a:r>
                    </a:p>
                  </a:txBody>
                  <a:tcPr/>
                </a:tc>
                <a:extLst>
                  <a:ext uri="{0D108BD9-81ED-4DB2-BD59-A6C34878D82A}">
                    <a16:rowId xmlns:a16="http://schemas.microsoft.com/office/drawing/2014/main" val="10006"/>
                  </a:ext>
                </a:extLst>
              </a:tr>
              <a:tr h="370840">
                <a:tc>
                  <a:txBody>
                    <a:bodyPr/>
                    <a:lstStyle/>
                    <a:p>
                      <a:pPr algn="ctr"/>
                      <a:r>
                        <a:rPr lang="en-US" dirty="0"/>
                        <a:t>After</a:t>
                      </a:r>
                      <a:r>
                        <a:rPr lang="en-US" baseline="0" dirty="0"/>
                        <a:t> R3</a:t>
                      </a:r>
                      <a:endParaRPr lang="en-US" dirty="0"/>
                    </a:p>
                  </a:txBody>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u="sng" dirty="0"/>
                        <a:t>Fist</a:t>
                      </a:r>
                    </a:p>
                  </a:txBody>
                  <a:tcPr>
                    <a:solidFill>
                      <a:schemeClr val="accent6">
                        <a:lumMod val="60000"/>
                        <a:lumOff val="40000"/>
                      </a:schemeClr>
                    </a:solidFill>
                  </a:tcPr>
                </a:tc>
                <a:tc>
                  <a:txBody>
                    <a:bodyPr/>
                    <a:lstStyle/>
                    <a:p>
                      <a:pPr algn="ctr"/>
                      <a:r>
                        <a:rPr lang="en-US" dirty="0"/>
                        <a:t>Fist</a:t>
                      </a:r>
                    </a:p>
                  </a:txBody>
                  <a:tcPr>
                    <a:solidFill>
                      <a:schemeClr val="accent6">
                        <a:lumMod val="60000"/>
                        <a:lumOff val="40000"/>
                      </a:schemeClr>
                    </a:solidFill>
                  </a:tcPr>
                </a:tc>
                <a:tc>
                  <a:txBody>
                    <a:bodyPr/>
                    <a:lstStyle/>
                    <a:p>
                      <a:pPr algn="ctr"/>
                      <a:r>
                        <a:rPr lang="en-US" dirty="0"/>
                        <a:t>Fist</a:t>
                      </a:r>
                    </a:p>
                  </a:txBody>
                  <a:tcPr/>
                </a:tc>
                <a:tc>
                  <a:txBody>
                    <a:bodyPr/>
                    <a:lstStyle/>
                    <a:p>
                      <a:pPr algn="ctr"/>
                      <a:r>
                        <a:rPr lang="en-US" dirty="0"/>
                        <a:t>Fist</a:t>
                      </a:r>
                    </a:p>
                  </a:txBody>
                  <a:tcPr/>
                </a:tc>
                <a:extLst>
                  <a:ext uri="{0D108BD9-81ED-4DB2-BD59-A6C34878D82A}">
                    <a16:rowId xmlns:a16="http://schemas.microsoft.com/office/drawing/2014/main" val="10007"/>
                  </a:ext>
                </a:extLst>
              </a:tr>
              <a:tr h="370840">
                <a:tc>
                  <a:txBody>
                    <a:bodyPr/>
                    <a:lstStyle/>
                    <a:p>
                      <a:pPr algn="ctr"/>
                      <a:r>
                        <a:rPr lang="en-US" dirty="0"/>
                        <a:t>Round 4</a:t>
                      </a:r>
                    </a:p>
                  </a:txBody>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75000"/>
                      </a:schemeClr>
                    </a:solidFill>
                  </a:tcPr>
                </a:tc>
                <a:tc>
                  <a:txBody>
                    <a:bodyPr/>
                    <a:lstStyle/>
                    <a:p>
                      <a:pPr algn="ctr"/>
                      <a:r>
                        <a:rPr lang="en-US" dirty="0"/>
                        <a:t>Fist</a:t>
                      </a:r>
                    </a:p>
                  </a:txBody>
                  <a:tcPr/>
                </a:tc>
                <a:extLst>
                  <a:ext uri="{0D108BD9-81ED-4DB2-BD59-A6C34878D82A}">
                    <a16:rowId xmlns:a16="http://schemas.microsoft.com/office/drawing/2014/main" val="10008"/>
                  </a:ext>
                </a:extLst>
              </a:tr>
              <a:tr h="370840">
                <a:tc>
                  <a:txBody>
                    <a:bodyPr/>
                    <a:lstStyle/>
                    <a:p>
                      <a:pPr algn="ctr"/>
                      <a:r>
                        <a:rPr lang="en-US" dirty="0"/>
                        <a:t>After</a:t>
                      </a:r>
                      <a:r>
                        <a:rPr lang="en-US" baseline="0" dirty="0"/>
                        <a:t> R4</a:t>
                      </a:r>
                      <a:endParaRPr lang="en-US" dirty="0"/>
                    </a:p>
                  </a:txBody>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Palm</a:t>
                      </a:r>
                      <a:r>
                        <a:rPr lang="en-US" baseline="0" dirty="0"/>
                        <a:t> Down</a:t>
                      </a:r>
                      <a:endParaRPr lang="en-US" dirty="0"/>
                    </a:p>
                  </a:txBody>
                  <a:tcPr>
                    <a:solidFill>
                      <a:schemeClr val="accent6">
                        <a:lumMod val="60000"/>
                        <a:lumOff val="40000"/>
                      </a:schemeClr>
                    </a:solidFill>
                  </a:tcPr>
                </a:tc>
                <a:tc>
                  <a:txBody>
                    <a:bodyPr/>
                    <a:lstStyle/>
                    <a:p>
                      <a:pPr algn="ctr"/>
                      <a:r>
                        <a:rPr lang="en-US" u="sng" dirty="0"/>
                        <a:t>Fist</a:t>
                      </a:r>
                    </a:p>
                  </a:txBody>
                  <a:tcPr/>
                </a:tc>
                <a:extLst>
                  <a:ext uri="{0D108BD9-81ED-4DB2-BD59-A6C34878D82A}">
                    <a16:rowId xmlns:a16="http://schemas.microsoft.com/office/drawing/2014/main" val="10009"/>
                  </a:ext>
                </a:extLst>
              </a:tr>
              <a:tr h="370840">
                <a:tc>
                  <a:txBody>
                    <a:bodyPr/>
                    <a:lstStyle/>
                    <a:p>
                      <a:pPr algn="ctr"/>
                      <a:r>
                        <a:rPr lang="en-US" dirty="0"/>
                        <a:t>Round 5</a:t>
                      </a:r>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75000"/>
                      </a:schemeClr>
                    </a:solidFill>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Palm Down</a:t>
                      </a:r>
                    </a:p>
                  </a:txBody>
                  <a:tcPr/>
                </a:tc>
                <a:tc>
                  <a:txBody>
                    <a:bodyPr/>
                    <a:lstStyle/>
                    <a:p>
                      <a:pPr algn="ctr"/>
                      <a:r>
                        <a:rPr lang="en-US" dirty="0"/>
                        <a:t>Fist</a:t>
                      </a:r>
                    </a:p>
                  </a:txBody>
                  <a:tcPr>
                    <a:solidFill>
                      <a:schemeClr val="accent4">
                        <a:lumMod val="60000"/>
                        <a:lumOff val="40000"/>
                      </a:schemeClr>
                    </a:solidFill>
                  </a:tcPr>
                </a:tc>
                <a:extLst>
                  <a:ext uri="{0D108BD9-81ED-4DB2-BD59-A6C34878D82A}">
                    <a16:rowId xmlns:a16="http://schemas.microsoft.com/office/drawing/2014/main" val="10010"/>
                  </a:ext>
                </a:extLst>
              </a:tr>
              <a:tr h="370840">
                <a:tc>
                  <a:txBody>
                    <a:bodyPr/>
                    <a:lstStyle/>
                    <a:p>
                      <a:pPr algn="ctr"/>
                      <a:r>
                        <a:rPr lang="en-US" dirty="0"/>
                        <a:t>After R5</a:t>
                      </a:r>
                    </a:p>
                  </a:txBody>
                  <a:tcPr/>
                </a:tc>
                <a:tc>
                  <a:txBody>
                    <a:bodyPr/>
                    <a:lstStyle/>
                    <a:p>
                      <a:pPr algn="ctr"/>
                      <a:r>
                        <a:rPr lang="en-US" dirty="0"/>
                        <a:t>Fist</a:t>
                      </a:r>
                    </a:p>
                  </a:txBody>
                  <a:tcPr/>
                </a:tc>
                <a:tc>
                  <a:txBody>
                    <a:bodyPr/>
                    <a:lstStyle/>
                    <a:p>
                      <a:pPr algn="ctr"/>
                      <a:r>
                        <a:rPr lang="en-US" dirty="0"/>
                        <a:t>Palm Down</a:t>
                      </a:r>
                    </a:p>
                  </a:txBody>
                  <a:tcPr>
                    <a:solidFill>
                      <a:schemeClr val="accent6">
                        <a:lumMod val="60000"/>
                        <a:lumOff val="40000"/>
                      </a:schemeClr>
                    </a:solidFill>
                  </a:tcPr>
                </a:tc>
                <a:tc>
                  <a:txBody>
                    <a:bodyPr/>
                    <a:lstStyle/>
                    <a:p>
                      <a:pPr algn="ctr"/>
                      <a:r>
                        <a:rPr lang="en-US" u="sng" dirty="0"/>
                        <a:t>Fist</a:t>
                      </a:r>
                    </a:p>
                  </a:txBody>
                  <a:tcPr/>
                </a:tc>
                <a:tc>
                  <a:txBody>
                    <a:bodyPr/>
                    <a:lstStyle/>
                    <a:p>
                      <a:pPr algn="ctr"/>
                      <a:r>
                        <a:rPr lang="en-US" dirty="0"/>
                        <a:t>Fist</a:t>
                      </a:r>
                    </a:p>
                  </a:txBody>
                  <a:tcPr/>
                </a:tc>
                <a:tc>
                  <a:txBody>
                    <a:bodyPr/>
                    <a:lstStyle/>
                    <a:p>
                      <a:pPr algn="ctr"/>
                      <a:r>
                        <a:rPr lang="en-US" dirty="0"/>
                        <a:t>Palm</a:t>
                      </a:r>
                      <a:r>
                        <a:rPr lang="en-US" baseline="0" dirty="0"/>
                        <a:t> Down</a:t>
                      </a:r>
                      <a:endParaRPr lang="en-US" dirty="0"/>
                    </a:p>
                  </a:txBody>
                  <a:tcPr/>
                </a:tc>
                <a:tc>
                  <a:txBody>
                    <a:bodyPr/>
                    <a:lstStyle/>
                    <a:p>
                      <a:pPr algn="ctr"/>
                      <a:r>
                        <a:rPr lang="en-US" dirty="0"/>
                        <a:t>Fist</a:t>
                      </a:r>
                    </a:p>
                  </a:txBody>
                  <a:tcPr/>
                </a:tc>
                <a:extLst>
                  <a:ext uri="{0D108BD9-81ED-4DB2-BD59-A6C34878D82A}">
                    <a16:rowId xmlns:a16="http://schemas.microsoft.com/office/drawing/2014/main" val="10011"/>
                  </a:ext>
                </a:extLst>
              </a:tr>
              <a:tr h="370840">
                <a:tc>
                  <a:txBody>
                    <a:bodyPr/>
                    <a:lstStyle/>
                    <a:p>
                      <a:pPr algn="ctr"/>
                      <a:r>
                        <a:rPr lang="en-US" dirty="0"/>
                        <a:t>Round 6</a:t>
                      </a:r>
                    </a:p>
                  </a:txBody>
                  <a:tcPr/>
                </a:tc>
                <a:tc>
                  <a:txBody>
                    <a:bodyPr/>
                    <a:lstStyle/>
                    <a:p>
                      <a:pPr algn="ctr"/>
                      <a:r>
                        <a:rPr lang="en-US" dirty="0"/>
                        <a:t>Fist</a:t>
                      </a:r>
                    </a:p>
                  </a:txBody>
                  <a:tcPr/>
                </a:tc>
                <a:tc>
                  <a:txBody>
                    <a:bodyPr/>
                    <a:lstStyle/>
                    <a:p>
                      <a:pPr algn="ctr"/>
                      <a:r>
                        <a:rPr lang="en-US" dirty="0"/>
                        <a:t>Palm Down</a:t>
                      </a:r>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Palm Down</a:t>
                      </a:r>
                    </a:p>
                  </a:txBody>
                  <a:tcPr>
                    <a:solidFill>
                      <a:schemeClr val="accent4">
                        <a:lumMod val="75000"/>
                      </a:schemeClr>
                    </a:solidFill>
                  </a:tcPr>
                </a:tc>
                <a:tc>
                  <a:txBody>
                    <a:bodyPr/>
                    <a:lstStyle/>
                    <a:p>
                      <a:pPr algn="ctr"/>
                      <a:r>
                        <a:rPr lang="en-US" dirty="0"/>
                        <a:t>Fist</a:t>
                      </a:r>
                    </a:p>
                  </a:txBody>
                  <a:tcPr/>
                </a:tc>
                <a:extLst>
                  <a:ext uri="{0D108BD9-81ED-4DB2-BD59-A6C34878D82A}">
                    <a16:rowId xmlns:a16="http://schemas.microsoft.com/office/drawing/2014/main" val="10012"/>
                  </a:ext>
                </a:extLst>
              </a:tr>
              <a:tr h="370840">
                <a:tc>
                  <a:txBody>
                    <a:bodyPr/>
                    <a:lstStyle/>
                    <a:p>
                      <a:pPr algn="ctr"/>
                      <a:r>
                        <a:rPr lang="en-US" dirty="0"/>
                        <a:t>After R6</a:t>
                      </a:r>
                    </a:p>
                  </a:txBody>
                  <a:tcPr/>
                </a:tc>
                <a:tc>
                  <a:txBody>
                    <a:bodyPr/>
                    <a:lstStyle/>
                    <a:p>
                      <a:pPr algn="ctr"/>
                      <a:r>
                        <a:rPr lang="en-US" dirty="0"/>
                        <a:t>Fist</a:t>
                      </a:r>
                    </a:p>
                  </a:txBody>
                  <a:tcPr/>
                </a:tc>
                <a:tc>
                  <a:txBody>
                    <a:bodyPr/>
                    <a:lstStyle/>
                    <a:p>
                      <a:pPr algn="ctr"/>
                      <a:r>
                        <a:rPr lang="en-US" dirty="0"/>
                        <a:t>Palm Down</a:t>
                      </a:r>
                    </a:p>
                  </a:txBody>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Behind Back</a:t>
                      </a:r>
                    </a:p>
                  </a:txBody>
                  <a:tcPr>
                    <a:solidFill>
                      <a:schemeClr val="accent6">
                        <a:lumMod val="60000"/>
                        <a:lumOff val="40000"/>
                      </a:schemeClr>
                    </a:solidFill>
                  </a:tcPr>
                </a:tc>
                <a:tc>
                  <a:txBody>
                    <a:bodyPr/>
                    <a:lstStyle/>
                    <a:p>
                      <a:pPr algn="ctr"/>
                      <a:r>
                        <a:rPr lang="en-US" u="sng" dirty="0"/>
                        <a:t>Fist</a:t>
                      </a:r>
                    </a:p>
                  </a:txBody>
                  <a:tcPr/>
                </a:tc>
                <a:extLst>
                  <a:ext uri="{0D108BD9-81ED-4DB2-BD59-A6C34878D82A}">
                    <a16:rowId xmlns:a16="http://schemas.microsoft.com/office/drawing/2014/main" val="10013"/>
                  </a:ext>
                </a:extLst>
              </a:tr>
              <a:tr h="370840">
                <a:tc>
                  <a:txBody>
                    <a:bodyPr/>
                    <a:lstStyle/>
                    <a:p>
                      <a:pPr algn="ctr"/>
                      <a:r>
                        <a:rPr lang="en-US" dirty="0"/>
                        <a:t>Round 7</a:t>
                      </a:r>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Palm Down</a:t>
                      </a:r>
                    </a:p>
                  </a:txBody>
                  <a:tcPr>
                    <a:solidFill>
                      <a:schemeClr val="accent4">
                        <a:lumMod val="75000"/>
                      </a:schemeClr>
                    </a:solidFill>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solidFill>
                      <a:schemeClr val="accent4">
                        <a:lumMod val="60000"/>
                        <a:lumOff val="40000"/>
                      </a:schemeClr>
                    </a:solidFill>
                  </a:tcPr>
                </a:tc>
                <a:extLst>
                  <a:ext uri="{0D108BD9-81ED-4DB2-BD59-A6C34878D82A}">
                    <a16:rowId xmlns:a16="http://schemas.microsoft.com/office/drawing/2014/main" val="10014"/>
                  </a:ext>
                </a:extLst>
              </a:tr>
              <a:tr h="370840">
                <a:tc>
                  <a:txBody>
                    <a:bodyPr/>
                    <a:lstStyle/>
                    <a:p>
                      <a:pPr algn="ctr"/>
                      <a:r>
                        <a:rPr lang="en-US" dirty="0"/>
                        <a:t>After R7</a:t>
                      </a:r>
                    </a:p>
                  </a:txBody>
                  <a:tcPr/>
                </a:tc>
                <a:tc>
                  <a:txBody>
                    <a:bodyPr/>
                    <a:lstStyle/>
                    <a:p>
                      <a:pPr algn="ctr"/>
                      <a:r>
                        <a:rPr lang="en-US" dirty="0"/>
                        <a:t>Fist</a:t>
                      </a:r>
                    </a:p>
                  </a:txBody>
                  <a:tcPr/>
                </a:tc>
                <a:tc>
                  <a:txBody>
                    <a:bodyPr/>
                    <a:lstStyle/>
                    <a:p>
                      <a:pPr algn="ctr"/>
                      <a:r>
                        <a:rPr lang="en-US" dirty="0"/>
                        <a:t>Behind Back</a:t>
                      </a:r>
                    </a:p>
                  </a:txBody>
                  <a:tcPr>
                    <a:solidFill>
                      <a:schemeClr val="accent6">
                        <a:lumMod val="60000"/>
                        <a:lumOff val="40000"/>
                      </a:schemeClr>
                    </a:solidFill>
                  </a:tcPr>
                </a:tc>
                <a:tc>
                  <a:txBody>
                    <a:bodyPr/>
                    <a:lstStyle/>
                    <a:p>
                      <a:pPr algn="ctr"/>
                      <a:r>
                        <a:rPr lang="en-US" u="sng" dirty="0"/>
                        <a:t>Fist</a:t>
                      </a:r>
                    </a:p>
                  </a:txBody>
                  <a:tcPr/>
                </a:tc>
                <a:tc>
                  <a:txBody>
                    <a:bodyPr/>
                    <a:lstStyle/>
                    <a:p>
                      <a:pPr algn="ctr"/>
                      <a:r>
                        <a:rPr lang="en-US"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tc>
                <a:extLst>
                  <a:ext uri="{0D108BD9-81ED-4DB2-BD59-A6C34878D82A}">
                    <a16:rowId xmlns:a16="http://schemas.microsoft.com/office/drawing/2014/main" val="1001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69765598"/>
              </p:ext>
            </p:extLst>
          </p:nvPr>
        </p:nvGraphicFramePr>
        <p:xfrm>
          <a:off x="838199" y="22034"/>
          <a:ext cx="10515604" cy="370840"/>
        </p:xfrm>
        <a:graphic>
          <a:graphicData uri="http://schemas.openxmlformats.org/drawingml/2006/table">
            <a:tbl>
              <a:tblPr firstRow="1" bandRow="1">
                <a:tableStyleId>{5C22544A-7EE6-4342-B048-85BDC9FD1C3A}</a:tableStyleId>
              </a:tblPr>
              <a:tblGrid>
                <a:gridCol w="2628901">
                  <a:extLst>
                    <a:ext uri="{9D8B030D-6E8A-4147-A177-3AD203B41FA5}">
                      <a16:colId xmlns:a16="http://schemas.microsoft.com/office/drawing/2014/main" val="20000"/>
                    </a:ext>
                  </a:extLst>
                </a:gridCol>
                <a:gridCol w="2628901">
                  <a:extLst>
                    <a:ext uri="{9D8B030D-6E8A-4147-A177-3AD203B41FA5}">
                      <a16:colId xmlns:a16="http://schemas.microsoft.com/office/drawing/2014/main" val="20001"/>
                    </a:ext>
                  </a:extLst>
                </a:gridCol>
                <a:gridCol w="2628901">
                  <a:extLst>
                    <a:ext uri="{9D8B030D-6E8A-4147-A177-3AD203B41FA5}">
                      <a16:colId xmlns:a16="http://schemas.microsoft.com/office/drawing/2014/main" val="20002"/>
                    </a:ext>
                  </a:extLst>
                </a:gridCol>
                <a:gridCol w="2628901">
                  <a:extLst>
                    <a:ext uri="{9D8B030D-6E8A-4147-A177-3AD203B41FA5}">
                      <a16:colId xmlns:a16="http://schemas.microsoft.com/office/drawing/2014/main" val="20003"/>
                    </a:ext>
                  </a:extLst>
                </a:gridCol>
              </a:tblGrid>
              <a:tr h="370840">
                <a:tc>
                  <a:txBody>
                    <a:bodyPr/>
                    <a:lstStyle/>
                    <a:p>
                      <a:r>
                        <a:rPr lang="en-US" dirty="0">
                          <a:solidFill>
                            <a:schemeClr val="tx1"/>
                          </a:solidFill>
                        </a:rPr>
                        <a:t>Hand is touched</a:t>
                      </a:r>
                    </a:p>
                  </a:txBody>
                  <a:tcPr>
                    <a:solidFill>
                      <a:schemeClr val="accent4">
                        <a:lumMod val="60000"/>
                        <a:lumOff val="40000"/>
                      </a:schemeClr>
                    </a:solidFill>
                  </a:tcPr>
                </a:tc>
                <a:tc>
                  <a:txBody>
                    <a:bodyPr/>
                    <a:lstStyle/>
                    <a:p>
                      <a:r>
                        <a:rPr lang="en-US" dirty="0">
                          <a:solidFill>
                            <a:schemeClr val="tx1"/>
                          </a:solidFill>
                        </a:rPr>
                        <a:t>Hand is touched </a:t>
                      </a:r>
                      <a:r>
                        <a:rPr lang="en-US" baseline="0" dirty="0">
                          <a:solidFill>
                            <a:schemeClr val="tx1"/>
                          </a:solidFill>
                        </a:rPr>
                        <a:t>(last)</a:t>
                      </a:r>
                      <a:endParaRPr lang="en-US" dirty="0">
                        <a:solidFill>
                          <a:schemeClr val="tx1"/>
                        </a:solidFill>
                      </a:endParaRPr>
                    </a:p>
                  </a:txBody>
                  <a:tcPr>
                    <a:solidFill>
                      <a:schemeClr val="accent4">
                        <a:lumMod val="75000"/>
                      </a:schemeClr>
                    </a:solidFill>
                  </a:tcPr>
                </a:tc>
                <a:tc>
                  <a:txBody>
                    <a:bodyPr/>
                    <a:lstStyle/>
                    <a:p>
                      <a:r>
                        <a:rPr lang="en-US" dirty="0">
                          <a:solidFill>
                            <a:schemeClr val="tx1"/>
                          </a:solidFill>
                        </a:rPr>
                        <a:t>Hand changes state</a:t>
                      </a:r>
                    </a:p>
                  </a:txBody>
                  <a:tcPr>
                    <a:solidFill>
                      <a:schemeClr val="accent6">
                        <a:lumMod val="60000"/>
                        <a:lumOff val="40000"/>
                      </a:schemeClr>
                    </a:solidFill>
                  </a:tcPr>
                </a:tc>
                <a:tc>
                  <a:txBody>
                    <a:bodyPr/>
                    <a:lstStyle/>
                    <a:p>
                      <a:r>
                        <a:rPr lang="en-US" dirty="0">
                          <a:solidFill>
                            <a:schemeClr val="tx1"/>
                          </a:solidFill>
                        </a:rPr>
                        <a:t>Hand</a:t>
                      </a:r>
                      <a:r>
                        <a:rPr lang="en-US" baseline="0" dirty="0">
                          <a:solidFill>
                            <a:schemeClr val="tx1"/>
                          </a:solidFill>
                        </a:rPr>
                        <a:t> is out of play</a:t>
                      </a:r>
                      <a:endParaRPr lang="en-US"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21171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1136252"/>
              </p:ext>
            </p:extLst>
          </p:nvPr>
        </p:nvGraphicFramePr>
        <p:xfrm>
          <a:off x="838197" y="365125"/>
          <a:ext cx="10515603" cy="593344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20000"/>
                    </a:ext>
                  </a:extLst>
                </a:gridCol>
                <a:gridCol w="1502229">
                  <a:extLst>
                    <a:ext uri="{9D8B030D-6E8A-4147-A177-3AD203B41FA5}">
                      <a16:colId xmlns:a16="http://schemas.microsoft.com/office/drawing/2014/main" val="20001"/>
                    </a:ext>
                  </a:extLst>
                </a:gridCol>
                <a:gridCol w="1502229">
                  <a:extLst>
                    <a:ext uri="{9D8B030D-6E8A-4147-A177-3AD203B41FA5}">
                      <a16:colId xmlns:a16="http://schemas.microsoft.com/office/drawing/2014/main" val="20002"/>
                    </a:ext>
                  </a:extLst>
                </a:gridCol>
                <a:gridCol w="1502229">
                  <a:extLst>
                    <a:ext uri="{9D8B030D-6E8A-4147-A177-3AD203B41FA5}">
                      <a16:colId xmlns:a16="http://schemas.microsoft.com/office/drawing/2014/main" val="20003"/>
                    </a:ext>
                  </a:extLst>
                </a:gridCol>
                <a:gridCol w="1502229">
                  <a:extLst>
                    <a:ext uri="{9D8B030D-6E8A-4147-A177-3AD203B41FA5}">
                      <a16:colId xmlns:a16="http://schemas.microsoft.com/office/drawing/2014/main" val="20004"/>
                    </a:ext>
                  </a:extLst>
                </a:gridCol>
                <a:gridCol w="1502229">
                  <a:extLst>
                    <a:ext uri="{9D8B030D-6E8A-4147-A177-3AD203B41FA5}">
                      <a16:colId xmlns:a16="http://schemas.microsoft.com/office/drawing/2014/main" val="20005"/>
                    </a:ext>
                  </a:extLst>
                </a:gridCol>
                <a:gridCol w="1502229">
                  <a:extLst>
                    <a:ext uri="{9D8B030D-6E8A-4147-A177-3AD203B41FA5}">
                      <a16:colId xmlns:a16="http://schemas.microsoft.com/office/drawing/2014/main" val="20006"/>
                    </a:ext>
                  </a:extLst>
                </a:gridCol>
              </a:tblGrid>
              <a:tr h="370840">
                <a:tc>
                  <a:txBody>
                    <a:bodyPr/>
                    <a:lstStyle/>
                    <a:p>
                      <a:pPr algn="ctr"/>
                      <a:r>
                        <a:rPr lang="en-US" dirty="0"/>
                        <a:t>Move</a:t>
                      </a:r>
                    </a:p>
                  </a:txBody>
                  <a:tcPr/>
                </a:tc>
                <a:tc gridSpan="2">
                  <a:txBody>
                    <a:bodyPr/>
                    <a:lstStyle/>
                    <a:p>
                      <a:pPr algn="ctr"/>
                      <a:r>
                        <a:rPr lang="en-US" dirty="0"/>
                        <a:t>Player 1</a:t>
                      </a:r>
                    </a:p>
                  </a:txBody>
                  <a:tcPr/>
                </a:tc>
                <a:tc hMerge="1">
                  <a:txBody>
                    <a:bodyPr/>
                    <a:lstStyle/>
                    <a:p>
                      <a:endParaRPr lang="en-US" dirty="0"/>
                    </a:p>
                  </a:txBody>
                  <a:tcPr/>
                </a:tc>
                <a:tc gridSpan="2">
                  <a:txBody>
                    <a:bodyPr/>
                    <a:lstStyle/>
                    <a:p>
                      <a:pPr algn="ctr"/>
                      <a:r>
                        <a:rPr lang="en-US" dirty="0"/>
                        <a:t>Player 2</a:t>
                      </a:r>
                    </a:p>
                  </a:txBody>
                  <a:tcPr/>
                </a:tc>
                <a:tc hMerge="1">
                  <a:txBody>
                    <a:bodyPr/>
                    <a:lstStyle/>
                    <a:p>
                      <a:endParaRPr lang="en-US" dirty="0"/>
                    </a:p>
                  </a:txBody>
                  <a:tcPr/>
                </a:tc>
                <a:tc gridSpan="2">
                  <a:txBody>
                    <a:bodyPr/>
                    <a:lstStyle/>
                    <a:p>
                      <a:pPr algn="ctr"/>
                      <a:r>
                        <a:rPr lang="en-US" dirty="0"/>
                        <a:t>Player 3</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t>After R7</a:t>
                      </a:r>
                    </a:p>
                  </a:txBody>
                  <a:tcPr/>
                </a:tc>
                <a:tc>
                  <a:txBody>
                    <a:bodyPr/>
                    <a:lstStyle/>
                    <a:p>
                      <a:pPr algn="ctr"/>
                      <a:r>
                        <a:rPr lang="en-US" dirty="0"/>
                        <a:t>Fist</a:t>
                      </a:r>
                    </a:p>
                  </a:txBody>
                  <a:tcPr/>
                </a:tc>
                <a:tc>
                  <a:txBody>
                    <a:bodyPr/>
                    <a:lstStyle/>
                    <a:p>
                      <a:pPr algn="ctr"/>
                      <a:r>
                        <a:rPr lang="en-US" dirty="0"/>
                        <a:t>Behind Back</a:t>
                      </a:r>
                    </a:p>
                  </a:txBody>
                  <a:tcPr>
                    <a:solidFill>
                      <a:schemeClr val="accent6">
                        <a:lumMod val="60000"/>
                        <a:lumOff val="40000"/>
                      </a:schemeClr>
                    </a:solidFill>
                  </a:tcPr>
                </a:tc>
                <a:tc>
                  <a:txBody>
                    <a:bodyPr/>
                    <a:lstStyle/>
                    <a:p>
                      <a:pPr algn="ctr"/>
                      <a:r>
                        <a:rPr lang="en-US" u="sng" dirty="0"/>
                        <a:t>Fist</a:t>
                      </a:r>
                    </a:p>
                  </a:txBody>
                  <a:tcPr/>
                </a:tc>
                <a:tc>
                  <a:txBody>
                    <a:bodyPr/>
                    <a:lstStyle/>
                    <a:p>
                      <a:pPr algn="ctr"/>
                      <a:r>
                        <a:rPr lang="en-US"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tc>
                <a:extLst>
                  <a:ext uri="{0D108BD9-81ED-4DB2-BD59-A6C34878D82A}">
                    <a16:rowId xmlns:a16="http://schemas.microsoft.com/office/drawing/2014/main" val="10001"/>
                  </a:ext>
                </a:extLst>
              </a:tr>
              <a:tr h="370840">
                <a:tc>
                  <a:txBody>
                    <a:bodyPr/>
                    <a:lstStyle/>
                    <a:p>
                      <a:pPr algn="ctr"/>
                      <a:r>
                        <a:rPr lang="en-US" dirty="0"/>
                        <a:t>Round 8</a:t>
                      </a:r>
                    </a:p>
                  </a:txBody>
                  <a:tcPr/>
                </a:tc>
                <a:tc>
                  <a:txBody>
                    <a:bodyPr/>
                    <a:lstStyle/>
                    <a:p>
                      <a:pPr algn="ctr"/>
                      <a:r>
                        <a:rPr lang="en-US"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solidFill>
                      <a:schemeClr val="accent4">
                        <a:lumMod val="75000"/>
                      </a:schemeClr>
                    </a:solidFill>
                  </a:tcPr>
                </a:tc>
                <a:extLst>
                  <a:ext uri="{0D108BD9-81ED-4DB2-BD59-A6C34878D82A}">
                    <a16:rowId xmlns:a16="http://schemas.microsoft.com/office/drawing/2014/main" val="10002"/>
                  </a:ext>
                </a:extLst>
              </a:tr>
              <a:tr h="370840">
                <a:tc>
                  <a:txBody>
                    <a:bodyPr/>
                    <a:lstStyle/>
                    <a:p>
                      <a:pPr algn="ctr"/>
                      <a:r>
                        <a:rPr lang="en-US" dirty="0"/>
                        <a:t>After R8</a:t>
                      </a:r>
                    </a:p>
                  </a:txBody>
                  <a:tcPr/>
                </a:tc>
                <a:tc>
                  <a:txBody>
                    <a:bodyPr/>
                    <a:lstStyle/>
                    <a:p>
                      <a:pPr algn="ctr"/>
                      <a:r>
                        <a:rPr lang="en-US" u="sng"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tc>
                <a:tc>
                  <a:txBody>
                    <a:bodyPr/>
                    <a:lstStyle/>
                    <a:p>
                      <a:pPr algn="ctr"/>
                      <a:r>
                        <a:rPr lang="en-US"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solidFill>
                      <a:schemeClr val="accent6">
                        <a:lumMod val="60000"/>
                        <a:lumOff val="40000"/>
                      </a:schemeClr>
                    </a:solidFill>
                  </a:tcPr>
                </a:tc>
                <a:extLst>
                  <a:ext uri="{0D108BD9-81ED-4DB2-BD59-A6C34878D82A}">
                    <a16:rowId xmlns:a16="http://schemas.microsoft.com/office/drawing/2014/main" val="10003"/>
                  </a:ext>
                </a:extLst>
              </a:tr>
              <a:tr h="370840">
                <a:tc>
                  <a:txBody>
                    <a:bodyPr/>
                    <a:lstStyle/>
                    <a:p>
                      <a:pPr algn="ctr"/>
                      <a:r>
                        <a:rPr lang="en-US" dirty="0"/>
                        <a:t>Round 9</a:t>
                      </a:r>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Fist</a:t>
                      </a:r>
                    </a:p>
                  </a:txBody>
                  <a:tcPr>
                    <a:solidFill>
                      <a:schemeClr val="accent4">
                        <a:lumMod val="75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tc>
                <a:extLst>
                  <a:ext uri="{0D108BD9-81ED-4DB2-BD59-A6C34878D82A}">
                    <a16:rowId xmlns:a16="http://schemas.microsoft.com/office/drawing/2014/main" val="10004"/>
                  </a:ext>
                </a:extLst>
              </a:tr>
              <a:tr h="370840">
                <a:tc>
                  <a:txBody>
                    <a:bodyPr/>
                    <a:lstStyle/>
                    <a:p>
                      <a:pPr algn="ctr"/>
                      <a:r>
                        <a:rPr lang="en-US" dirty="0"/>
                        <a:t>After</a:t>
                      </a:r>
                      <a:r>
                        <a:rPr lang="en-US" baseline="0" dirty="0"/>
                        <a:t> R9</a:t>
                      </a:r>
                      <a:endParaRPr lang="en-US" dirty="0"/>
                    </a:p>
                  </a:txBody>
                  <a:tcPr/>
                </a:tc>
                <a:tc>
                  <a:txBody>
                    <a:bodyPr/>
                    <a:lstStyle/>
                    <a:p>
                      <a:pPr algn="ctr"/>
                      <a:r>
                        <a:rPr lang="en-US"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tc>
                <a:tc>
                  <a:txBody>
                    <a:bodyPr/>
                    <a:lstStyle/>
                    <a:p>
                      <a:pPr algn="ctr"/>
                      <a:r>
                        <a:rPr lang="en-US" dirty="0"/>
                        <a:t>Palm Down</a:t>
                      </a:r>
                    </a:p>
                  </a:txBody>
                  <a:tcPr>
                    <a:solidFill>
                      <a:schemeClr val="accent6">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u="sng" dirty="0"/>
                        <a:t>Palm Down</a:t>
                      </a:r>
                    </a:p>
                  </a:txBody>
                  <a:tcPr/>
                </a:tc>
                <a:extLst>
                  <a:ext uri="{0D108BD9-81ED-4DB2-BD59-A6C34878D82A}">
                    <a16:rowId xmlns:a16="http://schemas.microsoft.com/office/drawing/2014/main" val="10005"/>
                  </a:ext>
                </a:extLst>
              </a:tr>
              <a:tr h="370840">
                <a:tc>
                  <a:txBody>
                    <a:bodyPr/>
                    <a:lstStyle/>
                    <a:p>
                      <a:pPr algn="ctr"/>
                      <a:r>
                        <a:rPr lang="en-US" dirty="0"/>
                        <a:t>Round 10</a:t>
                      </a:r>
                    </a:p>
                  </a:txBody>
                  <a:tcPr/>
                </a:tc>
                <a:tc>
                  <a:txBody>
                    <a:bodyPr/>
                    <a:lstStyle/>
                    <a:p>
                      <a:pPr algn="ctr"/>
                      <a:r>
                        <a:rPr lang="en-US" dirty="0"/>
                        <a:t>Fist</a:t>
                      </a:r>
                    </a:p>
                  </a:txBody>
                  <a:tcPr>
                    <a:solidFill>
                      <a:schemeClr val="accent4">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Fist</a:t>
                      </a:r>
                    </a:p>
                  </a:txBody>
                  <a:tcPr>
                    <a:solidFill>
                      <a:schemeClr val="accent4">
                        <a:lumMod val="75000"/>
                      </a:schemeClr>
                    </a:solidFill>
                  </a:tcPr>
                </a:tc>
                <a:tc>
                  <a:txBody>
                    <a:bodyPr/>
                    <a:lstStyle/>
                    <a:p>
                      <a:pPr algn="ctr"/>
                      <a:r>
                        <a:rPr lang="en-US" dirty="0"/>
                        <a:t>Palm Down</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solidFill>
                      <a:schemeClr val="accent4">
                        <a:lumMod val="60000"/>
                        <a:lumOff val="40000"/>
                      </a:schemeClr>
                    </a:solidFill>
                  </a:tcPr>
                </a:tc>
                <a:extLst>
                  <a:ext uri="{0D108BD9-81ED-4DB2-BD59-A6C34878D82A}">
                    <a16:rowId xmlns:a16="http://schemas.microsoft.com/office/drawing/2014/main" val="10006"/>
                  </a:ext>
                </a:extLst>
              </a:tr>
              <a:tr h="370840">
                <a:tc>
                  <a:txBody>
                    <a:bodyPr/>
                    <a:lstStyle/>
                    <a:p>
                      <a:pPr algn="ctr"/>
                      <a:r>
                        <a:rPr lang="en-US" dirty="0"/>
                        <a:t>After R10</a:t>
                      </a:r>
                    </a:p>
                  </a:txBody>
                  <a:tcPr/>
                </a:tc>
                <a:tc>
                  <a:txBody>
                    <a:bodyPr/>
                    <a:lstStyle/>
                    <a:p>
                      <a:pPr algn="ctr"/>
                      <a:r>
                        <a:rPr lang="en-US" dirty="0"/>
                        <a:t>Fist</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solidFill>
                      <a:schemeClr val="accent6">
                        <a:lumMod val="60000"/>
                        <a:lumOff val="40000"/>
                      </a:schemeClr>
                    </a:solidFill>
                  </a:tcPr>
                </a:tc>
                <a:tc>
                  <a:txBody>
                    <a:bodyPr/>
                    <a:lstStyle/>
                    <a:p>
                      <a:pPr algn="ctr"/>
                      <a:r>
                        <a:rPr lang="en-US" u="sng" dirty="0"/>
                        <a:t>Palm Down</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tc>
                <a:extLst>
                  <a:ext uri="{0D108BD9-81ED-4DB2-BD59-A6C34878D82A}">
                    <a16:rowId xmlns:a16="http://schemas.microsoft.com/office/drawing/2014/main" val="10007"/>
                  </a:ext>
                </a:extLst>
              </a:tr>
              <a:tr h="370840">
                <a:tc>
                  <a:txBody>
                    <a:bodyPr/>
                    <a:lstStyle/>
                    <a:p>
                      <a:pPr algn="ctr"/>
                      <a:r>
                        <a:rPr lang="en-US" dirty="0"/>
                        <a:t>Round 11</a:t>
                      </a:r>
                    </a:p>
                  </a:txBody>
                  <a:tcPr/>
                </a:tc>
                <a:tc>
                  <a:txBody>
                    <a:bodyPr/>
                    <a:lstStyle/>
                    <a:p>
                      <a:pPr algn="ctr"/>
                      <a:r>
                        <a:rPr lang="en-US" dirty="0"/>
                        <a:t>Fist</a:t>
                      </a:r>
                    </a:p>
                  </a:txBody>
                  <a:tcPr>
                    <a:solidFill>
                      <a:schemeClr val="accent4">
                        <a:lumMod val="75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tc>
                <a:tc>
                  <a:txBody>
                    <a:bodyPr/>
                    <a:lstStyle/>
                    <a:p>
                      <a:pPr algn="ctr"/>
                      <a:r>
                        <a:rPr lang="en-US" dirty="0"/>
                        <a:t>Palm</a:t>
                      </a:r>
                      <a:r>
                        <a:rPr lang="en-US" baseline="0" dirty="0"/>
                        <a:t> Down</a:t>
                      </a:r>
                      <a:endParaRPr lang="en-US" dirty="0"/>
                    </a:p>
                  </a:txBody>
                  <a:tcPr>
                    <a:solidFill>
                      <a:schemeClr val="accent4">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solidFill>
                      <a:schemeClr val="accent4">
                        <a:lumMod val="60000"/>
                        <a:lumOff val="40000"/>
                      </a:schemeClr>
                    </a:solidFill>
                  </a:tcPr>
                </a:tc>
                <a:extLst>
                  <a:ext uri="{0D108BD9-81ED-4DB2-BD59-A6C34878D82A}">
                    <a16:rowId xmlns:a16="http://schemas.microsoft.com/office/drawing/2014/main" val="10008"/>
                  </a:ext>
                </a:extLst>
              </a:tr>
              <a:tr h="370840">
                <a:tc>
                  <a:txBody>
                    <a:bodyPr/>
                    <a:lstStyle/>
                    <a:p>
                      <a:pPr algn="ctr"/>
                      <a:r>
                        <a:rPr lang="en-US" dirty="0"/>
                        <a:t>After R11</a:t>
                      </a:r>
                    </a:p>
                  </a:txBody>
                  <a:tcPr/>
                </a:tc>
                <a:tc>
                  <a:txBody>
                    <a:bodyPr/>
                    <a:lstStyle/>
                    <a:p>
                      <a:pPr algn="ctr"/>
                      <a:r>
                        <a:rPr lang="en-US" dirty="0"/>
                        <a:t>Palm Down</a:t>
                      </a:r>
                    </a:p>
                  </a:txBody>
                  <a:tcPr>
                    <a:solidFill>
                      <a:schemeClr val="accent6">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u="sng" dirty="0"/>
                        <a:t>Palm Down</a:t>
                      </a:r>
                    </a:p>
                  </a:txBody>
                  <a:tcPr/>
                </a:tc>
                <a:tc>
                  <a:txBody>
                    <a:bodyPr/>
                    <a:lstStyle/>
                    <a:p>
                      <a:pPr algn="ctr"/>
                      <a:r>
                        <a:rPr lang="en-US" dirty="0"/>
                        <a:t>Palm Down</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tc>
                <a:extLst>
                  <a:ext uri="{0D108BD9-81ED-4DB2-BD59-A6C34878D82A}">
                    <a16:rowId xmlns:a16="http://schemas.microsoft.com/office/drawing/2014/main" val="10009"/>
                  </a:ext>
                </a:extLst>
              </a:tr>
              <a:tr h="370840">
                <a:tc>
                  <a:txBody>
                    <a:bodyPr/>
                    <a:lstStyle/>
                    <a:p>
                      <a:pPr algn="ctr"/>
                      <a:r>
                        <a:rPr lang="en-US" dirty="0"/>
                        <a:t>Round 12</a:t>
                      </a:r>
                    </a:p>
                  </a:txBody>
                  <a:tcPr/>
                </a:tc>
                <a:tc>
                  <a:txBody>
                    <a:bodyPr/>
                    <a:lstStyle/>
                    <a:p>
                      <a:pPr algn="ctr"/>
                      <a:r>
                        <a:rPr lang="en-US" dirty="0"/>
                        <a:t>Palm Down</a:t>
                      </a:r>
                    </a:p>
                  </a:txBody>
                  <a:tcPr/>
                </a:tc>
                <a:tc>
                  <a:txBody>
                    <a:bodyPr/>
                    <a:lstStyle/>
                    <a:p>
                      <a:pPr algn="ctr"/>
                      <a:r>
                        <a:rPr lang="en-US" dirty="0"/>
                        <a:t>Behind</a:t>
                      </a:r>
                      <a:r>
                        <a:rPr lang="en-US" baseline="0" dirty="0"/>
                        <a:t> Back</a:t>
                      </a:r>
                      <a:endParaRPr lang="en-US" dirty="0"/>
                    </a:p>
                  </a:txBody>
                  <a:tcPr>
                    <a:solidFill>
                      <a:schemeClr val="bg1">
                        <a:lumMod val="65000"/>
                      </a:schemeClr>
                    </a:solidFill>
                  </a:tcPr>
                </a:tc>
                <a:tc>
                  <a:txBody>
                    <a:bodyPr/>
                    <a:lstStyle/>
                    <a:p>
                      <a:pPr algn="ctr"/>
                      <a:r>
                        <a:rPr lang="en-US" dirty="0"/>
                        <a:t>Palm Down</a:t>
                      </a:r>
                    </a:p>
                  </a:txBody>
                  <a:tcPr>
                    <a:solidFill>
                      <a:schemeClr val="accent4">
                        <a:lumMod val="60000"/>
                        <a:lumOff val="40000"/>
                      </a:schemeClr>
                    </a:solidFill>
                  </a:tcPr>
                </a:tc>
                <a:tc>
                  <a:txBody>
                    <a:bodyPr/>
                    <a:lstStyle/>
                    <a:p>
                      <a:pPr algn="ctr"/>
                      <a:r>
                        <a:rPr lang="en-US" dirty="0"/>
                        <a:t>Palm Down</a:t>
                      </a:r>
                    </a:p>
                  </a:txBody>
                  <a:tcPr>
                    <a:solidFill>
                      <a:schemeClr val="accent4">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solidFill>
                      <a:schemeClr val="accent4">
                        <a:lumMod val="75000"/>
                      </a:schemeClr>
                    </a:solidFill>
                  </a:tcPr>
                </a:tc>
                <a:extLst>
                  <a:ext uri="{0D108BD9-81ED-4DB2-BD59-A6C34878D82A}">
                    <a16:rowId xmlns:a16="http://schemas.microsoft.com/office/drawing/2014/main" val="10010"/>
                  </a:ext>
                </a:extLst>
              </a:tr>
              <a:tr h="370840">
                <a:tc>
                  <a:txBody>
                    <a:bodyPr/>
                    <a:lstStyle/>
                    <a:p>
                      <a:pPr algn="ctr"/>
                      <a:r>
                        <a:rPr lang="en-US" dirty="0"/>
                        <a:t>After R12</a:t>
                      </a:r>
                    </a:p>
                  </a:txBody>
                  <a:tcPr/>
                </a:tc>
                <a:tc>
                  <a:txBody>
                    <a:bodyPr/>
                    <a:lstStyle/>
                    <a:p>
                      <a:pPr algn="ctr"/>
                      <a:r>
                        <a:rPr lang="en-US" u="sng" dirty="0"/>
                        <a:t>Palm Down</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tc>
                <a:tc>
                  <a:txBody>
                    <a:bodyPr/>
                    <a:lstStyle/>
                    <a:p>
                      <a:pPr algn="ctr"/>
                      <a:r>
                        <a:rPr lang="en-US" dirty="0"/>
                        <a:t>Palm Down</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Behind Back</a:t>
                      </a:r>
                    </a:p>
                  </a:txBody>
                  <a:tcPr>
                    <a:solidFill>
                      <a:schemeClr val="accent6">
                        <a:lumMod val="60000"/>
                        <a:lumOff val="40000"/>
                      </a:schemeClr>
                    </a:solidFill>
                  </a:tcPr>
                </a:tc>
                <a:extLst>
                  <a:ext uri="{0D108BD9-81ED-4DB2-BD59-A6C34878D82A}">
                    <a16:rowId xmlns:a16="http://schemas.microsoft.com/office/drawing/2014/main" val="10011"/>
                  </a:ext>
                </a:extLst>
              </a:tr>
              <a:tr h="370840">
                <a:tc>
                  <a:txBody>
                    <a:bodyPr/>
                    <a:lstStyle/>
                    <a:p>
                      <a:pPr algn="ctr"/>
                      <a:r>
                        <a:rPr lang="en-US" dirty="0"/>
                        <a:t>Round 13</a:t>
                      </a:r>
                    </a:p>
                  </a:txBody>
                  <a:tcPr/>
                </a:tc>
                <a:tc>
                  <a:txBody>
                    <a:bodyPr/>
                    <a:lstStyle/>
                    <a:p>
                      <a:pPr algn="ctr"/>
                      <a:r>
                        <a:rPr lang="en-US" dirty="0"/>
                        <a:t>Palm Down</a:t>
                      </a:r>
                    </a:p>
                  </a:txBody>
                  <a:tcPr>
                    <a:solidFill>
                      <a:schemeClr val="accent4">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solidFill>
                      <a:schemeClr val="accent4">
                        <a:lumMod val="60000"/>
                        <a:lumOff val="40000"/>
                      </a:schemeClr>
                    </a:solidFill>
                  </a:tcPr>
                </a:tc>
                <a:tc>
                  <a:txBody>
                    <a:bodyPr/>
                    <a:lstStyle/>
                    <a:p>
                      <a:pPr algn="ctr"/>
                      <a:r>
                        <a:rPr lang="en-US" dirty="0"/>
                        <a:t>Palm Down</a:t>
                      </a:r>
                    </a:p>
                  </a:txBody>
                  <a:tcPr>
                    <a:solidFill>
                      <a:schemeClr val="accent4">
                        <a:lumMod val="75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Behind Back</a:t>
                      </a:r>
                    </a:p>
                  </a:txBody>
                  <a:tcPr>
                    <a:solidFill>
                      <a:schemeClr val="bg1">
                        <a:lumMod val="65000"/>
                      </a:schemeClr>
                    </a:solidFill>
                  </a:tcPr>
                </a:tc>
                <a:extLst>
                  <a:ext uri="{0D108BD9-81ED-4DB2-BD59-A6C34878D82A}">
                    <a16:rowId xmlns:a16="http://schemas.microsoft.com/office/drawing/2014/main" val="10012"/>
                  </a:ext>
                </a:extLst>
              </a:tr>
              <a:tr h="370840">
                <a:tc>
                  <a:txBody>
                    <a:bodyPr/>
                    <a:lstStyle/>
                    <a:p>
                      <a:pPr algn="ctr"/>
                      <a:r>
                        <a:rPr lang="en-US" dirty="0"/>
                        <a:t>After R13</a:t>
                      </a:r>
                    </a:p>
                  </a:txBody>
                  <a:tcPr/>
                </a:tc>
                <a:tc>
                  <a:txBody>
                    <a:bodyPr/>
                    <a:lstStyle/>
                    <a:p>
                      <a:pPr algn="ctr"/>
                      <a:r>
                        <a:rPr lang="en-US" u="sng" dirty="0"/>
                        <a:t>Palm</a:t>
                      </a:r>
                      <a:r>
                        <a:rPr lang="en-US" u="sng" baseline="0" dirty="0"/>
                        <a:t> Down</a:t>
                      </a:r>
                      <a:endParaRPr lang="en-US" u="sng" dirty="0"/>
                    </a:p>
                  </a:txBody>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tc>
                <a:tc>
                  <a:txBody>
                    <a:bodyPr/>
                    <a:lstStyle/>
                    <a:p>
                      <a:pPr algn="ctr"/>
                      <a:r>
                        <a:rPr lang="en-US" dirty="0"/>
                        <a:t>Behind Back</a:t>
                      </a:r>
                    </a:p>
                  </a:txBody>
                  <a:tcPr>
                    <a:solidFill>
                      <a:schemeClr val="accent6">
                        <a:lumMod val="60000"/>
                        <a:lumOff val="40000"/>
                      </a:schemeClr>
                    </a:solidFill>
                  </a:tcPr>
                </a:tc>
                <a:tc>
                  <a:txBody>
                    <a:bodyPr/>
                    <a:lstStyle/>
                    <a:p>
                      <a:pPr algn="ctr"/>
                      <a:r>
                        <a:rPr lang="en-US" dirty="0"/>
                        <a:t>Behind</a:t>
                      </a:r>
                      <a:r>
                        <a:rPr lang="en-US" baseline="0" dirty="0"/>
                        <a:t> Back</a:t>
                      </a:r>
                      <a:endParaRPr lang="en-US" dirty="0"/>
                    </a:p>
                  </a:txBody>
                  <a:tcPr>
                    <a:solidFill>
                      <a:schemeClr val="bg1">
                        <a:lumMod val="65000"/>
                      </a:schemeClr>
                    </a:solidFill>
                  </a:tcPr>
                </a:tc>
                <a:tc>
                  <a:txBody>
                    <a:bodyPr/>
                    <a:lstStyle/>
                    <a:p>
                      <a:pPr algn="ctr"/>
                      <a:r>
                        <a:rPr lang="en-US" dirty="0"/>
                        <a:t>Behind Back</a:t>
                      </a:r>
                    </a:p>
                  </a:txBody>
                  <a:tcPr>
                    <a:solidFill>
                      <a:schemeClr val="bg1">
                        <a:lumMod val="65000"/>
                      </a:schemeClr>
                    </a:solidFill>
                  </a:tcPr>
                </a:tc>
                <a:extLst>
                  <a:ext uri="{0D108BD9-81ED-4DB2-BD59-A6C34878D82A}">
                    <a16:rowId xmlns:a16="http://schemas.microsoft.com/office/drawing/2014/main" val="10013"/>
                  </a:ext>
                </a:extLst>
              </a:tr>
              <a:tr h="370840">
                <a:tc>
                  <a:txBody>
                    <a:bodyPr/>
                    <a:lstStyle/>
                    <a:p>
                      <a:pPr algn="ctr"/>
                      <a:r>
                        <a:rPr lang="en-US" dirty="0"/>
                        <a:t>Round 14</a:t>
                      </a:r>
                    </a:p>
                  </a:txBody>
                  <a:tcPr/>
                </a:tc>
                <a:tc>
                  <a:txBody>
                    <a:bodyPr/>
                    <a:lstStyle/>
                    <a:p>
                      <a:pPr algn="ctr"/>
                      <a:r>
                        <a:rPr lang="en-US" dirty="0"/>
                        <a:t>Palm</a:t>
                      </a:r>
                      <a:r>
                        <a:rPr lang="en-US" baseline="0" dirty="0"/>
                        <a:t> Down</a:t>
                      </a:r>
                      <a:endParaRPr lang="en-US" dirty="0"/>
                    </a:p>
                  </a:txBody>
                  <a:tcPr>
                    <a:solidFill>
                      <a:schemeClr val="accent4">
                        <a:lumMod val="75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Palm Down</a:t>
                      </a:r>
                    </a:p>
                  </a:txBody>
                  <a:tcPr>
                    <a:solidFill>
                      <a:schemeClr val="accent4">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Behind Back</a:t>
                      </a:r>
                    </a:p>
                  </a:txBody>
                  <a:tcPr>
                    <a:solidFill>
                      <a:schemeClr val="bg1">
                        <a:lumMod val="65000"/>
                      </a:schemeClr>
                    </a:solidFill>
                  </a:tcPr>
                </a:tc>
                <a:extLst>
                  <a:ext uri="{0D108BD9-81ED-4DB2-BD59-A6C34878D82A}">
                    <a16:rowId xmlns:a16="http://schemas.microsoft.com/office/drawing/2014/main" val="10014"/>
                  </a:ext>
                </a:extLst>
              </a:tr>
              <a:tr h="370840">
                <a:tc>
                  <a:txBody>
                    <a:bodyPr/>
                    <a:lstStyle/>
                    <a:p>
                      <a:pPr algn="ctr"/>
                      <a:r>
                        <a:rPr lang="en-US" dirty="0"/>
                        <a:t>After R14</a:t>
                      </a:r>
                    </a:p>
                  </a:txBody>
                  <a:tcPr/>
                </a:tc>
                <a:tc>
                  <a:txBody>
                    <a:bodyPr/>
                    <a:lstStyle/>
                    <a:p>
                      <a:pPr algn="ctr"/>
                      <a:r>
                        <a:rPr lang="en-US" dirty="0"/>
                        <a:t>Behind Back</a:t>
                      </a:r>
                    </a:p>
                  </a:txBody>
                  <a:tcPr>
                    <a:solidFill>
                      <a:schemeClr val="accent6">
                        <a:lumMod val="60000"/>
                        <a:lumOff val="40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u="sng" dirty="0"/>
                        <a:t>Palm Down</a:t>
                      </a:r>
                    </a:p>
                  </a:txBody>
                  <a:tcPr/>
                </a:tc>
                <a:tc>
                  <a:txBody>
                    <a:bodyPr/>
                    <a:lstStyle/>
                    <a:p>
                      <a:pPr algn="ctr"/>
                      <a:r>
                        <a:rPr lang="en-US" dirty="0"/>
                        <a:t>Behind Back</a:t>
                      </a:r>
                    </a:p>
                  </a:txBody>
                  <a:tcPr>
                    <a:solidFill>
                      <a:schemeClr val="bg1">
                        <a:lumMod val="65000"/>
                      </a:schemeClr>
                    </a:solidFill>
                  </a:tcPr>
                </a:tc>
                <a:tc>
                  <a:txBody>
                    <a:bodyPr/>
                    <a:lstStyle/>
                    <a:p>
                      <a:pPr algn="ctr"/>
                      <a:r>
                        <a:rPr lang="en-US" dirty="0"/>
                        <a:t>Behind Back</a:t>
                      </a:r>
                    </a:p>
                  </a:txBody>
                  <a:tcPr>
                    <a:solidFill>
                      <a:schemeClr val="bg1">
                        <a:lumMod val="65000"/>
                      </a:schemeClr>
                    </a:solidFill>
                  </a:tcPr>
                </a:tc>
                <a:tc>
                  <a:txBody>
                    <a:bodyPr/>
                    <a:lstStyle/>
                    <a:p>
                      <a:pPr algn="ctr"/>
                      <a:r>
                        <a:rPr lang="en-US" dirty="0"/>
                        <a:t>Behind Back</a:t>
                      </a:r>
                    </a:p>
                  </a:txBody>
                  <a:tcPr>
                    <a:solidFill>
                      <a:schemeClr val="bg1">
                        <a:lumMod val="65000"/>
                      </a:schemeClr>
                    </a:solidFill>
                  </a:tcPr>
                </a:tc>
                <a:extLst>
                  <a:ext uri="{0D108BD9-81ED-4DB2-BD59-A6C34878D82A}">
                    <a16:rowId xmlns:a16="http://schemas.microsoft.com/office/drawing/2014/main" val="10015"/>
                  </a:ext>
                </a:extLst>
              </a:tr>
            </a:tbl>
          </a:graphicData>
        </a:graphic>
      </p:graphicFrame>
      <p:sp>
        <p:nvSpPr>
          <p:cNvPr id="6" name="TextBox 5"/>
          <p:cNvSpPr txBox="1"/>
          <p:nvPr/>
        </p:nvSpPr>
        <p:spPr>
          <a:xfrm>
            <a:off x="11353800" y="4450814"/>
            <a:ext cx="838200" cy="369332"/>
          </a:xfrm>
          <a:prstGeom prst="rect">
            <a:avLst/>
          </a:prstGeom>
          <a:noFill/>
        </p:spPr>
        <p:txBody>
          <a:bodyPr wrap="square" rtlCol="0">
            <a:spAutoFit/>
          </a:bodyPr>
          <a:lstStyle/>
          <a:p>
            <a:r>
              <a:rPr lang="en-US" dirty="0"/>
              <a:t>&lt;- X_X</a:t>
            </a:r>
          </a:p>
        </p:txBody>
      </p:sp>
      <p:sp>
        <p:nvSpPr>
          <p:cNvPr id="7" name="TextBox 6"/>
          <p:cNvSpPr txBox="1"/>
          <p:nvPr/>
        </p:nvSpPr>
        <p:spPr>
          <a:xfrm>
            <a:off x="3596090" y="6298565"/>
            <a:ext cx="838200" cy="369332"/>
          </a:xfrm>
          <a:prstGeom prst="rect">
            <a:avLst/>
          </a:prstGeom>
          <a:noFill/>
        </p:spPr>
        <p:txBody>
          <a:bodyPr wrap="square" rtlCol="0">
            <a:spAutoFit/>
          </a:bodyPr>
          <a:lstStyle/>
          <a:p>
            <a:r>
              <a:rPr lang="en-US" dirty="0"/>
              <a:t>X_X</a:t>
            </a:r>
          </a:p>
        </p:txBody>
      </p:sp>
      <p:sp>
        <p:nvSpPr>
          <p:cNvPr id="8" name="TextBox 7"/>
          <p:cNvSpPr txBox="1"/>
          <p:nvPr/>
        </p:nvSpPr>
        <p:spPr>
          <a:xfrm>
            <a:off x="6636745" y="6314895"/>
            <a:ext cx="838200" cy="369332"/>
          </a:xfrm>
          <a:prstGeom prst="rect">
            <a:avLst/>
          </a:prstGeom>
          <a:noFill/>
        </p:spPr>
        <p:txBody>
          <a:bodyPr wrap="square" rtlCol="0">
            <a:spAutoFit/>
          </a:bodyPr>
          <a:lstStyle/>
          <a:p>
            <a:r>
              <a:rPr lang="en-US" dirty="0"/>
              <a:t>^_^</a:t>
            </a:r>
          </a:p>
        </p:txBody>
      </p:sp>
      <p:graphicFrame>
        <p:nvGraphicFramePr>
          <p:cNvPr id="11" name="Table 10"/>
          <p:cNvGraphicFramePr>
            <a:graphicFrameLocks noGrp="1"/>
          </p:cNvGraphicFramePr>
          <p:nvPr>
            <p:extLst>
              <p:ext uri="{D42A27DB-BD31-4B8C-83A1-F6EECF244321}">
                <p14:modId xmlns:p14="http://schemas.microsoft.com/office/powerpoint/2010/main" val="2640777375"/>
              </p:ext>
            </p:extLst>
          </p:nvPr>
        </p:nvGraphicFramePr>
        <p:xfrm>
          <a:off x="838199" y="22034"/>
          <a:ext cx="10515604" cy="370840"/>
        </p:xfrm>
        <a:graphic>
          <a:graphicData uri="http://schemas.openxmlformats.org/drawingml/2006/table">
            <a:tbl>
              <a:tblPr firstRow="1" bandRow="1">
                <a:tableStyleId>{5C22544A-7EE6-4342-B048-85BDC9FD1C3A}</a:tableStyleId>
              </a:tblPr>
              <a:tblGrid>
                <a:gridCol w="2628901">
                  <a:extLst>
                    <a:ext uri="{9D8B030D-6E8A-4147-A177-3AD203B41FA5}">
                      <a16:colId xmlns:a16="http://schemas.microsoft.com/office/drawing/2014/main" val="20000"/>
                    </a:ext>
                  </a:extLst>
                </a:gridCol>
                <a:gridCol w="2628901">
                  <a:extLst>
                    <a:ext uri="{9D8B030D-6E8A-4147-A177-3AD203B41FA5}">
                      <a16:colId xmlns:a16="http://schemas.microsoft.com/office/drawing/2014/main" val="20001"/>
                    </a:ext>
                  </a:extLst>
                </a:gridCol>
                <a:gridCol w="2628901">
                  <a:extLst>
                    <a:ext uri="{9D8B030D-6E8A-4147-A177-3AD203B41FA5}">
                      <a16:colId xmlns:a16="http://schemas.microsoft.com/office/drawing/2014/main" val="20002"/>
                    </a:ext>
                  </a:extLst>
                </a:gridCol>
                <a:gridCol w="2628901">
                  <a:extLst>
                    <a:ext uri="{9D8B030D-6E8A-4147-A177-3AD203B41FA5}">
                      <a16:colId xmlns:a16="http://schemas.microsoft.com/office/drawing/2014/main" val="20003"/>
                    </a:ext>
                  </a:extLst>
                </a:gridCol>
              </a:tblGrid>
              <a:tr h="370840">
                <a:tc>
                  <a:txBody>
                    <a:bodyPr/>
                    <a:lstStyle/>
                    <a:p>
                      <a:r>
                        <a:rPr lang="en-US" dirty="0">
                          <a:solidFill>
                            <a:schemeClr val="tx1"/>
                          </a:solidFill>
                        </a:rPr>
                        <a:t>Hand is touched</a:t>
                      </a:r>
                    </a:p>
                  </a:txBody>
                  <a:tcPr>
                    <a:solidFill>
                      <a:schemeClr val="accent4">
                        <a:lumMod val="60000"/>
                        <a:lumOff val="40000"/>
                      </a:schemeClr>
                    </a:solidFill>
                  </a:tcPr>
                </a:tc>
                <a:tc>
                  <a:txBody>
                    <a:bodyPr/>
                    <a:lstStyle/>
                    <a:p>
                      <a:r>
                        <a:rPr lang="en-US" dirty="0">
                          <a:solidFill>
                            <a:schemeClr val="tx1"/>
                          </a:solidFill>
                        </a:rPr>
                        <a:t>Hand is touched </a:t>
                      </a:r>
                      <a:r>
                        <a:rPr lang="en-US" baseline="0" dirty="0">
                          <a:solidFill>
                            <a:schemeClr val="tx1"/>
                          </a:solidFill>
                        </a:rPr>
                        <a:t>(last)</a:t>
                      </a:r>
                      <a:endParaRPr lang="en-US" dirty="0">
                        <a:solidFill>
                          <a:schemeClr val="tx1"/>
                        </a:solidFill>
                      </a:endParaRPr>
                    </a:p>
                  </a:txBody>
                  <a:tcPr>
                    <a:solidFill>
                      <a:schemeClr val="accent4">
                        <a:lumMod val="75000"/>
                      </a:schemeClr>
                    </a:solidFill>
                  </a:tcPr>
                </a:tc>
                <a:tc>
                  <a:txBody>
                    <a:bodyPr/>
                    <a:lstStyle/>
                    <a:p>
                      <a:r>
                        <a:rPr lang="en-US" dirty="0">
                          <a:solidFill>
                            <a:schemeClr val="tx1"/>
                          </a:solidFill>
                        </a:rPr>
                        <a:t>Hand changes state</a:t>
                      </a:r>
                    </a:p>
                  </a:txBody>
                  <a:tcPr>
                    <a:solidFill>
                      <a:schemeClr val="accent6">
                        <a:lumMod val="60000"/>
                        <a:lumOff val="40000"/>
                      </a:schemeClr>
                    </a:solidFill>
                  </a:tcPr>
                </a:tc>
                <a:tc>
                  <a:txBody>
                    <a:bodyPr/>
                    <a:lstStyle/>
                    <a:p>
                      <a:r>
                        <a:rPr lang="en-US" dirty="0">
                          <a:solidFill>
                            <a:schemeClr val="tx1"/>
                          </a:solidFill>
                        </a:rPr>
                        <a:t>Hand</a:t>
                      </a:r>
                      <a:r>
                        <a:rPr lang="en-US" baseline="0" dirty="0">
                          <a:solidFill>
                            <a:schemeClr val="tx1"/>
                          </a:solidFill>
                        </a:rPr>
                        <a:t> is out of play</a:t>
                      </a:r>
                      <a:endParaRPr lang="en-US"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02354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16D8-B128-4A85-B7C4-F2483EF9831D}"/>
              </a:ext>
            </a:extLst>
          </p:cNvPr>
          <p:cNvSpPr>
            <a:spLocks noGrp="1"/>
          </p:cNvSpPr>
          <p:nvPr>
            <p:ph type="title"/>
          </p:nvPr>
        </p:nvSpPr>
        <p:spPr/>
        <p:txBody>
          <a:bodyPr/>
          <a:lstStyle/>
          <a:p>
            <a:r>
              <a:rPr lang="en-US" dirty="0"/>
              <a:t>Deque (extra)</a:t>
            </a:r>
            <a:endParaRPr lang="en-SG" dirty="0"/>
          </a:p>
        </p:txBody>
      </p:sp>
      <p:sp>
        <p:nvSpPr>
          <p:cNvPr id="3" name="Content Placeholder 2">
            <a:extLst>
              <a:ext uri="{FF2B5EF4-FFF2-40B4-BE49-F238E27FC236}">
                <a16:creationId xmlns:a16="http://schemas.microsoft.com/office/drawing/2014/main" id="{4D67FB3B-83A4-42B7-A059-67C2D9AEDA0D}"/>
              </a:ext>
            </a:extLst>
          </p:cNvPr>
          <p:cNvSpPr>
            <a:spLocks noGrp="1"/>
          </p:cNvSpPr>
          <p:nvPr>
            <p:ph idx="1"/>
          </p:nvPr>
        </p:nvSpPr>
        <p:spPr/>
        <p:txBody>
          <a:bodyPr/>
          <a:lstStyle/>
          <a:p>
            <a:r>
              <a:rPr lang="en-US" dirty="0"/>
              <a:t>A </a:t>
            </a:r>
            <a:r>
              <a:rPr lang="en-US" dirty="0" err="1"/>
              <a:t>subinterface</a:t>
            </a:r>
            <a:r>
              <a:rPr lang="en-US" dirty="0"/>
              <a:t> of Queue</a:t>
            </a:r>
          </a:p>
          <a:p>
            <a:r>
              <a:rPr lang="en-US" dirty="0"/>
              <a:t>Supports insertion and removal at both ends, hence a “double-ended queue”</a:t>
            </a:r>
          </a:p>
          <a:p>
            <a:r>
              <a:rPr lang="en-US" dirty="0" err="1"/>
              <a:t>Initialised</a:t>
            </a:r>
            <a:r>
              <a:rPr lang="en-US" dirty="0"/>
              <a:t> with either LinkedList or </a:t>
            </a:r>
            <a:r>
              <a:rPr lang="en-US" dirty="0" err="1"/>
              <a:t>ArrayDeque</a:t>
            </a:r>
            <a:endParaRPr lang="en-US" dirty="0"/>
          </a:p>
          <a:p>
            <a:r>
              <a:rPr lang="en-US" dirty="0"/>
              <a:t>Can also use it as a Stack or Queue</a:t>
            </a:r>
          </a:p>
        </p:txBody>
      </p:sp>
    </p:spTree>
    <p:extLst>
      <p:ext uri="{BB962C8B-B14F-4D97-AF65-F5344CB8AC3E}">
        <p14:creationId xmlns:p14="http://schemas.microsoft.com/office/powerpoint/2010/main" val="42066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3B7E-FF70-4DC1-9CC6-5922BC8FCB17}"/>
              </a:ext>
            </a:extLst>
          </p:cNvPr>
          <p:cNvSpPr>
            <a:spLocks noGrp="1"/>
          </p:cNvSpPr>
          <p:nvPr>
            <p:ph type="title"/>
          </p:nvPr>
        </p:nvSpPr>
        <p:spPr/>
        <p:txBody>
          <a:bodyPr/>
          <a:lstStyle/>
          <a:p>
            <a:r>
              <a:rPr lang="en-US" dirty="0"/>
              <a:t>Deque (extra)</a:t>
            </a:r>
            <a:endParaRPr lang="en-SG" dirty="0"/>
          </a:p>
        </p:txBody>
      </p:sp>
      <p:graphicFrame>
        <p:nvGraphicFramePr>
          <p:cNvPr id="4" name="Content Placeholder 3">
            <a:extLst>
              <a:ext uri="{FF2B5EF4-FFF2-40B4-BE49-F238E27FC236}">
                <a16:creationId xmlns:a16="http://schemas.microsoft.com/office/drawing/2014/main" id="{6566D01B-C9B7-4CA6-92AD-96285CA3EE28}"/>
              </a:ext>
            </a:extLst>
          </p:cNvPr>
          <p:cNvGraphicFramePr>
            <a:graphicFrameLocks noGrp="1"/>
          </p:cNvGraphicFramePr>
          <p:nvPr>
            <p:ph idx="1"/>
            <p:extLst>
              <p:ext uri="{D42A27DB-BD31-4B8C-83A1-F6EECF244321}">
                <p14:modId xmlns:p14="http://schemas.microsoft.com/office/powerpoint/2010/main" val="3562720499"/>
              </p:ext>
            </p:extLst>
          </p:nvPr>
        </p:nvGraphicFramePr>
        <p:xfrm>
          <a:off x="838200" y="2016551"/>
          <a:ext cx="10515600" cy="3942080"/>
        </p:xfrm>
        <a:graphic>
          <a:graphicData uri="http://schemas.openxmlformats.org/drawingml/2006/table">
            <a:tbl>
              <a:tblPr firstRow="1" bandRow="1">
                <a:tableStyleId>{5C22544A-7EE6-4342-B048-85BDC9FD1C3A}</a:tableStyleId>
              </a:tblPr>
              <a:tblGrid>
                <a:gridCol w="2731265">
                  <a:extLst>
                    <a:ext uri="{9D8B030D-6E8A-4147-A177-3AD203B41FA5}">
                      <a16:colId xmlns:a16="http://schemas.microsoft.com/office/drawing/2014/main" val="3785088008"/>
                    </a:ext>
                  </a:extLst>
                </a:gridCol>
                <a:gridCol w="5255046">
                  <a:extLst>
                    <a:ext uri="{9D8B030D-6E8A-4147-A177-3AD203B41FA5}">
                      <a16:colId xmlns:a16="http://schemas.microsoft.com/office/drawing/2014/main" val="3780355520"/>
                    </a:ext>
                  </a:extLst>
                </a:gridCol>
                <a:gridCol w="2529289">
                  <a:extLst>
                    <a:ext uri="{9D8B030D-6E8A-4147-A177-3AD203B41FA5}">
                      <a16:colId xmlns:a16="http://schemas.microsoft.com/office/drawing/2014/main" val="3950401915"/>
                    </a:ext>
                  </a:extLst>
                </a:gridCol>
              </a:tblGrid>
              <a:tr h="370840">
                <a:tc>
                  <a:txBody>
                    <a:bodyPr/>
                    <a:lstStyle/>
                    <a:p>
                      <a:r>
                        <a:rPr lang="en-US" dirty="0"/>
                        <a:t>Method</a:t>
                      </a:r>
                      <a:r>
                        <a:rPr lang="en-US" baseline="0" dirty="0"/>
                        <a:t> name</a:t>
                      </a:r>
                      <a:endParaRPr lang="en-US" dirty="0"/>
                    </a:p>
                  </a:txBody>
                  <a:tcPr/>
                </a:tc>
                <a:tc>
                  <a:txBody>
                    <a:bodyPr/>
                    <a:lstStyle/>
                    <a:p>
                      <a:r>
                        <a:rPr lang="en-US" dirty="0"/>
                        <a:t>Description</a:t>
                      </a:r>
                    </a:p>
                  </a:txBody>
                  <a:tcPr/>
                </a:tc>
                <a:tc>
                  <a:txBody>
                    <a:bodyPr/>
                    <a:lstStyle/>
                    <a:p>
                      <a:r>
                        <a:rPr lang="en-US" dirty="0"/>
                        <a:t>Time</a:t>
                      </a:r>
                    </a:p>
                  </a:txBody>
                  <a:tcPr/>
                </a:tc>
                <a:extLst>
                  <a:ext uri="{0D108BD9-81ED-4DB2-BD59-A6C34878D82A}">
                    <a16:rowId xmlns:a16="http://schemas.microsoft.com/office/drawing/2014/main" val="949209072"/>
                  </a:ext>
                </a:extLst>
              </a:tr>
              <a:tr h="370840">
                <a:tc>
                  <a:txBody>
                    <a:bodyPr/>
                    <a:lstStyle/>
                    <a:p>
                      <a:r>
                        <a:rPr lang="en-US" dirty="0"/>
                        <a:t>.</a:t>
                      </a:r>
                      <a:r>
                        <a:rPr lang="en-US" dirty="0" err="1"/>
                        <a:t>isEmpty</a:t>
                      </a:r>
                      <a:r>
                        <a:rPr lang="en-US" dirty="0"/>
                        <a:t>()</a:t>
                      </a:r>
                    </a:p>
                  </a:txBody>
                  <a:tcPr/>
                </a:tc>
                <a:tc>
                  <a:txBody>
                    <a:bodyPr/>
                    <a:lstStyle/>
                    <a:p>
                      <a:r>
                        <a:rPr lang="en-US" i="0" dirty="0"/>
                        <a:t>Checks</a:t>
                      </a:r>
                      <a:r>
                        <a:rPr lang="en-US" i="0" baseline="0" dirty="0"/>
                        <a:t> if the deque is empty</a:t>
                      </a:r>
                      <a:endParaRPr lang="en-US" i="0" dirty="0"/>
                    </a:p>
                  </a:txBody>
                  <a:tcPr/>
                </a:tc>
                <a:tc>
                  <a:txBody>
                    <a:bodyPr/>
                    <a:lstStyle/>
                    <a:p>
                      <a:r>
                        <a:rPr lang="en-US" dirty="0"/>
                        <a:t>O(1)</a:t>
                      </a:r>
                    </a:p>
                  </a:txBody>
                  <a:tcPr/>
                </a:tc>
                <a:extLst>
                  <a:ext uri="{0D108BD9-81ED-4DB2-BD59-A6C34878D82A}">
                    <a16:rowId xmlns:a16="http://schemas.microsoft.com/office/drawing/2014/main" val="3350841593"/>
                  </a:ext>
                </a:extLst>
              </a:tr>
              <a:tr h="370840">
                <a:tc>
                  <a:txBody>
                    <a:bodyPr/>
                    <a:lstStyle/>
                    <a:p>
                      <a:r>
                        <a:rPr lang="en-US" dirty="0"/>
                        <a:t>.peek()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Retrieves, but does not remove, the first element of this deque.</a:t>
                      </a:r>
                      <a:endParaRPr lang="en-US" b="1" i="1" dirty="0"/>
                    </a:p>
                  </a:txBody>
                  <a:tcPr/>
                </a:tc>
                <a:tc>
                  <a:txBody>
                    <a:bodyPr/>
                    <a:lstStyle/>
                    <a:p>
                      <a:r>
                        <a:rPr lang="en-US" dirty="0"/>
                        <a:t>O(1</a:t>
                      </a:r>
                      <a:r>
                        <a:rPr lang="en-US" baseline="0" dirty="0"/>
                        <a:t>)</a:t>
                      </a:r>
                      <a:endParaRPr lang="en-US" dirty="0"/>
                    </a:p>
                  </a:txBody>
                  <a:tcPr/>
                </a:tc>
                <a:extLst>
                  <a:ext uri="{0D108BD9-81ED-4DB2-BD59-A6C34878D82A}">
                    <a16:rowId xmlns:a16="http://schemas.microsoft.com/office/drawing/2014/main" val="15150974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.offer(</a:t>
                      </a:r>
                      <a:r>
                        <a:rPr lang="en-US" dirty="0" err="1"/>
                        <a:t>YourClass</a:t>
                      </a:r>
                      <a:r>
                        <a:rPr lang="en-US" baseline="0" dirty="0"/>
                        <a:t> element)</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Inserts the specified element into the </a:t>
                      </a:r>
                      <a:r>
                        <a:rPr lang="en-US" b="1" dirty="0"/>
                        <a:t>queue</a:t>
                      </a:r>
                      <a:r>
                        <a:rPr lang="en-US" dirty="0"/>
                        <a:t> represented by this deque.</a:t>
                      </a:r>
                      <a:endParaRPr lang="en-US" i="1" dirty="0"/>
                    </a:p>
                  </a:txBody>
                  <a:tcPr/>
                </a:tc>
                <a:tc>
                  <a:txBody>
                    <a:bodyPr/>
                    <a:lstStyle/>
                    <a:p>
                      <a:r>
                        <a:rPr lang="en-US" dirty="0"/>
                        <a:t>O(1)</a:t>
                      </a:r>
                    </a:p>
                  </a:txBody>
                  <a:tcPr/>
                </a:tc>
                <a:extLst>
                  <a:ext uri="{0D108BD9-81ED-4DB2-BD59-A6C34878D82A}">
                    <a16:rowId xmlns:a16="http://schemas.microsoft.com/office/drawing/2014/main" val="988884698"/>
                  </a:ext>
                </a:extLst>
              </a:tr>
              <a:tr h="370840">
                <a:tc>
                  <a:txBody>
                    <a:bodyPr/>
                    <a:lstStyle/>
                    <a:p>
                      <a:r>
                        <a:rPr lang="en-US" dirty="0"/>
                        <a:t>.poll()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Retrieves and removes the head of the </a:t>
                      </a:r>
                      <a:r>
                        <a:rPr lang="en-US" b="1" dirty="0"/>
                        <a:t>queue</a:t>
                      </a:r>
                      <a:r>
                        <a:rPr lang="en-US" dirty="0"/>
                        <a:t> represented by this deque.</a:t>
                      </a:r>
                      <a:endParaRPr lang="en-US" i="0" dirty="0"/>
                    </a:p>
                  </a:txBody>
                  <a:tcPr/>
                </a:tc>
                <a:tc>
                  <a:txBody>
                    <a:bodyPr/>
                    <a:lstStyle/>
                    <a:p>
                      <a:r>
                        <a:rPr lang="en-US" dirty="0"/>
                        <a:t>O(1)</a:t>
                      </a:r>
                    </a:p>
                  </a:txBody>
                  <a:tcPr/>
                </a:tc>
                <a:extLst>
                  <a:ext uri="{0D108BD9-81ED-4DB2-BD59-A6C34878D82A}">
                    <a16:rowId xmlns:a16="http://schemas.microsoft.com/office/drawing/2014/main" val="1385604549"/>
                  </a:ext>
                </a:extLst>
              </a:tr>
              <a:tr h="370840">
                <a:tc>
                  <a:txBody>
                    <a:bodyPr/>
                    <a:lstStyle/>
                    <a:p>
                      <a:r>
                        <a:rPr lang="en-US" dirty="0"/>
                        <a:t>.push()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Pushes an element onto the </a:t>
                      </a:r>
                      <a:r>
                        <a:rPr lang="en-US" b="1" dirty="0"/>
                        <a:t>stack</a:t>
                      </a:r>
                      <a:r>
                        <a:rPr lang="en-US" dirty="0"/>
                        <a:t> represented by this deque. (i.e. head)</a:t>
                      </a:r>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extLst>
                  <a:ext uri="{0D108BD9-81ED-4DB2-BD59-A6C34878D82A}">
                    <a16:rowId xmlns:a16="http://schemas.microsoft.com/office/drawing/2014/main" val="1864486308"/>
                  </a:ext>
                </a:extLst>
              </a:tr>
              <a:tr h="370840">
                <a:tc>
                  <a:txBody>
                    <a:bodyPr/>
                    <a:lstStyle/>
                    <a:p>
                      <a:r>
                        <a:rPr lang="en-US" dirty="0"/>
                        <a:t>.pop()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Pops an element from the </a:t>
                      </a:r>
                      <a:r>
                        <a:rPr lang="en-US" b="1" dirty="0"/>
                        <a:t>stack</a:t>
                      </a:r>
                      <a:r>
                        <a:rPr lang="en-US" dirty="0"/>
                        <a:t> represented by this deque.</a:t>
                      </a:r>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O(1)</a:t>
                      </a:r>
                    </a:p>
                    <a:p>
                      <a:endParaRPr lang="en-US" dirty="0"/>
                    </a:p>
                  </a:txBody>
                  <a:tcPr/>
                </a:tc>
                <a:extLst>
                  <a:ext uri="{0D108BD9-81ED-4DB2-BD59-A6C34878D82A}">
                    <a16:rowId xmlns:a16="http://schemas.microsoft.com/office/drawing/2014/main" val="2147231475"/>
                  </a:ext>
                </a:extLst>
              </a:tr>
            </a:tbl>
          </a:graphicData>
        </a:graphic>
      </p:graphicFrame>
    </p:spTree>
    <p:extLst>
      <p:ext uri="{BB962C8B-B14F-4D97-AF65-F5344CB8AC3E}">
        <p14:creationId xmlns:p14="http://schemas.microsoft.com/office/powerpoint/2010/main" val="155012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Take-Home Assignment 1a – Best Relay Team</a:t>
            </a:r>
          </a:p>
        </p:txBody>
      </p:sp>
      <p:sp>
        <p:nvSpPr>
          <p:cNvPr id="5" name="Content Placeholder 4"/>
          <p:cNvSpPr>
            <a:spLocks noGrp="1"/>
          </p:cNvSpPr>
          <p:nvPr>
            <p:ph idx="1"/>
          </p:nvPr>
        </p:nvSpPr>
        <p:spPr/>
        <p:txBody>
          <a:bodyPr>
            <a:normAutofit fontScale="92500" lnSpcReduction="20000"/>
          </a:bodyPr>
          <a:lstStyle/>
          <a:p>
            <a:r>
              <a:rPr lang="en-US" dirty="0"/>
              <a:t>Use a custom class to represent a Runner</a:t>
            </a:r>
          </a:p>
          <a:p>
            <a:pPr lvl="1"/>
            <a:r>
              <a:rPr lang="en-US" dirty="0"/>
              <a:t>Contains the 1</a:t>
            </a:r>
            <a:r>
              <a:rPr lang="en-US" baseline="30000" dirty="0"/>
              <a:t>st</a:t>
            </a:r>
            <a:r>
              <a:rPr lang="en-US" dirty="0"/>
              <a:t> leg timing, subsequent leg timings and name</a:t>
            </a:r>
          </a:p>
          <a:p>
            <a:r>
              <a:rPr lang="en-US" dirty="0"/>
              <a:t>Use 2 arrays to store the Runners</a:t>
            </a:r>
          </a:p>
          <a:p>
            <a:pPr lvl="1"/>
            <a:r>
              <a:rPr lang="en-US" dirty="0"/>
              <a:t>Sort one by 1</a:t>
            </a:r>
            <a:r>
              <a:rPr lang="en-US" baseline="30000" dirty="0"/>
              <a:t>st</a:t>
            </a:r>
            <a:r>
              <a:rPr lang="en-US" dirty="0"/>
              <a:t> leg timing</a:t>
            </a:r>
          </a:p>
          <a:p>
            <a:pPr lvl="1"/>
            <a:r>
              <a:rPr lang="en-US" dirty="0"/>
              <a:t>Sort the other by subsequent leg timings</a:t>
            </a:r>
          </a:p>
          <a:p>
            <a:r>
              <a:rPr lang="en-US" dirty="0"/>
              <a:t>Pick the first runner A from the 1</a:t>
            </a:r>
            <a:r>
              <a:rPr lang="en-US" baseline="30000" dirty="0"/>
              <a:t>st</a:t>
            </a:r>
            <a:r>
              <a:rPr lang="en-US" dirty="0"/>
              <a:t> leg timing array</a:t>
            </a:r>
          </a:p>
          <a:p>
            <a:r>
              <a:rPr lang="en-US" dirty="0"/>
              <a:t>Pick the first 3 runners from the subsequent leg timing array, that are not the same as runner A(since it is possible for the same runner to appear in the front of both arrays</a:t>
            </a:r>
          </a:p>
          <a:p>
            <a:r>
              <a:rPr lang="en-US" dirty="0"/>
              <a:t>Repeat the above for the second/third/fourth runner from the 1</a:t>
            </a:r>
            <a:r>
              <a:rPr lang="en-US" baseline="30000" dirty="0"/>
              <a:t>st</a:t>
            </a:r>
            <a:r>
              <a:rPr lang="en-US" dirty="0"/>
              <a:t> leg timing array</a:t>
            </a:r>
          </a:p>
          <a:p>
            <a:r>
              <a:rPr lang="en-US" dirty="0"/>
              <a:t>Output the team that gives the best timing among the 4 possible options</a:t>
            </a:r>
          </a:p>
        </p:txBody>
      </p:sp>
    </p:spTree>
    <p:extLst>
      <p:ext uri="{BB962C8B-B14F-4D97-AF65-F5344CB8AC3E}">
        <p14:creationId xmlns:p14="http://schemas.microsoft.com/office/powerpoint/2010/main" val="74589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Take-Home Assignment 1b – Card Trading</a:t>
            </a:r>
          </a:p>
        </p:txBody>
      </p:sp>
      <p:sp>
        <p:nvSpPr>
          <p:cNvPr id="5" name="Content Placeholder 4"/>
          <p:cNvSpPr>
            <a:spLocks noGrp="1"/>
          </p:cNvSpPr>
          <p:nvPr>
            <p:ph idx="1"/>
          </p:nvPr>
        </p:nvSpPr>
        <p:spPr/>
        <p:txBody>
          <a:bodyPr>
            <a:normAutofit/>
          </a:bodyPr>
          <a:lstStyle/>
          <a:p>
            <a:r>
              <a:rPr lang="en-US" dirty="0"/>
              <a:t>Start by assuming all cards Anthony owns are sold</a:t>
            </a:r>
          </a:p>
          <a:p>
            <a:pPr lvl="1"/>
            <a:r>
              <a:rPr lang="en-US" dirty="0"/>
              <a:t>This would result in the highest possible profit, if no other restrictions exist</a:t>
            </a:r>
          </a:p>
          <a:p>
            <a:r>
              <a:rPr lang="en-US" dirty="0"/>
              <a:t>Then, determine the cost for keeping a certain card type as a combo</a:t>
            </a:r>
          </a:p>
          <a:p>
            <a:pPr lvl="1"/>
            <a:r>
              <a:rPr lang="en-US" dirty="0"/>
              <a:t>For a card type which Anthony has none of, he needs to buy 2 cards (2 * buy)</a:t>
            </a:r>
          </a:p>
          <a:p>
            <a:pPr lvl="1"/>
            <a:r>
              <a:rPr lang="en-US" dirty="0"/>
              <a:t>For a card type which Anthony has one of, he cannot sell that card, and has to buy one more (1 * sell, and 1 * buy)</a:t>
            </a:r>
          </a:p>
          <a:p>
            <a:pPr lvl="1"/>
            <a:r>
              <a:rPr lang="en-US" dirty="0"/>
              <a:t>For a card type which Anthony has two of, he cannot sell both cards (2 * sell)</a:t>
            </a:r>
          </a:p>
          <a:p>
            <a:r>
              <a:rPr lang="en-US" dirty="0"/>
              <a:t>Sort the cost for all card types, and pick the K smallest elements as the card types to keep. Subtract the sum of these elements from the profit (derived earlier) to get the final answer</a:t>
            </a:r>
          </a:p>
        </p:txBody>
      </p:sp>
    </p:spTree>
    <p:extLst>
      <p:ext uri="{BB962C8B-B14F-4D97-AF65-F5344CB8AC3E}">
        <p14:creationId xmlns:p14="http://schemas.microsoft.com/office/powerpoint/2010/main" val="21769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Generics</a:t>
            </a:r>
          </a:p>
        </p:txBody>
      </p:sp>
      <p:sp>
        <p:nvSpPr>
          <p:cNvPr id="3" name="Content Placeholder 2"/>
          <p:cNvSpPr>
            <a:spLocks noGrp="1"/>
          </p:cNvSpPr>
          <p:nvPr>
            <p:ph idx="1"/>
          </p:nvPr>
        </p:nvSpPr>
        <p:spPr/>
        <p:txBody>
          <a:bodyPr/>
          <a:lstStyle/>
          <a:p>
            <a:r>
              <a:rPr lang="en-US" dirty="0"/>
              <a:t>Most Java API usage from this point on requires the use of generics</a:t>
            </a:r>
          </a:p>
          <a:p>
            <a:r>
              <a:rPr lang="en-US" dirty="0"/>
              <a:t>Essentially a way to define the data type being used, much like arrays</a:t>
            </a:r>
          </a:p>
          <a:p>
            <a:r>
              <a:rPr lang="en-US" dirty="0" err="1"/>
              <a:t>Eg</a:t>
            </a:r>
            <a:r>
              <a:rPr lang="en-US" dirty="0"/>
              <a:t>. String[] versus </a:t>
            </a:r>
            <a:r>
              <a:rPr lang="en-US" dirty="0" err="1"/>
              <a:t>ArrayList</a:t>
            </a:r>
            <a:r>
              <a:rPr lang="en-US" dirty="0"/>
              <a:t>&lt;String&gt;</a:t>
            </a:r>
          </a:p>
          <a:p>
            <a:r>
              <a:rPr lang="en-US" dirty="0"/>
              <a:t>Can also be used for your own custom classes</a:t>
            </a:r>
          </a:p>
          <a:p>
            <a:r>
              <a:rPr lang="en-US" dirty="0" err="1"/>
              <a:t>Eg</a:t>
            </a:r>
            <a:r>
              <a:rPr lang="en-US" dirty="0"/>
              <a:t>. Student[] versus </a:t>
            </a:r>
            <a:r>
              <a:rPr lang="en-US" dirty="0" err="1"/>
              <a:t>ArrayList</a:t>
            </a:r>
            <a:r>
              <a:rPr lang="en-US" dirty="0"/>
              <a:t>&lt;Student&gt;</a:t>
            </a:r>
          </a:p>
          <a:p>
            <a:r>
              <a:rPr lang="en-US" dirty="0"/>
              <a:t>Note that primitive data types (</a:t>
            </a:r>
            <a:r>
              <a:rPr lang="en-US" dirty="0" err="1"/>
              <a:t>eg</a:t>
            </a:r>
            <a:r>
              <a:rPr lang="en-US" dirty="0"/>
              <a:t>. </a:t>
            </a:r>
            <a:r>
              <a:rPr lang="en-US" dirty="0" err="1"/>
              <a:t>int</a:t>
            </a:r>
            <a:r>
              <a:rPr lang="en-US" dirty="0"/>
              <a:t>, double) cannot be used as generics; you will need to use their relevant Java classes instead</a:t>
            </a:r>
          </a:p>
          <a:p>
            <a:pPr lvl="1"/>
            <a:r>
              <a:rPr lang="en-US" dirty="0" err="1"/>
              <a:t>Eg</a:t>
            </a:r>
            <a:r>
              <a:rPr lang="en-US" dirty="0"/>
              <a:t>. </a:t>
            </a:r>
            <a:r>
              <a:rPr lang="en-US" dirty="0" err="1"/>
              <a:t>ArrayList</a:t>
            </a:r>
            <a:r>
              <a:rPr lang="en-US" dirty="0"/>
              <a:t>&lt;Integer&gt;, </a:t>
            </a:r>
            <a:r>
              <a:rPr lang="en-US" dirty="0" err="1"/>
              <a:t>ArrayList</a:t>
            </a:r>
            <a:r>
              <a:rPr lang="en-US" dirty="0"/>
              <a:t>&lt;Double&gt;</a:t>
            </a:r>
          </a:p>
        </p:txBody>
      </p:sp>
    </p:spTree>
    <p:extLst>
      <p:ext uri="{BB962C8B-B14F-4D97-AF65-F5344CB8AC3E}">
        <p14:creationId xmlns:p14="http://schemas.microsoft.com/office/powerpoint/2010/main" val="235212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Lists</a:t>
            </a:r>
          </a:p>
        </p:txBody>
      </p:sp>
      <p:sp>
        <p:nvSpPr>
          <p:cNvPr id="3" name="Content Placeholder 2"/>
          <p:cNvSpPr>
            <a:spLocks noGrp="1"/>
          </p:cNvSpPr>
          <p:nvPr>
            <p:ph idx="1"/>
          </p:nvPr>
        </p:nvSpPr>
        <p:spPr>
          <a:xfrm>
            <a:off x="838200" y="1825624"/>
            <a:ext cx="10515600" cy="4721479"/>
          </a:xfrm>
        </p:spPr>
        <p:txBody>
          <a:bodyPr>
            <a:normAutofit fontScale="92500" lnSpcReduction="10000"/>
          </a:bodyPr>
          <a:lstStyle/>
          <a:p>
            <a:r>
              <a:rPr lang="en-US" dirty="0"/>
              <a:t>Two kinds of lists tend to be more frequently used in Java</a:t>
            </a:r>
          </a:p>
          <a:p>
            <a:r>
              <a:rPr lang="en-US" dirty="0" err="1"/>
              <a:t>ArrayList</a:t>
            </a:r>
            <a:r>
              <a:rPr lang="en-US" dirty="0"/>
              <a:t> and </a:t>
            </a:r>
            <a:r>
              <a:rPr lang="en-US" dirty="0" err="1"/>
              <a:t>LinkedList</a:t>
            </a:r>
            <a:endParaRPr lang="en-US" dirty="0"/>
          </a:p>
          <a:p>
            <a:r>
              <a:rPr lang="en-US" dirty="0"/>
              <a:t>Main differences:</a:t>
            </a:r>
          </a:p>
          <a:p>
            <a:pPr lvl="1"/>
            <a:r>
              <a:rPr lang="en-US" dirty="0"/>
              <a:t>Accessing elements within the list</a:t>
            </a:r>
          </a:p>
          <a:p>
            <a:pPr lvl="2"/>
            <a:r>
              <a:rPr lang="en-US" dirty="0" err="1"/>
              <a:t>ArrayList</a:t>
            </a:r>
            <a:r>
              <a:rPr lang="en-US" dirty="0"/>
              <a:t> offers O(1) time to access any element in the list</a:t>
            </a:r>
          </a:p>
          <a:p>
            <a:pPr lvl="2"/>
            <a:r>
              <a:rPr lang="en-US" dirty="0" err="1"/>
              <a:t>LinkedList</a:t>
            </a:r>
            <a:r>
              <a:rPr lang="en-US" dirty="0"/>
              <a:t> offers O(1) time to access elements at the front and back of the list only</a:t>
            </a:r>
          </a:p>
          <a:p>
            <a:pPr lvl="1"/>
            <a:r>
              <a:rPr lang="en-US" dirty="0"/>
              <a:t>Inserting/deleting elements from the list</a:t>
            </a:r>
          </a:p>
          <a:p>
            <a:pPr lvl="2"/>
            <a:r>
              <a:rPr lang="en-US" dirty="0" err="1"/>
              <a:t>ArrayList</a:t>
            </a:r>
            <a:r>
              <a:rPr lang="en-US" dirty="0"/>
              <a:t> offers O(1) time to insert and delete from the back of the list only</a:t>
            </a:r>
          </a:p>
          <a:p>
            <a:pPr lvl="2"/>
            <a:r>
              <a:rPr lang="en-US" dirty="0" err="1"/>
              <a:t>LinkedList</a:t>
            </a:r>
            <a:r>
              <a:rPr lang="en-US" dirty="0"/>
              <a:t> offers O(1) time to insert and delete from the front or the back of the list</a:t>
            </a:r>
          </a:p>
          <a:p>
            <a:r>
              <a:rPr lang="en-US" dirty="0"/>
              <a:t>Inserting/deleting from other positions (apart from the ones mentioned above) runs in about O(n) time for both </a:t>
            </a:r>
            <a:r>
              <a:rPr lang="en-US" dirty="0" err="1"/>
              <a:t>ArrayList</a:t>
            </a:r>
            <a:r>
              <a:rPr lang="en-US" dirty="0"/>
              <a:t> and </a:t>
            </a:r>
            <a:r>
              <a:rPr lang="en-US" dirty="0" err="1"/>
              <a:t>LinkedList</a:t>
            </a:r>
            <a:endParaRPr lang="en-US" dirty="0"/>
          </a:p>
          <a:p>
            <a:r>
              <a:rPr lang="en-US" dirty="0"/>
              <a:t>For </a:t>
            </a:r>
            <a:r>
              <a:rPr lang="en-US" dirty="0" err="1"/>
              <a:t>LinkedList</a:t>
            </a:r>
            <a:r>
              <a:rPr lang="en-US" dirty="0"/>
              <a:t> accessing any position other than front and back result in O(n) on average</a:t>
            </a:r>
          </a:p>
        </p:txBody>
      </p:sp>
    </p:spTree>
    <p:extLst>
      <p:ext uri="{BB962C8B-B14F-4D97-AF65-F5344CB8AC3E}">
        <p14:creationId xmlns:p14="http://schemas.microsoft.com/office/powerpoint/2010/main" val="151435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Lists</a:t>
            </a:r>
          </a:p>
        </p:txBody>
      </p:sp>
      <p:sp>
        <p:nvSpPr>
          <p:cNvPr id="3" name="Content Placeholder 2"/>
          <p:cNvSpPr>
            <a:spLocks noGrp="1"/>
          </p:cNvSpPr>
          <p:nvPr>
            <p:ph idx="1"/>
          </p:nvPr>
        </p:nvSpPr>
        <p:spPr>
          <a:xfrm>
            <a:off x="838200" y="1825624"/>
            <a:ext cx="10515600" cy="4721479"/>
          </a:xfrm>
        </p:spPr>
        <p:txBody>
          <a:bodyPr>
            <a:normAutofit/>
          </a:bodyPr>
          <a:lstStyle/>
          <a:p>
            <a:r>
              <a:rPr lang="en-US" dirty="0"/>
              <a:t>For arrays, a Java class called Vector exists</a:t>
            </a:r>
          </a:p>
          <a:p>
            <a:r>
              <a:rPr lang="en-US" dirty="0"/>
              <a:t>This is similar to the </a:t>
            </a:r>
            <a:r>
              <a:rPr lang="en-US" dirty="0" err="1"/>
              <a:t>ArrayList</a:t>
            </a:r>
            <a:r>
              <a:rPr lang="en-US" dirty="0"/>
              <a:t> class, but is “</a:t>
            </a:r>
            <a:r>
              <a:rPr lang="en-US" dirty="0" err="1"/>
              <a:t>synchronised</a:t>
            </a:r>
            <a:r>
              <a:rPr lang="en-US" dirty="0"/>
              <a:t>”</a:t>
            </a:r>
          </a:p>
          <a:p>
            <a:pPr lvl="1"/>
            <a:r>
              <a:rPr lang="en-US" dirty="0" err="1"/>
              <a:t>Ie</a:t>
            </a:r>
            <a:r>
              <a:rPr lang="en-US" dirty="0"/>
              <a:t>. used for multi-threading, by ensuring that only one thread can modify the Vector at a given time</a:t>
            </a:r>
          </a:p>
          <a:p>
            <a:pPr lvl="1"/>
            <a:r>
              <a:rPr lang="en-US" dirty="0"/>
              <a:t>However, performing this check makes it slightly slower as a result</a:t>
            </a:r>
          </a:p>
          <a:p>
            <a:r>
              <a:rPr lang="en-US" dirty="0"/>
              <a:t>For this module, just the use of </a:t>
            </a:r>
            <a:r>
              <a:rPr lang="en-US" dirty="0" err="1"/>
              <a:t>ArrayList</a:t>
            </a:r>
            <a:r>
              <a:rPr lang="en-US" dirty="0"/>
              <a:t> is sufficient, as we do not cover multi-threading</a:t>
            </a:r>
          </a:p>
        </p:txBody>
      </p:sp>
    </p:spTree>
    <p:extLst>
      <p:ext uri="{BB962C8B-B14F-4D97-AF65-F5344CB8AC3E}">
        <p14:creationId xmlns:p14="http://schemas.microsoft.com/office/powerpoint/2010/main" val="61872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a:t>
            </a:r>
            <a:r>
              <a:rPr lang="en-US" dirty="0" err="1"/>
              <a:t>ArrayList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9543812"/>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3392277">
                  <a:extLst>
                    <a:ext uri="{9D8B030D-6E8A-4147-A177-3AD203B41FA5}">
                      <a16:colId xmlns:a16="http://schemas.microsoft.com/office/drawing/2014/main" val="20000"/>
                    </a:ext>
                  </a:extLst>
                </a:gridCol>
                <a:gridCol w="5453350">
                  <a:extLst>
                    <a:ext uri="{9D8B030D-6E8A-4147-A177-3AD203B41FA5}">
                      <a16:colId xmlns:a16="http://schemas.microsoft.com/office/drawing/2014/main" val="20001"/>
                    </a:ext>
                  </a:extLst>
                </a:gridCol>
                <a:gridCol w="1669973">
                  <a:extLst>
                    <a:ext uri="{9D8B030D-6E8A-4147-A177-3AD203B41FA5}">
                      <a16:colId xmlns:a16="http://schemas.microsoft.com/office/drawing/2014/main" val="20002"/>
                    </a:ext>
                  </a:extLst>
                </a:gridCol>
              </a:tblGrid>
              <a:tr h="370840">
                <a:tc>
                  <a:txBody>
                    <a:bodyPr/>
                    <a:lstStyle/>
                    <a:p>
                      <a:r>
                        <a:rPr lang="en-US" dirty="0"/>
                        <a:t>Method</a:t>
                      </a:r>
                      <a:r>
                        <a:rPr lang="en-US" baseline="0" dirty="0"/>
                        <a:t> name</a:t>
                      </a:r>
                      <a:endParaRPr lang="en-US" dirty="0"/>
                    </a:p>
                  </a:txBody>
                  <a:tcPr/>
                </a:tc>
                <a:tc>
                  <a:txBody>
                    <a:bodyPr/>
                    <a:lstStyle/>
                    <a:p>
                      <a:r>
                        <a:rPr lang="en-US" dirty="0"/>
                        <a:t>Description</a:t>
                      </a:r>
                    </a:p>
                  </a:txBody>
                  <a:tcPr/>
                </a:tc>
                <a:tc>
                  <a:txBody>
                    <a:bodyPr/>
                    <a:lstStyle/>
                    <a:p>
                      <a:r>
                        <a:rPr lang="en-US" dirty="0"/>
                        <a:t>Time</a:t>
                      </a:r>
                    </a:p>
                  </a:txBody>
                  <a:tcPr/>
                </a:tc>
                <a:extLst>
                  <a:ext uri="{0D108BD9-81ED-4DB2-BD59-A6C34878D82A}">
                    <a16:rowId xmlns:a16="http://schemas.microsoft.com/office/drawing/2014/main" val="10000"/>
                  </a:ext>
                </a:extLst>
              </a:tr>
              <a:tr h="370840">
                <a:tc>
                  <a:txBody>
                    <a:bodyPr/>
                    <a:lstStyle/>
                    <a:p>
                      <a:r>
                        <a:rPr lang="en-US" dirty="0"/>
                        <a:t>.add(</a:t>
                      </a:r>
                      <a:r>
                        <a:rPr lang="en-US" dirty="0" err="1"/>
                        <a:t>YourClass</a:t>
                      </a:r>
                      <a:r>
                        <a:rPr lang="en-US" dirty="0"/>
                        <a:t> element)</a:t>
                      </a:r>
                    </a:p>
                  </a:txBody>
                  <a:tcPr/>
                </a:tc>
                <a:tc>
                  <a:txBody>
                    <a:bodyPr/>
                    <a:lstStyle/>
                    <a:p>
                      <a:r>
                        <a:rPr lang="en-US" dirty="0"/>
                        <a:t>Adds </a:t>
                      </a:r>
                      <a:r>
                        <a:rPr lang="en-US" i="1" dirty="0"/>
                        <a:t>element</a:t>
                      </a:r>
                      <a:r>
                        <a:rPr lang="en-US" baseline="0" dirty="0"/>
                        <a:t> to the end of the list</a:t>
                      </a:r>
                      <a:endParaRPr lang="en-US" i="1" dirty="0"/>
                    </a:p>
                  </a:txBody>
                  <a:tcPr/>
                </a:tc>
                <a:tc>
                  <a:txBody>
                    <a:bodyPr/>
                    <a:lstStyle/>
                    <a:p>
                      <a:r>
                        <a:rPr lang="en-US" dirty="0"/>
                        <a:t>O(1</a:t>
                      </a:r>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a:t>.add(</a:t>
                      </a:r>
                      <a:r>
                        <a:rPr lang="en-US" dirty="0" err="1"/>
                        <a:t>int</a:t>
                      </a:r>
                      <a:r>
                        <a:rPr lang="en-US" dirty="0"/>
                        <a:t> index, </a:t>
                      </a:r>
                      <a:r>
                        <a:rPr lang="en-US" dirty="0" err="1"/>
                        <a:t>YourClass</a:t>
                      </a:r>
                      <a:r>
                        <a:rPr lang="en-US" dirty="0"/>
                        <a:t>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Adds </a:t>
                      </a:r>
                      <a:r>
                        <a:rPr lang="en-US" i="1" dirty="0"/>
                        <a:t>element</a:t>
                      </a:r>
                      <a:r>
                        <a:rPr lang="en-US" dirty="0"/>
                        <a:t> to the position at </a:t>
                      </a:r>
                      <a:r>
                        <a:rPr lang="en-US" i="1" dirty="0"/>
                        <a:t>index</a:t>
                      </a:r>
                    </a:p>
                  </a:txBody>
                  <a:tcPr/>
                </a:tc>
                <a:tc>
                  <a:txBody>
                    <a:bodyPr/>
                    <a:lstStyle/>
                    <a:p>
                      <a:r>
                        <a:rPr lang="en-US" dirty="0"/>
                        <a:t>O(size() - index</a:t>
                      </a:r>
                      <a:r>
                        <a:rPr lang="en-US" baseline="0" dirty="0"/>
                        <a:t>)</a:t>
                      </a:r>
                      <a:endParaRPr lang="en-US" dirty="0"/>
                    </a:p>
                  </a:txBody>
                  <a:tcPr/>
                </a:tc>
                <a:extLst>
                  <a:ext uri="{0D108BD9-81ED-4DB2-BD59-A6C34878D82A}">
                    <a16:rowId xmlns:a16="http://schemas.microsoft.com/office/drawing/2014/main" val="10002"/>
                  </a:ext>
                </a:extLst>
              </a:tr>
              <a:tr h="370840">
                <a:tc>
                  <a:txBody>
                    <a:bodyPr/>
                    <a:lstStyle/>
                    <a:p>
                      <a:r>
                        <a:rPr lang="en-US" dirty="0"/>
                        <a:t>.clear()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Empties the list</a:t>
                      </a:r>
                    </a:p>
                  </a:txBody>
                  <a:tcPr/>
                </a:tc>
                <a:tc>
                  <a:txBody>
                    <a:bodyPr/>
                    <a:lstStyle/>
                    <a:p>
                      <a:r>
                        <a:rPr lang="en-US" dirty="0"/>
                        <a:t>O(n)</a:t>
                      </a:r>
                    </a:p>
                  </a:txBody>
                  <a:tcPr/>
                </a:tc>
                <a:extLst>
                  <a:ext uri="{0D108BD9-81ED-4DB2-BD59-A6C34878D82A}">
                    <a16:rowId xmlns:a16="http://schemas.microsoft.com/office/drawing/2014/main" val="10003"/>
                  </a:ext>
                </a:extLst>
              </a:tr>
              <a:tr h="370840">
                <a:tc>
                  <a:txBody>
                    <a:bodyPr/>
                    <a:lstStyle/>
                    <a:p>
                      <a:r>
                        <a:rPr lang="en-US" dirty="0"/>
                        <a:t>.contains(Object 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Checks if </a:t>
                      </a:r>
                      <a:r>
                        <a:rPr lang="en-US" i="1" dirty="0"/>
                        <a:t>o</a:t>
                      </a:r>
                      <a:r>
                        <a:rPr lang="en-US" i="0" baseline="0" dirty="0"/>
                        <a:t> is in the list, based off the object’s equals() method</a:t>
                      </a:r>
                      <a:endParaRPr lang="en-US" i="0" dirty="0"/>
                    </a:p>
                  </a:txBody>
                  <a:tcPr/>
                </a:tc>
                <a:tc>
                  <a:txBody>
                    <a:bodyPr/>
                    <a:lstStyle/>
                    <a:p>
                      <a:r>
                        <a:rPr lang="en-US" dirty="0"/>
                        <a:t>O(n)</a:t>
                      </a:r>
                    </a:p>
                  </a:txBody>
                  <a:tcPr/>
                </a:tc>
                <a:extLst>
                  <a:ext uri="{0D108BD9-81ED-4DB2-BD59-A6C34878D82A}">
                    <a16:rowId xmlns:a16="http://schemas.microsoft.com/office/drawing/2014/main" val="10004"/>
                  </a:ext>
                </a:extLst>
              </a:tr>
              <a:tr h="370840">
                <a:tc>
                  <a:txBody>
                    <a:bodyPr/>
                    <a:lstStyle/>
                    <a:p>
                      <a:r>
                        <a:rPr lang="en-US" dirty="0"/>
                        <a:t>.get(</a:t>
                      </a:r>
                      <a:r>
                        <a:rPr lang="en-US" dirty="0" err="1"/>
                        <a:t>int</a:t>
                      </a:r>
                      <a:r>
                        <a:rPr lang="en-US" baseline="0" dirty="0"/>
                        <a:t> index</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Gets the element</a:t>
                      </a:r>
                      <a:r>
                        <a:rPr lang="en-US" i="0" baseline="0" dirty="0"/>
                        <a:t> at </a:t>
                      </a:r>
                      <a:r>
                        <a:rPr lang="en-US" i="1" baseline="0" dirty="0"/>
                        <a:t>index</a:t>
                      </a:r>
                      <a:endParaRPr lang="en-US" i="1" dirty="0"/>
                    </a:p>
                  </a:txBody>
                  <a:tcPr/>
                </a:tc>
                <a:tc>
                  <a:txBody>
                    <a:bodyPr/>
                    <a:lstStyle/>
                    <a:p>
                      <a:r>
                        <a:rPr lang="en-US" dirty="0"/>
                        <a:t>O(1)</a:t>
                      </a:r>
                    </a:p>
                  </a:txBody>
                  <a:tcPr/>
                </a:tc>
                <a:extLst>
                  <a:ext uri="{0D108BD9-81ED-4DB2-BD59-A6C34878D82A}">
                    <a16:rowId xmlns:a16="http://schemas.microsoft.com/office/drawing/2014/main" val="10005"/>
                  </a:ext>
                </a:extLst>
              </a:tr>
              <a:tr h="370840">
                <a:tc>
                  <a:txBody>
                    <a:bodyPr/>
                    <a:lstStyle/>
                    <a:p>
                      <a:r>
                        <a:rPr lang="en-US" dirty="0"/>
                        <a:t>.remove(</a:t>
                      </a:r>
                      <a:r>
                        <a:rPr lang="en-US" dirty="0" err="1"/>
                        <a:t>int</a:t>
                      </a:r>
                      <a:r>
                        <a:rPr lang="en-US" baseline="0" dirty="0"/>
                        <a:t> index</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Removes the element</a:t>
                      </a:r>
                      <a:r>
                        <a:rPr lang="en-US" i="0" baseline="0" dirty="0"/>
                        <a:t> at </a:t>
                      </a:r>
                      <a:r>
                        <a:rPr lang="en-US" i="1" baseline="0" dirty="0"/>
                        <a:t>index</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O(size() - index</a:t>
                      </a:r>
                      <a:r>
                        <a:rPr lang="en-US" baseline="0" dirty="0"/>
                        <a:t>)</a:t>
                      </a:r>
                      <a:endParaRPr lang="en-US" dirty="0"/>
                    </a:p>
                  </a:txBody>
                  <a:tcPr/>
                </a:tc>
                <a:extLst>
                  <a:ext uri="{0D108BD9-81ED-4DB2-BD59-A6C34878D82A}">
                    <a16:rowId xmlns:a16="http://schemas.microsoft.com/office/drawing/2014/main" val="10006"/>
                  </a:ext>
                </a:extLst>
              </a:tr>
              <a:tr h="370840">
                <a:tc>
                  <a:txBody>
                    <a:bodyPr/>
                    <a:lstStyle/>
                    <a:p>
                      <a:r>
                        <a:rPr lang="en-US" dirty="0"/>
                        <a:t>.size()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Returns the number</a:t>
                      </a:r>
                      <a:r>
                        <a:rPr lang="en-US" i="0" baseline="0" dirty="0"/>
                        <a:t> of elements in the list</a:t>
                      </a:r>
                      <a:endParaRPr lang="en-US" i="0" dirty="0"/>
                    </a:p>
                  </a:txBody>
                  <a:tcPr/>
                </a:tc>
                <a:tc>
                  <a:txBody>
                    <a:bodyPr/>
                    <a:lstStyle/>
                    <a:p>
                      <a:r>
                        <a:rPr lang="en-US" dirty="0"/>
                        <a:t>O(1)</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838200" y="5368325"/>
            <a:ext cx="10515600" cy="369332"/>
          </a:xfrm>
          <a:prstGeom prst="rect">
            <a:avLst/>
          </a:prstGeom>
          <a:noFill/>
        </p:spPr>
        <p:txBody>
          <a:bodyPr wrap="square" rtlCol="0">
            <a:spAutoFit/>
          </a:bodyPr>
          <a:lstStyle/>
          <a:p>
            <a:r>
              <a:rPr lang="en-US" dirty="0"/>
              <a:t>O(size() - index) is due to the need to shift all elements to the right of </a:t>
            </a:r>
            <a:r>
              <a:rPr lang="en-US" i="1" dirty="0"/>
              <a:t>index</a:t>
            </a:r>
            <a:r>
              <a:rPr lang="en-US" dirty="0"/>
              <a:t> when inserting/deleting </a:t>
            </a:r>
          </a:p>
        </p:txBody>
      </p:sp>
    </p:spTree>
    <p:extLst>
      <p:ext uri="{BB962C8B-B14F-4D97-AF65-F5344CB8AC3E}">
        <p14:creationId xmlns:p14="http://schemas.microsoft.com/office/powerpoint/2010/main" val="183455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a:t>
            </a:r>
            <a:r>
              <a:rPr lang="en-US" dirty="0" err="1"/>
              <a:t>LinkedList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69779"/>
              </p:ext>
            </p:extLst>
          </p:nvPr>
        </p:nvGraphicFramePr>
        <p:xfrm>
          <a:off x="838200" y="1825625"/>
          <a:ext cx="10515600" cy="4866640"/>
        </p:xfrm>
        <a:graphic>
          <a:graphicData uri="http://schemas.openxmlformats.org/drawingml/2006/table">
            <a:tbl>
              <a:tblPr firstRow="1" bandRow="1">
                <a:tableStyleId>{5C22544A-7EE6-4342-B048-85BDC9FD1C3A}</a:tableStyleId>
              </a:tblPr>
              <a:tblGrid>
                <a:gridCol w="3370243">
                  <a:extLst>
                    <a:ext uri="{9D8B030D-6E8A-4147-A177-3AD203B41FA5}">
                      <a16:colId xmlns:a16="http://schemas.microsoft.com/office/drawing/2014/main" val="20000"/>
                    </a:ext>
                  </a:extLst>
                </a:gridCol>
                <a:gridCol w="4616068">
                  <a:extLst>
                    <a:ext uri="{9D8B030D-6E8A-4147-A177-3AD203B41FA5}">
                      <a16:colId xmlns:a16="http://schemas.microsoft.com/office/drawing/2014/main" val="20001"/>
                    </a:ext>
                  </a:extLst>
                </a:gridCol>
                <a:gridCol w="2529289">
                  <a:extLst>
                    <a:ext uri="{9D8B030D-6E8A-4147-A177-3AD203B41FA5}">
                      <a16:colId xmlns:a16="http://schemas.microsoft.com/office/drawing/2014/main" val="20002"/>
                    </a:ext>
                  </a:extLst>
                </a:gridCol>
              </a:tblGrid>
              <a:tr h="370840">
                <a:tc>
                  <a:txBody>
                    <a:bodyPr/>
                    <a:lstStyle/>
                    <a:p>
                      <a:r>
                        <a:rPr lang="en-US" dirty="0"/>
                        <a:t>Method</a:t>
                      </a:r>
                      <a:r>
                        <a:rPr lang="en-US" baseline="0" dirty="0"/>
                        <a:t> name</a:t>
                      </a:r>
                      <a:endParaRPr lang="en-US" dirty="0"/>
                    </a:p>
                  </a:txBody>
                  <a:tcPr/>
                </a:tc>
                <a:tc>
                  <a:txBody>
                    <a:bodyPr/>
                    <a:lstStyle/>
                    <a:p>
                      <a:r>
                        <a:rPr lang="en-US" dirty="0"/>
                        <a:t>Description</a:t>
                      </a:r>
                    </a:p>
                  </a:txBody>
                  <a:tcPr/>
                </a:tc>
                <a:tc>
                  <a:txBody>
                    <a:bodyPr/>
                    <a:lstStyle/>
                    <a:p>
                      <a:r>
                        <a:rPr lang="en-US" dirty="0"/>
                        <a:t>Time</a:t>
                      </a:r>
                    </a:p>
                  </a:txBody>
                  <a:tcPr/>
                </a:tc>
                <a:extLst>
                  <a:ext uri="{0D108BD9-81ED-4DB2-BD59-A6C34878D82A}">
                    <a16:rowId xmlns:a16="http://schemas.microsoft.com/office/drawing/2014/main" val="10000"/>
                  </a:ext>
                </a:extLst>
              </a:tr>
              <a:tr h="370840">
                <a:tc>
                  <a:txBody>
                    <a:bodyPr/>
                    <a:lstStyle/>
                    <a:p>
                      <a:r>
                        <a:rPr lang="en-US" dirty="0"/>
                        <a:t>.add(</a:t>
                      </a:r>
                      <a:r>
                        <a:rPr lang="en-US" dirty="0" err="1"/>
                        <a:t>YourClass</a:t>
                      </a:r>
                      <a:r>
                        <a:rPr lang="en-US" dirty="0"/>
                        <a:t> element)</a:t>
                      </a:r>
                    </a:p>
                  </a:txBody>
                  <a:tcPr/>
                </a:tc>
                <a:tc>
                  <a:txBody>
                    <a:bodyPr/>
                    <a:lstStyle/>
                    <a:p>
                      <a:r>
                        <a:rPr lang="en-US" dirty="0"/>
                        <a:t>Adds </a:t>
                      </a:r>
                      <a:r>
                        <a:rPr lang="en-US" i="1" dirty="0"/>
                        <a:t>element</a:t>
                      </a:r>
                      <a:r>
                        <a:rPr lang="en-US" baseline="0" dirty="0"/>
                        <a:t> to the end of the list</a:t>
                      </a:r>
                      <a:endParaRPr lang="en-US" i="1" dirty="0"/>
                    </a:p>
                  </a:txBody>
                  <a:tcPr/>
                </a:tc>
                <a:tc>
                  <a:txBody>
                    <a:bodyPr/>
                    <a:lstStyle/>
                    <a:p>
                      <a:r>
                        <a:rPr lang="en-US" dirty="0"/>
                        <a:t>O(1</a:t>
                      </a:r>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a:t>.add(</a:t>
                      </a:r>
                      <a:r>
                        <a:rPr lang="en-US" dirty="0" err="1"/>
                        <a:t>int</a:t>
                      </a:r>
                      <a:r>
                        <a:rPr lang="en-US" dirty="0"/>
                        <a:t> index, </a:t>
                      </a:r>
                      <a:r>
                        <a:rPr lang="en-US" dirty="0" err="1"/>
                        <a:t>YourClass</a:t>
                      </a:r>
                      <a:r>
                        <a:rPr lang="en-US" dirty="0"/>
                        <a:t>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Adds </a:t>
                      </a:r>
                      <a:r>
                        <a:rPr lang="en-US" i="1" dirty="0"/>
                        <a:t>element</a:t>
                      </a:r>
                      <a:r>
                        <a:rPr lang="en-US" dirty="0"/>
                        <a:t> to the position at </a:t>
                      </a:r>
                      <a:r>
                        <a:rPr lang="en-US" i="1" dirty="0"/>
                        <a:t>index</a:t>
                      </a:r>
                    </a:p>
                  </a:txBody>
                  <a:tcPr/>
                </a:tc>
                <a:tc>
                  <a:txBody>
                    <a:bodyPr/>
                    <a:lstStyle/>
                    <a:p>
                      <a:r>
                        <a:rPr lang="en-US" dirty="0"/>
                        <a:t>O(size() - index</a:t>
                      </a:r>
                      <a:r>
                        <a:rPr lang="en-US" baseline="0" dirty="0"/>
                        <a:t>) or O(index), whichever is smaller</a:t>
                      </a:r>
                      <a:endParaRPr lang="en-US" dirty="0"/>
                    </a:p>
                  </a:txBody>
                  <a:tcPr/>
                </a:tc>
                <a:extLst>
                  <a:ext uri="{0D108BD9-81ED-4DB2-BD59-A6C34878D82A}">
                    <a16:rowId xmlns:a16="http://schemas.microsoft.com/office/drawing/2014/main" val="10002"/>
                  </a:ext>
                </a:extLst>
              </a:tr>
              <a:tr h="370840">
                <a:tc>
                  <a:txBody>
                    <a:bodyPr/>
                    <a:lstStyle/>
                    <a:p>
                      <a:r>
                        <a:rPr lang="en-US" dirty="0"/>
                        <a:t>.clear()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Empties the list</a:t>
                      </a:r>
                    </a:p>
                  </a:txBody>
                  <a:tcPr/>
                </a:tc>
                <a:tc>
                  <a:txBody>
                    <a:bodyPr/>
                    <a:lstStyle/>
                    <a:p>
                      <a:r>
                        <a:rPr lang="en-US" dirty="0"/>
                        <a:t>O(n)</a:t>
                      </a:r>
                    </a:p>
                  </a:txBody>
                  <a:tcPr/>
                </a:tc>
                <a:extLst>
                  <a:ext uri="{0D108BD9-81ED-4DB2-BD59-A6C34878D82A}">
                    <a16:rowId xmlns:a16="http://schemas.microsoft.com/office/drawing/2014/main" val="10003"/>
                  </a:ext>
                </a:extLst>
              </a:tr>
              <a:tr h="370840">
                <a:tc>
                  <a:txBody>
                    <a:bodyPr/>
                    <a:lstStyle/>
                    <a:p>
                      <a:r>
                        <a:rPr lang="en-US" dirty="0"/>
                        <a:t>.contains(Object 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Checks if </a:t>
                      </a:r>
                      <a:r>
                        <a:rPr lang="en-US" i="1" dirty="0"/>
                        <a:t>o</a:t>
                      </a:r>
                      <a:r>
                        <a:rPr lang="en-US" i="0" baseline="0" dirty="0"/>
                        <a:t> is in the list, based off the object’s equals() method</a:t>
                      </a:r>
                      <a:endParaRPr lang="en-US" i="0" dirty="0"/>
                    </a:p>
                  </a:txBody>
                  <a:tcPr/>
                </a:tc>
                <a:tc>
                  <a:txBody>
                    <a:bodyPr/>
                    <a:lstStyle/>
                    <a:p>
                      <a:r>
                        <a:rPr lang="en-US" dirty="0"/>
                        <a:t>O(n)</a:t>
                      </a:r>
                    </a:p>
                  </a:txBody>
                  <a:tcPr/>
                </a:tc>
                <a:extLst>
                  <a:ext uri="{0D108BD9-81ED-4DB2-BD59-A6C34878D82A}">
                    <a16:rowId xmlns:a16="http://schemas.microsoft.com/office/drawing/2014/main" val="10004"/>
                  </a:ext>
                </a:extLst>
              </a:tr>
              <a:tr h="370840">
                <a:tc>
                  <a:txBody>
                    <a:bodyPr/>
                    <a:lstStyle/>
                    <a:p>
                      <a:r>
                        <a:rPr lang="en-US" dirty="0"/>
                        <a:t>.get(</a:t>
                      </a:r>
                      <a:r>
                        <a:rPr lang="en-US" dirty="0" err="1"/>
                        <a:t>int</a:t>
                      </a:r>
                      <a:r>
                        <a:rPr lang="en-US" baseline="0" dirty="0"/>
                        <a:t> index</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Gets the element</a:t>
                      </a:r>
                      <a:r>
                        <a:rPr lang="en-US" i="0" baseline="0" dirty="0"/>
                        <a:t> at </a:t>
                      </a:r>
                      <a:r>
                        <a:rPr lang="en-US" i="1" baseline="0" dirty="0"/>
                        <a:t>index</a:t>
                      </a:r>
                      <a:endParaRPr lang="en-US" i="1" dirty="0"/>
                    </a:p>
                  </a:txBody>
                  <a:tcPr/>
                </a:tc>
                <a:tc>
                  <a:txBody>
                    <a:bodyPr/>
                    <a:lstStyle/>
                    <a:p>
                      <a:r>
                        <a:rPr lang="en-US" dirty="0"/>
                        <a:t>O(size() - index</a:t>
                      </a:r>
                      <a:r>
                        <a:rPr lang="en-US" baseline="0" dirty="0"/>
                        <a:t>) or O(index), whichever is smaller</a:t>
                      </a:r>
                      <a:endParaRPr lang="en-US" dirty="0"/>
                    </a:p>
                  </a:txBody>
                  <a:tcPr/>
                </a:tc>
                <a:extLst>
                  <a:ext uri="{0D108BD9-81ED-4DB2-BD59-A6C34878D82A}">
                    <a16:rowId xmlns:a16="http://schemas.microsoft.com/office/drawing/2014/main" val="10005"/>
                  </a:ext>
                </a:extLst>
              </a:tr>
              <a:tr h="370840">
                <a:tc>
                  <a:txBody>
                    <a:bodyPr/>
                    <a:lstStyle/>
                    <a:p>
                      <a:r>
                        <a:rPr lang="en-US" dirty="0"/>
                        <a:t>.remove(</a:t>
                      </a:r>
                      <a:r>
                        <a:rPr lang="en-US" dirty="0" err="1"/>
                        <a:t>int</a:t>
                      </a:r>
                      <a:r>
                        <a:rPr lang="en-US" baseline="0" dirty="0"/>
                        <a:t> index</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Removes the element</a:t>
                      </a:r>
                      <a:r>
                        <a:rPr lang="en-US" i="0" baseline="0" dirty="0"/>
                        <a:t> at </a:t>
                      </a:r>
                      <a:r>
                        <a:rPr lang="en-US" i="1" baseline="0" dirty="0"/>
                        <a:t>index</a:t>
                      </a:r>
                      <a:endParaRPr lang="en-US" i="1" dirty="0"/>
                    </a:p>
                  </a:txBody>
                  <a:tcPr/>
                </a:tc>
                <a:tc>
                  <a:txBody>
                    <a:bodyPr/>
                    <a:lstStyle/>
                    <a:p>
                      <a:r>
                        <a:rPr lang="en-US" dirty="0"/>
                        <a:t>O(size() - index</a:t>
                      </a:r>
                      <a:r>
                        <a:rPr lang="en-US" baseline="0" dirty="0"/>
                        <a:t>) or O(index), whichever is smaller</a:t>
                      </a:r>
                      <a:endParaRPr lang="en-US" dirty="0"/>
                    </a:p>
                  </a:txBody>
                  <a:tcPr/>
                </a:tc>
                <a:extLst>
                  <a:ext uri="{0D108BD9-81ED-4DB2-BD59-A6C34878D82A}">
                    <a16:rowId xmlns:a16="http://schemas.microsoft.com/office/drawing/2014/main" val="10006"/>
                  </a:ext>
                </a:extLst>
              </a:tr>
              <a:tr h="370840">
                <a:tc>
                  <a:txBody>
                    <a:bodyPr/>
                    <a:lstStyle/>
                    <a:p>
                      <a:r>
                        <a:rPr lang="en-US" dirty="0"/>
                        <a:t>.size()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Returns the number</a:t>
                      </a:r>
                      <a:r>
                        <a:rPr lang="en-US" i="0" baseline="0" dirty="0"/>
                        <a:t> of elements in the list</a:t>
                      </a:r>
                      <a:endParaRPr lang="en-US" i="0" dirty="0"/>
                    </a:p>
                  </a:txBody>
                  <a:tcPr/>
                </a:tc>
                <a:tc>
                  <a:txBody>
                    <a:bodyPr/>
                    <a:lstStyle/>
                    <a:p>
                      <a:r>
                        <a:rPr lang="en-US" dirty="0"/>
                        <a:t>O(1)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3526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2535</Words>
  <Application>Microsoft Office PowerPoint</Application>
  <PresentationFormat>Widescreen</PresentationFormat>
  <Paragraphs>431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CS2040S Lab 4 List ADT</vt:lpstr>
      <vt:lpstr>One-Day Assignment 2 – Sort of Sorting</vt:lpstr>
      <vt:lpstr>Take-Home Assignment 1a – Best Relay Team</vt:lpstr>
      <vt:lpstr>Take-Home Assignment 1b – Card Trading</vt:lpstr>
      <vt:lpstr>Lab 4 – Generics</vt:lpstr>
      <vt:lpstr>Lab 4 – Lists</vt:lpstr>
      <vt:lpstr>Lab 4 – Lists</vt:lpstr>
      <vt:lpstr>Lab 4 – ArrayList</vt:lpstr>
      <vt:lpstr>Lab 4 – LinkedList</vt:lpstr>
      <vt:lpstr>Lab 4 – Stacks/Queues</vt:lpstr>
      <vt:lpstr>Lab 4 – Stacks/Queues</vt:lpstr>
      <vt:lpstr>Lab 4 – Stack</vt:lpstr>
      <vt:lpstr>Lab 4 – Queue (using LinkedList)</vt:lpstr>
      <vt:lpstr>Lab 4 – LinkedList (again)</vt:lpstr>
      <vt:lpstr>Lab 4 – LinkedList (again)</vt:lpstr>
      <vt:lpstr>Take-Home Assignment 2a – Join Strings</vt:lpstr>
      <vt:lpstr>Take-Home Assignment 2b – Teque</vt:lpstr>
      <vt:lpstr>One-Day Assignment 3 – Coconut Splat</vt:lpstr>
      <vt:lpstr>One-Day Assignment 3 – Coconut Splat</vt:lpstr>
      <vt:lpstr>One-Day Assignment 3 – Coconut Splat</vt:lpstr>
      <vt:lpstr>PowerPoint Presentation</vt:lpstr>
      <vt:lpstr>PowerPoint Presentation</vt:lpstr>
      <vt:lpstr>Deque (extra)</vt:lpstr>
      <vt:lpstr>Deque (extra)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 Java Introduction</dc:title>
  <dc:creator>Yuan Bin Chow</dc:creator>
  <cp:lastModifiedBy>Enzio Kam Hai Hong</cp:lastModifiedBy>
  <cp:revision>81</cp:revision>
  <dcterms:created xsi:type="dcterms:W3CDTF">2019-06-28T06:36:58Z</dcterms:created>
  <dcterms:modified xsi:type="dcterms:W3CDTF">2021-08-24T03:20:21Z</dcterms:modified>
</cp:coreProperties>
</file>