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2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578B4-0626-4372-8394-7DC85A99FC85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653DD-FC81-444F-AE4C-2D06C32D0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653DD-FC81-444F-AE4C-2D06C32D09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4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653DD-FC81-444F-AE4C-2D06C32D09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9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0CA7-C7F5-455A-8E3D-5A82F73B3EE2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26-928D-41F0-8057-8B4B096A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0CA7-C7F5-455A-8E3D-5A82F73B3EE2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26-928D-41F0-8057-8B4B096A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8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0CA7-C7F5-455A-8E3D-5A82F73B3EE2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26-928D-41F0-8057-8B4B096A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0CA7-C7F5-455A-8E3D-5A82F73B3EE2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26-928D-41F0-8057-8B4B096A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9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0CA7-C7F5-455A-8E3D-5A82F73B3EE2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26-928D-41F0-8057-8B4B096A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3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0CA7-C7F5-455A-8E3D-5A82F73B3EE2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26-928D-41F0-8057-8B4B096A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9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0CA7-C7F5-455A-8E3D-5A82F73B3EE2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26-928D-41F0-8057-8B4B096A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0CA7-C7F5-455A-8E3D-5A82F73B3EE2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26-928D-41F0-8057-8B4B096A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7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0CA7-C7F5-455A-8E3D-5A82F73B3EE2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26-928D-41F0-8057-8B4B096A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7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0CA7-C7F5-455A-8E3D-5A82F73B3EE2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26-928D-41F0-8057-8B4B096A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0CA7-C7F5-455A-8E3D-5A82F73B3EE2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26-928D-41F0-8057-8B4B096A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4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D0CA7-C7F5-455A-8E3D-5A82F73B3EE2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4B126-928D-41F0-8057-8B4B096A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10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Non-Monotonic Sequential Text Generation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Cache-transition-based AMR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task of AMR graph parsing is to map natural </a:t>
            </a:r>
            <a:r>
              <a:rPr lang="en-US" altLang="zh-CN" dirty="0" smtClean="0"/>
              <a:t>language strings </a:t>
            </a:r>
            <a:r>
              <a:rPr lang="en-US" altLang="zh-CN" dirty="0"/>
              <a:t>to AMR semantic graphs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Balance between efficiency and graph complexity.</a:t>
            </a:r>
          </a:p>
          <a:p>
            <a:endParaRPr lang="en-US" altLang="zh-CN" dirty="0" smtClean="0"/>
          </a:p>
          <a:p>
            <a:r>
              <a:rPr lang="en-US" altLang="zh-CN" dirty="0"/>
              <a:t>First the tokens in the string </a:t>
            </a:r>
            <a:r>
              <a:rPr lang="en-US" altLang="zh-CN" dirty="0" smtClean="0"/>
              <a:t>are mapped </a:t>
            </a:r>
            <a:r>
              <a:rPr lang="en-US" altLang="zh-CN" dirty="0"/>
              <a:t>to vertices (concepts) in the graph. </a:t>
            </a:r>
            <a:endParaRPr lang="en-US" altLang="zh-CN" dirty="0" smtClean="0"/>
          </a:p>
          <a:p>
            <a:r>
              <a:rPr lang="en-US" altLang="zh-CN" dirty="0" smtClean="0"/>
              <a:t>Then </a:t>
            </a:r>
            <a:r>
              <a:rPr lang="en-US" altLang="zh-CN" dirty="0"/>
              <a:t>in a </a:t>
            </a:r>
            <a:r>
              <a:rPr lang="en-US" altLang="zh-CN" dirty="0" smtClean="0"/>
              <a:t>second phase </a:t>
            </a:r>
            <a:r>
              <a:rPr lang="en-US" altLang="zh-CN" dirty="0"/>
              <a:t>directed, labeled arcs are made between </a:t>
            </a:r>
            <a:r>
              <a:rPr lang="en-US" altLang="zh-CN" dirty="0" smtClean="0"/>
              <a:t>concepts to </a:t>
            </a:r>
            <a:r>
              <a:rPr lang="en-US" altLang="zh-CN" dirty="0"/>
              <a:t>build the target AMR graph.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14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concepts with an example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6849" y="1301146"/>
            <a:ext cx="9701101" cy="4038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1832" y="5340096"/>
            <a:ext cx="10012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Stack: σ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(integer, vertex)</a:t>
            </a:r>
          </a:p>
          <a:p>
            <a:r>
              <a:rPr lang="en-US" altLang="zh-CN" dirty="0" smtClean="0"/>
              <a:t>Cache: η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vertices</a:t>
            </a:r>
          </a:p>
          <a:p>
            <a:r>
              <a:rPr lang="en-US" altLang="zh-CN" dirty="0" smtClean="0"/>
              <a:t>Buffer: β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tokens</a:t>
            </a:r>
          </a:p>
          <a:p>
            <a:r>
              <a:rPr lang="en-US" altLang="zh-CN" dirty="0" smtClean="0"/>
              <a:t>Configuration: C=(</a:t>
            </a:r>
            <a:r>
              <a:rPr lang="en-US" altLang="zh-CN" dirty="0" err="1" smtClean="0"/>
              <a:t>σ,η</a:t>
            </a:r>
            <a:r>
              <a:rPr lang="en-US" altLang="zh-CN" dirty="0" smtClean="0"/>
              <a:t>,β,</a:t>
            </a:r>
            <a:r>
              <a:rPr lang="en-US" altLang="zh-CN" dirty="0" err="1" smtClean="0"/>
              <a:t>Gp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37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Oracle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497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1. If there is no edge (</a:t>
            </a:r>
            <a:r>
              <a:rPr lang="en-US" altLang="zh-CN" dirty="0" err="1"/>
              <a:t>vm</a:t>
            </a:r>
            <a:r>
              <a:rPr lang="en-US" altLang="zh-CN" dirty="0"/>
              <a:t>; v) in EG such that vertex v is in </a:t>
            </a:r>
            <a:r>
              <a:rPr lang="en-US" altLang="zh-CN" dirty="0" smtClean="0"/>
              <a:t>S(buffer?), the </a:t>
            </a:r>
            <a:r>
              <a:rPr lang="en-US" altLang="zh-CN" dirty="0"/>
              <a:t>oracle chooses transition Pop.</a:t>
            </a:r>
          </a:p>
          <a:p>
            <a:r>
              <a:rPr lang="en-US" altLang="zh-CN" dirty="0"/>
              <a:t>2. </a:t>
            </a:r>
            <a:r>
              <a:rPr lang="en-US" altLang="zh-CN" dirty="0" smtClean="0"/>
              <a:t>If the </a:t>
            </a:r>
            <a:r>
              <a:rPr lang="en-US" altLang="zh-CN" dirty="0"/>
              <a:t>next token in the buffer is unaligned, </a:t>
            </a:r>
            <a:r>
              <a:rPr lang="en-US" altLang="zh-CN" dirty="0" smtClean="0"/>
              <a:t>the oracle </a:t>
            </a:r>
            <a:r>
              <a:rPr lang="en-US" altLang="zh-CN" dirty="0"/>
              <a:t>chooses transition </a:t>
            </a:r>
            <a:r>
              <a:rPr lang="en-US" altLang="zh-CN" dirty="0" err="1"/>
              <a:t>ConceptID</a:t>
            </a:r>
            <a:r>
              <a:rPr lang="en-US" altLang="zh-CN" dirty="0"/>
              <a:t>() and simply </a:t>
            </a:r>
            <a:r>
              <a:rPr lang="en-US" altLang="zh-CN" dirty="0" smtClean="0"/>
              <a:t>shift sit </a:t>
            </a:r>
            <a:r>
              <a:rPr lang="en-US" altLang="zh-CN" dirty="0"/>
              <a:t>out of the buffer.</a:t>
            </a:r>
          </a:p>
          <a:p>
            <a:r>
              <a:rPr lang="en-US" altLang="zh-CN" dirty="0"/>
              <a:t>3. If the next token </a:t>
            </a:r>
            <a:r>
              <a:rPr lang="en-US" altLang="zh-CN" dirty="0" err="1"/>
              <a:t>wi</a:t>
            </a:r>
            <a:r>
              <a:rPr lang="en-US" altLang="zh-CN" dirty="0"/>
              <a:t> in the buffer is aligned to concept </a:t>
            </a:r>
            <a:r>
              <a:rPr lang="en-US" altLang="zh-CN" dirty="0" smtClean="0"/>
              <a:t>ci, the </a:t>
            </a:r>
            <a:r>
              <a:rPr lang="en-US" altLang="zh-CN" dirty="0"/>
              <a:t>oracle chooses transition </a:t>
            </a:r>
            <a:r>
              <a:rPr lang="en-US" altLang="zh-CN" dirty="0" err="1"/>
              <a:t>ConceptID</a:t>
            </a:r>
            <a:r>
              <a:rPr lang="en-US" altLang="zh-CN" dirty="0"/>
              <a:t>(ci). We </a:t>
            </a:r>
            <a:r>
              <a:rPr lang="en-US" altLang="zh-CN" dirty="0" smtClean="0"/>
              <a:t>replace the </a:t>
            </a:r>
            <a:r>
              <a:rPr lang="en-US" altLang="zh-CN" dirty="0"/>
              <a:t>leftmost token with the candidate concept ci for </a:t>
            </a:r>
            <a:r>
              <a:rPr lang="en-US" altLang="zh-CN" dirty="0" smtClean="0"/>
              <a:t>further processing</a:t>
            </a:r>
            <a:r>
              <a:rPr lang="en-US" altLang="zh-CN" dirty="0"/>
              <a:t>, which includes the next two steps.</a:t>
            </a:r>
          </a:p>
          <a:p>
            <a:r>
              <a:rPr lang="en-US" altLang="zh-CN" dirty="0"/>
              <a:t>4. For each vertex in the cache, we make a </a:t>
            </a:r>
            <a:r>
              <a:rPr lang="en-US" altLang="zh-CN" dirty="0">
                <a:solidFill>
                  <a:srgbClr val="FF0000"/>
                </a:solidFill>
              </a:rPr>
              <a:t>binary </a:t>
            </a:r>
            <a:r>
              <a:rPr lang="en-US" altLang="zh-CN" dirty="0" smtClean="0">
                <a:solidFill>
                  <a:srgbClr val="FF0000"/>
                </a:solidFill>
              </a:rPr>
              <a:t>decision </a:t>
            </a:r>
            <a:r>
              <a:rPr lang="en-US" altLang="zh-CN" dirty="0" smtClean="0"/>
              <a:t>about </a:t>
            </a:r>
            <a:r>
              <a:rPr lang="en-US" altLang="zh-CN" dirty="0"/>
              <a:t>whether there is an arc between the </a:t>
            </a:r>
            <a:r>
              <a:rPr lang="en-US" altLang="zh-CN" dirty="0">
                <a:solidFill>
                  <a:srgbClr val="FF0000"/>
                </a:solidFill>
              </a:rPr>
              <a:t>candidate </a:t>
            </a:r>
            <a:r>
              <a:rPr lang="en-US" altLang="zh-CN" dirty="0" smtClean="0">
                <a:solidFill>
                  <a:srgbClr val="FF0000"/>
                </a:solidFill>
              </a:rPr>
              <a:t>concept </a:t>
            </a:r>
            <a:r>
              <a:rPr lang="en-US" altLang="zh-CN" dirty="0" smtClean="0"/>
              <a:t>ci </a:t>
            </a:r>
            <a:r>
              <a:rPr lang="en-US" altLang="zh-CN" dirty="0"/>
              <a:t>and this vertex. If there is an arc, and if d and l </a:t>
            </a:r>
            <a:r>
              <a:rPr lang="en-US" altLang="zh-CN" dirty="0" smtClean="0"/>
              <a:t>are the </a:t>
            </a:r>
            <a:r>
              <a:rPr lang="en-US" altLang="zh-CN" dirty="0">
                <a:solidFill>
                  <a:srgbClr val="FF0000"/>
                </a:solidFill>
              </a:rPr>
              <a:t>direction and the label </a:t>
            </a:r>
            <a:r>
              <a:rPr lang="en-US" altLang="zh-CN" dirty="0"/>
              <a:t>of the arc and the cache </a:t>
            </a:r>
            <a:r>
              <a:rPr lang="en-US" altLang="zh-CN" dirty="0" smtClean="0"/>
              <a:t>vertex is </a:t>
            </a:r>
            <a:r>
              <a:rPr lang="en-US" altLang="zh-CN" dirty="0"/>
              <a:t>at position j, the oracle chooses transition Arc(j, d, l).</a:t>
            </a:r>
          </a:p>
          <a:p>
            <a:r>
              <a:rPr lang="en-US" altLang="zh-CN" dirty="0"/>
              <a:t>5. In this step, the oracle first chooses an index </a:t>
            </a:r>
            <a:r>
              <a:rPr lang="en-US" altLang="zh-CN" dirty="0" err="1"/>
              <a:t>i</a:t>
            </a:r>
            <a:r>
              <a:rPr lang="en-US" altLang="zh-CN" dirty="0"/>
              <a:t> in the </a:t>
            </a:r>
            <a:r>
              <a:rPr lang="en-US" altLang="zh-CN" dirty="0" smtClean="0"/>
              <a:t>cache and </a:t>
            </a:r>
            <a:r>
              <a:rPr lang="en-US" altLang="zh-CN" dirty="0"/>
              <a:t>removes the vertex at this position and then </a:t>
            </a:r>
            <a:r>
              <a:rPr lang="en-US" altLang="zh-CN" dirty="0" smtClean="0"/>
              <a:t>places its (index</a:t>
            </a:r>
            <a:r>
              <a:rPr lang="en-US" altLang="zh-CN" dirty="0"/>
              <a:t>, </a:t>
            </a:r>
            <a:r>
              <a:rPr lang="en-US" altLang="zh-CN" dirty="0" smtClean="0"/>
              <a:t>vertex) </a:t>
            </a:r>
            <a:r>
              <a:rPr lang="en-US" altLang="zh-CN" dirty="0"/>
              <a:t>pair onto the stack. The oracle </a:t>
            </a:r>
            <a:r>
              <a:rPr lang="en-US" altLang="zh-CN" dirty="0" smtClean="0"/>
              <a:t>chooses transition </a:t>
            </a:r>
            <a:r>
              <a:rPr lang="en-US" altLang="zh-CN" dirty="0" err="1"/>
              <a:t>PushIndex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6. If the stack and buffer are both empty, and the cache is </a:t>
            </a:r>
            <a:r>
              <a:rPr lang="en-US" altLang="zh-CN" dirty="0" smtClean="0"/>
              <a:t>in the </a:t>
            </a:r>
            <a:r>
              <a:rPr lang="en-US" altLang="zh-CN" dirty="0"/>
              <a:t>initial state, the oracle finishes with success, </a:t>
            </a:r>
            <a:r>
              <a:rPr lang="en-US" altLang="zh-CN" dirty="0" smtClean="0"/>
              <a:t>otherwise we </a:t>
            </a:r>
            <a:r>
              <a:rPr lang="en-US" altLang="zh-CN" dirty="0"/>
              <a:t>proceed to the first step.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571" y="675545"/>
            <a:ext cx="5511568" cy="7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2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Pipeline and 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f: feature extraction</a:t>
            </a:r>
          </a:p>
          <a:p>
            <a:r>
              <a:rPr lang="en-US" altLang="zh-CN" dirty="0" smtClean="0"/>
              <a:t>e: embedding neural network</a:t>
            </a:r>
          </a:p>
          <a:p>
            <a:r>
              <a:rPr lang="en-US" altLang="zh-CN" dirty="0" smtClean="0"/>
              <a:t>g: a non-linear function</a:t>
            </a:r>
          </a:p>
          <a:p>
            <a:r>
              <a:rPr lang="en-US" altLang="zh-CN" dirty="0" smtClean="0"/>
              <a:t>W1 W2 b: trainable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678" y="365125"/>
            <a:ext cx="5043082" cy="6248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376" y="1470624"/>
            <a:ext cx="3955224" cy="10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7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classifiers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Wdist</a:t>
            </a:r>
            <a:r>
              <a:rPr lang="en-US" altLang="zh-CN" dirty="0" smtClean="0"/>
              <a:t>: the distance of the two words’ embedding</a:t>
            </a:r>
          </a:p>
          <a:p>
            <a:r>
              <a:rPr lang="en-US" altLang="zh-CN" dirty="0" err="1" smtClean="0"/>
              <a:t>Ddist</a:t>
            </a:r>
            <a:r>
              <a:rPr lang="en-US" altLang="zh-CN" dirty="0" smtClean="0"/>
              <a:t>: the distance of them in dependency tree</a:t>
            </a:r>
          </a:p>
          <a:p>
            <a:r>
              <a:rPr lang="en-US" altLang="zh-CN" dirty="0" smtClean="0"/>
              <a:t>I: whether there is a dependency arc</a:t>
            </a:r>
          </a:p>
          <a:p>
            <a:r>
              <a:rPr lang="en-US" altLang="zh-CN" dirty="0" smtClean="0"/>
              <a:t>Deps: dependencies of the word</a:t>
            </a:r>
          </a:p>
          <a:p>
            <a:r>
              <a:rPr lang="en-US" altLang="zh-CN" dirty="0" smtClean="0"/>
              <a:t>Children: neighbor arcs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9" y="1370764"/>
            <a:ext cx="11276172" cy="18936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69" y="230188"/>
            <a:ext cx="3188560" cy="126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3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Categorization of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some special categories </a:t>
            </a:r>
            <a:r>
              <a:rPr lang="en-US" altLang="zh-CN" dirty="0" smtClean="0"/>
              <a:t>such as </a:t>
            </a:r>
            <a:r>
              <a:rPr lang="en-US" altLang="zh-CN" dirty="0"/>
              <a:t>named entities (NE), dates (DATE), </a:t>
            </a:r>
            <a:r>
              <a:rPr lang="en-US" altLang="zh-CN" dirty="0" smtClean="0"/>
              <a:t>verbalization (VB), numbers </a:t>
            </a:r>
            <a:r>
              <a:rPr lang="en-US" altLang="zh-CN" dirty="0"/>
              <a:t>(NUMBER) and phrases (PHRASE</a:t>
            </a:r>
            <a:r>
              <a:rPr lang="en-US" altLang="zh-CN" dirty="0" smtClean="0"/>
              <a:t>).</a:t>
            </a:r>
          </a:p>
          <a:p>
            <a:r>
              <a:rPr lang="en-US" altLang="zh-CN" dirty="0"/>
              <a:t>We consider a span of tokens to be a </a:t>
            </a:r>
            <a:r>
              <a:rPr lang="en-US" altLang="zh-CN" dirty="0" smtClean="0"/>
              <a:t>phrase if </a:t>
            </a:r>
            <a:r>
              <a:rPr lang="en-US" altLang="zh-CN" dirty="0"/>
              <a:t>these tokens align to the same concept more </a:t>
            </a:r>
            <a:r>
              <a:rPr lang="en-US" altLang="zh-CN" dirty="0" smtClean="0"/>
              <a:t>frequently than </a:t>
            </a:r>
            <a:r>
              <a:rPr lang="en-US" altLang="zh-CN" dirty="0"/>
              <a:t>to separate concepts</a:t>
            </a:r>
            <a:r>
              <a:rPr lang="en-US" altLang="zh-CN" dirty="0" smtClean="0"/>
              <a:t>.(example: more than)</a:t>
            </a:r>
          </a:p>
          <a:p>
            <a:r>
              <a:rPr lang="en-US" altLang="zh-CN" dirty="0"/>
              <a:t>This categorization procedure enables the </a:t>
            </a:r>
            <a:r>
              <a:rPr lang="en-US" altLang="zh-CN" dirty="0" smtClean="0"/>
              <a:t>parser to </a:t>
            </a:r>
            <a:r>
              <a:rPr lang="en-US" altLang="zh-CN" dirty="0"/>
              <a:t>capture mappings from continuous spans on the </a:t>
            </a:r>
            <a:r>
              <a:rPr lang="en-US" altLang="zh-CN" dirty="0" smtClean="0"/>
              <a:t>sentence side </a:t>
            </a:r>
            <a:r>
              <a:rPr lang="en-US" altLang="zh-CN" dirty="0"/>
              <a:t>to connected subgraphs on the AMR side.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567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 NE, POS, dependencies from other datasets</a:t>
            </a:r>
          </a:p>
          <a:p>
            <a:r>
              <a:rPr lang="en-US" altLang="zh-CN" dirty="0" smtClean="0"/>
              <a:t>Use </a:t>
            </a:r>
            <a:r>
              <a:rPr lang="en-US" altLang="zh-CN" dirty="0"/>
              <a:t>one hidden layer with 200 </a:t>
            </a:r>
            <a:r>
              <a:rPr lang="en-US" altLang="zh-CN" dirty="0" err="1" smtClean="0"/>
              <a:t>tanh</a:t>
            </a:r>
            <a:r>
              <a:rPr lang="en-US" altLang="zh-CN" dirty="0"/>
              <a:t> </a:t>
            </a:r>
            <a:r>
              <a:rPr lang="en-US" altLang="zh-CN" dirty="0" smtClean="0"/>
              <a:t>hidden </a:t>
            </a:r>
            <a:r>
              <a:rPr lang="en-US" altLang="zh-CN" dirty="0"/>
              <a:t>units and a learning rate of 0.005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Use word2vec with skip-gram and 50-dimensions</a:t>
            </a:r>
          </a:p>
          <a:p>
            <a:r>
              <a:rPr lang="en-US" altLang="zh-CN" dirty="0" smtClean="0"/>
              <a:t>Cache with size 4 can cover 90% graphs.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243" y="4434426"/>
            <a:ext cx="3101098" cy="199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6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Generate a sequential without fixed order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Build a binary tree by choosing a word under a certain situation s via policy pi and level order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86" y="2292778"/>
            <a:ext cx="4661488" cy="22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1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pi(</a:t>
            </a:r>
            <a:r>
              <a:rPr lang="en-US" altLang="zh-CN" dirty="0" err="1" smtClean="0"/>
              <a:t>a|s</a:t>
            </a:r>
            <a:r>
              <a:rPr lang="en-US" altLang="zh-CN" dirty="0" smtClean="0"/>
              <a:t>): the policy to learn</a:t>
            </a:r>
          </a:p>
          <a:p>
            <a:r>
              <a:rPr lang="en-US" altLang="zh-CN" dirty="0" smtClean="0"/>
              <a:t>oracle policy pi*: the policy to be mimicked</a:t>
            </a:r>
          </a:p>
          <a:p>
            <a:r>
              <a:rPr lang="en-US" altLang="zh-CN" dirty="0" smtClean="0"/>
              <a:t>Roll-in policy </a:t>
            </a:r>
            <a:r>
              <a:rPr lang="en-US" altLang="zh-CN" dirty="0" err="1" smtClean="0"/>
              <a:t>pi_in</a:t>
            </a:r>
            <a:r>
              <a:rPr lang="en-US" altLang="zh-CN" dirty="0" smtClean="0"/>
              <a:t>: the policy to draw states</a:t>
            </a:r>
          </a:p>
          <a:p>
            <a:r>
              <a:rPr lang="en-US" altLang="zh-CN" dirty="0" smtClean="0"/>
              <a:t>Roll-out policy </a:t>
            </a:r>
            <a:r>
              <a:rPr lang="en-US" altLang="zh-CN" dirty="0" err="1" smtClean="0"/>
              <a:t>pi_out</a:t>
            </a:r>
            <a:r>
              <a:rPr lang="en-US" altLang="zh-CN" dirty="0" smtClean="0"/>
              <a:t>: the policy to calculate cost (use pi* in practice)</a:t>
            </a:r>
          </a:p>
          <a:p>
            <a:r>
              <a:rPr lang="en-US" altLang="zh-CN" dirty="0" smtClean="0"/>
              <a:t>V~: words and &lt;end&gt;</a:t>
            </a:r>
          </a:p>
          <a:p>
            <a:r>
              <a:rPr lang="en-US" altLang="zh-CN" dirty="0" smtClean="0"/>
              <a:t>Cost function: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307" y="4747276"/>
            <a:ext cx="4844214" cy="7209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432" y="5548254"/>
            <a:ext cx="5203964" cy="12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sample a tree?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Roll-in policies:</a:t>
            </a:r>
          </a:p>
          <a:p>
            <a:r>
              <a:rPr lang="en-US" altLang="zh-CN" dirty="0" smtClean="0"/>
              <a:t>In analyses, it should be a stochastic mixture of pi and pi*</a:t>
            </a:r>
          </a:p>
          <a:p>
            <a:r>
              <a:rPr lang="en-US" altLang="zh-CN" dirty="0" smtClean="0"/>
              <a:t>But experimentally, directly using pi* seems to be better because of the noise incurred early on the learning pi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When generating a tree of a certain sample sentence, use Roll-in policy to choose a word and divide the rest part of sentence into two sub-trees.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20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Oracles pi*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Uniform Oracle:</a:t>
            </a:r>
          </a:p>
          <a:p>
            <a:r>
              <a:rPr lang="en-US" altLang="zh-CN" sz="2000" dirty="0" smtClean="0"/>
              <a:t>Treat all possible generation as equally p=1/n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Coaching Oracle:</a:t>
            </a:r>
          </a:p>
          <a:p>
            <a:r>
              <a:rPr lang="en-US" altLang="zh-CN" sz="2000" dirty="0" smtClean="0"/>
              <a:t>Seem to just hide impossible action in </a:t>
            </a:r>
            <a:r>
              <a:rPr lang="en-US" altLang="zh-CN" sz="2000" dirty="0" err="1" smtClean="0"/>
              <a:t>Uni</a:t>
            </a:r>
            <a:r>
              <a:rPr lang="en-US" altLang="zh-CN" sz="2000" dirty="0" smtClean="0"/>
              <a:t>-Oracle and use pi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Annealed Coaching Oracle:</a:t>
            </a:r>
          </a:p>
          <a:p>
            <a:r>
              <a:rPr lang="en-US" altLang="zh-CN" sz="2000" dirty="0" smtClean="0"/>
              <a:t>Beta decrease while training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Deterministic Left-to-Right Oracle:</a:t>
            </a:r>
          </a:p>
          <a:p>
            <a:r>
              <a:rPr lang="en-US" altLang="zh-CN" sz="2000" dirty="0" smtClean="0"/>
              <a:t>Always select the first unused word</a:t>
            </a:r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26" y="2873976"/>
            <a:ext cx="3662196" cy="4200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401" y="3909495"/>
            <a:ext cx="5450243" cy="5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0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Neural Net Policy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Use LSTM to deal with level-order tree</a:t>
            </a:r>
          </a:p>
          <a:p>
            <a:r>
              <a:rPr lang="en-US" altLang="zh-CN" sz="2400" dirty="0" smtClean="0"/>
              <a:t>Input: sequence of nodes in partial tree by level-order, a1…at</a:t>
            </a:r>
          </a:p>
          <a:p>
            <a:r>
              <a:rPr lang="en-US" altLang="zh-CN" sz="2400" dirty="0" smtClean="0"/>
              <a:t>Output: a distribution over V~, h1…</a:t>
            </a:r>
            <a:r>
              <a:rPr lang="en-US" altLang="zh-CN" sz="2400" dirty="0" err="1" smtClean="0"/>
              <a:t>ht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Conditional generation: the condition will be represented as a d-dimensional vector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75" y="3142461"/>
            <a:ext cx="4974493" cy="843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836" y="4599811"/>
            <a:ext cx="5625243" cy="198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9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1.Language Modeling</a:t>
            </a:r>
          </a:p>
          <a:p>
            <a:r>
              <a:rPr lang="en-US" altLang="zh-CN" dirty="0" smtClean="0"/>
              <a:t>2.Sentence Completion</a:t>
            </a:r>
          </a:p>
          <a:p>
            <a:r>
              <a:rPr lang="en-US" altLang="zh-CN" dirty="0" smtClean="0"/>
              <a:t>3.Word Reordering</a:t>
            </a:r>
          </a:p>
          <a:p>
            <a:endParaRPr lang="en-US" altLang="zh-CN" dirty="0"/>
          </a:p>
          <a:p>
            <a:r>
              <a:rPr lang="en-US" altLang="zh-CN" dirty="0" smtClean="0"/>
              <a:t>4.Machine Translation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064" y="3433562"/>
            <a:ext cx="4424123" cy="4160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263" y="4511015"/>
            <a:ext cx="5778914" cy="94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7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AMR Parsing with Cache Transition Systems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5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734" y="1623648"/>
            <a:ext cx="5814564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0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789</Words>
  <Application>Microsoft Office PowerPoint</Application>
  <PresentationFormat>宽屏</PresentationFormat>
  <Paragraphs>94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Non-Monotonic Sequential Text Generation</vt:lpstr>
      <vt:lpstr>Main Idea</vt:lpstr>
      <vt:lpstr>Background</vt:lpstr>
      <vt:lpstr>How to sample a tree?</vt:lpstr>
      <vt:lpstr>Oracles pi*</vt:lpstr>
      <vt:lpstr>Neural Net Policy Structure</vt:lpstr>
      <vt:lpstr>Experiment</vt:lpstr>
      <vt:lpstr>AMR Parsing with Cache Transition Systems</vt:lpstr>
      <vt:lpstr>AMR Graph</vt:lpstr>
      <vt:lpstr>Cache-transition-based AMR Parser</vt:lpstr>
      <vt:lpstr>Some concepts with an example</vt:lpstr>
      <vt:lpstr>Oracle Algorithm</vt:lpstr>
      <vt:lpstr>Pipeline and Training</vt:lpstr>
      <vt:lpstr>Training classifiers</vt:lpstr>
      <vt:lpstr>Categorization of Data</vt:lpstr>
      <vt:lpstr>Experiments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Non-Monotonic Sequential Text Generation</dc:title>
  <dc:creator>Chen Zhibin</dc:creator>
  <cp:lastModifiedBy>Chen Zhibin</cp:lastModifiedBy>
  <cp:revision>26</cp:revision>
  <dcterms:created xsi:type="dcterms:W3CDTF">2019-05-18T14:47:29Z</dcterms:created>
  <dcterms:modified xsi:type="dcterms:W3CDTF">2019-05-20T08:31:34Z</dcterms:modified>
</cp:coreProperties>
</file>