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373" r:id="rId35"/>
    <p:sldId id="374" r:id="rId36"/>
    <p:sldId id="375" r:id="rId37"/>
  </p:sldIdLst>
  <p:sldSz cx="9144000" cy="5143500" type="screen16x9"/>
  <p:notesSz cx="6858000" cy="9144000"/>
  <p:embeddedFontLs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Raleway" pitchFamily="2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6" d="100"/>
          <a:sy n="146" d="100"/>
        </p:scale>
        <p:origin x="168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e3c5cae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e3c5cae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fb6536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fb6536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3a2e6e0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3a2e6e0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dbda645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9dbda645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a73405c34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a73405c34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9fb65367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9fb65367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fb65367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9fb65367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9fb65367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9fb65367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9e3c5cae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9e3c5cae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9fb65367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9fb65367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9e3c5cae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9e3c5cae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3009b30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3009b30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e3c5ca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e3c5ca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a0f0bcc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a0f0bcc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fb652f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fb652fc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a0f0bccd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a0f0bccd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0f0bccd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a0f0bccd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0f0bccd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0f0bccd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3009b30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3009b30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0f0bccd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0f0bccd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0f0bccd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a0f0bccd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0f0bccd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a0f0bccd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a0f0bccd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a0f0bccd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17ef190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917ef190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917ef190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917ef190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917ef190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917ef190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e3c5ca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e3c5ca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fb652f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fb652fc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fb652f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fb652f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fb6536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fb6536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fb65367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fb65367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fb65367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fb65367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t.wikipedia.org/wiki/File:If-Then-Else-diagram.sv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ckoverflow.com/questions/43697634/showing-nested-for-loops-in-a-flowchar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rive.google.com/file/d/1d-3QLZJiwEq69WCt0oAJOife7OnRE9QF/view?usp=sharing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rive.google.com/file/d/1e0-T4TkNiJ-b4PkAfMu0-SdIGF0N-ap6/view?usp=sharing" TargetMode="Externa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30926" y="1310057"/>
            <a:ext cx="8934993" cy="2974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chemeClr val="bg2"/>
                </a:solidFill>
              </a:rPr>
              <a:t>Module 2: Flow Control (if statements and loops) </a:t>
            </a:r>
            <a:endParaRPr sz="2800" dirty="0">
              <a:solidFill>
                <a:schemeClr val="bg2"/>
              </a:solidFill>
            </a:endParaRP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F3D1C3B8-8160-A00D-1A1D-C5F143B3A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" y="134541"/>
            <a:ext cx="3048000" cy="63817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DC5963-5931-DF6C-3138-F9A5C92DB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97669" y="2277358"/>
            <a:ext cx="2348661" cy="22913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1034969" y="163496"/>
            <a:ext cx="5775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 Expressions</a:t>
            </a:r>
            <a:endParaRPr dirty="0"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1472543" y="967367"/>
            <a:ext cx="2818200" cy="3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Booleans</a:t>
            </a:r>
            <a:endParaRPr sz="2100" b="1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i="1"/>
              <a:t>True</a:t>
            </a:r>
            <a:r>
              <a:rPr lang="en" sz="1600"/>
              <a:t> or </a:t>
            </a:r>
            <a:r>
              <a:rPr lang="en" sz="1600" i="1"/>
              <a:t>False</a:t>
            </a:r>
            <a:endParaRPr sz="1600" i="1"/>
          </a:p>
          <a:p>
            <a:pPr marL="62865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Reserved words</a:t>
            </a:r>
            <a:endParaRPr sz="1600"/>
          </a:p>
          <a:p>
            <a:pPr marL="62865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Outcome of:</a:t>
            </a:r>
            <a:endParaRPr sz="1600"/>
          </a:p>
          <a:p>
            <a:pPr marL="85725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Comparisons</a:t>
            </a:r>
            <a:endParaRPr sz="1600"/>
          </a:p>
          <a:p>
            <a:pPr marL="108585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==, &lt;, &gt;, &lt;=, &gt;=, !=</a:t>
            </a:r>
            <a:endParaRPr sz="1600"/>
          </a:p>
          <a:p>
            <a:pPr marL="85725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Logical Operations</a:t>
            </a:r>
            <a:endParaRPr sz="1600"/>
          </a:p>
          <a:p>
            <a:pPr marL="108585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i="1"/>
              <a:t>and</a:t>
            </a:r>
            <a:r>
              <a:rPr lang="en" sz="1600"/>
              <a:t>, </a:t>
            </a:r>
            <a:r>
              <a:rPr lang="en" sz="1600" i="1"/>
              <a:t>or</a:t>
            </a:r>
            <a:r>
              <a:rPr lang="en" sz="1600"/>
              <a:t>, </a:t>
            </a:r>
            <a:r>
              <a:rPr lang="en" sz="1600" i="1"/>
              <a:t>not</a:t>
            </a:r>
            <a:endParaRPr sz="1600" i="1"/>
          </a:p>
          <a:p>
            <a:pPr marL="85725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Membership</a:t>
            </a:r>
            <a:endParaRPr sz="1600"/>
          </a:p>
          <a:p>
            <a:pPr marL="108585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i="1"/>
              <a:t>in</a:t>
            </a:r>
            <a:r>
              <a:rPr lang="en" sz="1600"/>
              <a:t>, </a:t>
            </a:r>
            <a:r>
              <a:rPr lang="en" sz="1600" i="1"/>
              <a:t>not in</a:t>
            </a:r>
            <a:endParaRPr sz="1600" i="1"/>
          </a:p>
          <a:p>
            <a:pPr marL="85725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Identity</a:t>
            </a:r>
            <a:endParaRPr sz="1600"/>
          </a:p>
          <a:p>
            <a:pPr marL="108585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i="1"/>
              <a:t>is</a:t>
            </a:r>
            <a:r>
              <a:rPr lang="en" sz="1600"/>
              <a:t>, </a:t>
            </a:r>
            <a:r>
              <a:rPr lang="en" sz="1600" i="1"/>
              <a:t>is not</a:t>
            </a:r>
            <a:r>
              <a:rPr lang="en" sz="1600"/>
              <a:t> </a:t>
            </a:r>
            <a:endParaRPr sz="1600"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14" y="798896"/>
            <a:ext cx="698725" cy="72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657" y="1064406"/>
            <a:ext cx="3454501" cy="373027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750201" y="157344"/>
            <a:ext cx="5775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 Expressions</a:t>
            </a:r>
            <a:endParaRPr dirty="0"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383" y="938181"/>
            <a:ext cx="3454501" cy="373027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714" y="935525"/>
            <a:ext cx="2333675" cy="28606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2" name="Google Shape;192;p24"/>
          <p:cNvSpPr txBox="1"/>
          <p:nvPr/>
        </p:nvSpPr>
        <p:spPr>
          <a:xfrm>
            <a:off x="6648191" y="657375"/>
            <a:ext cx="1187100" cy="10356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Run it yourself and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the output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739" y="3855720"/>
            <a:ext cx="439075" cy="8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2599" y="3852281"/>
            <a:ext cx="528427" cy="8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5239" y="3855724"/>
            <a:ext cx="320525" cy="5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7646" y="1207507"/>
            <a:ext cx="698725" cy="726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44839" y="117913"/>
            <a:ext cx="6215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Exceptions Handling</a:t>
            </a:r>
            <a:endParaRPr sz="2400"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1507719" y="1137350"/>
            <a:ext cx="3588300" cy="3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A watchdog kind of decision</a:t>
            </a:r>
            <a:endParaRPr sz="2100" b="1" dirty="0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i="1" dirty="0"/>
              <a:t>try:</a:t>
            </a:r>
            <a:endParaRPr sz="1600" i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	&lt;command&gt;</a:t>
            </a:r>
            <a:endParaRPr sz="1600" i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	…</a:t>
            </a:r>
            <a:endParaRPr sz="1600" i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except &lt;kind&gt; as &lt;variable:</a:t>
            </a:r>
            <a:endParaRPr sz="1600" i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	&lt;command&gt;</a:t>
            </a:r>
            <a:endParaRPr sz="1600" i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	…</a:t>
            </a:r>
            <a:endParaRPr sz="1600" i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Common kinds:</a:t>
            </a:r>
            <a:endParaRPr sz="1600" dirty="0"/>
          </a:p>
          <a:p>
            <a:pPr marL="62865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 dirty="0"/>
              <a:t>ValueError</a:t>
            </a:r>
            <a:endParaRPr sz="1600" i="1" dirty="0"/>
          </a:p>
          <a:p>
            <a:pPr marL="62865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 dirty="0"/>
              <a:t>ArithmeticError</a:t>
            </a:r>
            <a:endParaRPr sz="1600" i="1" dirty="0"/>
          </a:p>
          <a:p>
            <a:pPr marL="85725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ZeroDivisionError</a:t>
            </a:r>
            <a:endParaRPr sz="1600" i="1" dirty="0"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71" y="1441024"/>
            <a:ext cx="3428663" cy="3355126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492" y="753313"/>
            <a:ext cx="961525" cy="9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7626569" y="935463"/>
            <a:ext cx="1038600" cy="6354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 it yourself!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Lab Exercises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3740075" y="3840750"/>
            <a:ext cx="48687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Unevaluated, but totally worthy</a:t>
            </a:r>
            <a:endParaRPr sz="2400" b="1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441475" y="420500"/>
            <a:ext cx="62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2400" b="1" i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You don’t have to see the whole staircase, just take the first step.</a:t>
            </a:r>
            <a:r>
              <a:rPr lang="en" sz="2400" b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2400" b="1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Martin Luther King Jr.</a:t>
            </a:r>
            <a:endParaRPr sz="1900" b="1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1650244" y="425727"/>
            <a:ext cx="6226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 L1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1726444" y="1082952"/>
            <a:ext cx="5490300" cy="1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Find the largest and the smallest</a:t>
            </a:r>
            <a:endParaRPr sz="1600"/>
          </a:p>
          <a:p>
            <a:pPr marL="457200" marR="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a program that finds the largest and the smallest values inside a given sequence entered by the user in a single string with numbers separated by commas.</a:t>
            </a:r>
            <a:endParaRPr sz="16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246" y="2955113"/>
            <a:ext cx="1042325" cy="10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2596194" y="3179252"/>
            <a:ext cx="1650600" cy="6354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Solution in the next slide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1690303" y="347350"/>
            <a:ext cx="6226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 L1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1766503" y="852175"/>
            <a:ext cx="54903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Find the largest and the smallest - Solution</a:t>
            </a:r>
            <a:endParaRPr sz="1600"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080" y="1877361"/>
            <a:ext cx="1042325" cy="10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678" y="1408650"/>
            <a:ext cx="3337507" cy="32659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7328" y="3411775"/>
            <a:ext cx="4084950" cy="4695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876487" y="253925"/>
            <a:ext cx="6226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Exercise L2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1153855" y="1004575"/>
            <a:ext cx="6150600" cy="3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What kind of triangle?</a:t>
            </a:r>
            <a:endParaRPr sz="1600" dirty="0"/>
          </a:p>
          <a:p>
            <a:pPr marL="457200" marR="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Write a program that verifies that three line segments identified by their sizes (a, b, c) can form a either:</a:t>
            </a:r>
            <a:endParaRPr sz="1600" dirty="0"/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Right Triangle		-  L</a:t>
            </a:r>
            <a:r>
              <a:rPr lang="en" sz="1600" baseline="30000" dirty="0"/>
              <a:t>2</a:t>
            </a:r>
            <a:r>
              <a:rPr lang="en" sz="1600" dirty="0"/>
              <a:t> = s</a:t>
            </a:r>
            <a:r>
              <a:rPr lang="en" sz="1600" baseline="30000" dirty="0"/>
              <a:t>2</a:t>
            </a:r>
            <a:r>
              <a:rPr lang="en" sz="1600" dirty="0"/>
              <a:t> + s</a:t>
            </a:r>
            <a:r>
              <a:rPr lang="en" sz="1600" baseline="30000" dirty="0"/>
              <a:t>2</a:t>
            </a:r>
            <a:endParaRPr sz="1600" dirty="0"/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Acute Triangle		-  L</a:t>
            </a:r>
            <a:r>
              <a:rPr lang="en" sz="1600" baseline="30000" dirty="0"/>
              <a:t>2</a:t>
            </a:r>
            <a:r>
              <a:rPr lang="en" sz="1600" dirty="0"/>
              <a:t> &lt; s</a:t>
            </a:r>
            <a:r>
              <a:rPr lang="en" sz="1600" baseline="30000" dirty="0"/>
              <a:t>2</a:t>
            </a:r>
            <a:r>
              <a:rPr lang="en" sz="1600" dirty="0"/>
              <a:t> + s</a:t>
            </a:r>
            <a:r>
              <a:rPr lang="en" sz="1600" baseline="30000" dirty="0"/>
              <a:t>2</a:t>
            </a:r>
            <a:endParaRPr sz="1600" dirty="0"/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Obtuse Triangle	                  -  L</a:t>
            </a:r>
            <a:r>
              <a:rPr lang="en" sz="1600" baseline="30000" dirty="0"/>
              <a:t>2</a:t>
            </a:r>
            <a:r>
              <a:rPr lang="en" sz="1600" dirty="0"/>
              <a:t> &gt; s</a:t>
            </a:r>
            <a:r>
              <a:rPr lang="en" sz="1600" baseline="30000" dirty="0"/>
              <a:t>2</a:t>
            </a:r>
            <a:r>
              <a:rPr lang="en" sz="1600" dirty="0"/>
              <a:t> + s</a:t>
            </a:r>
            <a:r>
              <a:rPr lang="en" sz="1600" baseline="30000" dirty="0"/>
              <a:t>2</a:t>
            </a:r>
            <a:endParaRPr sz="1600" dirty="0"/>
          </a:p>
          <a:p>
            <a:pPr marL="914400" marR="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Not a triangle		- L &gt; s + s</a:t>
            </a:r>
            <a:endParaRPr sz="1600" dirty="0"/>
          </a:p>
          <a:p>
            <a:pPr marL="914400" marR="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Equilateral Triangle	                  -  a = b = c</a:t>
            </a:r>
            <a:endParaRPr sz="1600" dirty="0"/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Isosceles Triangle	                  - a = b ≠ c    or    a = c ≠ b               			or   b = c ≠ a</a:t>
            </a:r>
            <a:endParaRPr sz="1600" dirty="0"/>
          </a:p>
          <a:p>
            <a:pPr marL="914400" marR="0" lvl="1" indent="-330200" algn="l" rtl="0">
              <a:spcBef>
                <a:spcPts val="0"/>
              </a:spcBef>
              <a:spcAft>
                <a:spcPts val="1000"/>
              </a:spcAft>
              <a:buSzPts val="1600"/>
              <a:buChar char="○"/>
            </a:pPr>
            <a:r>
              <a:rPr lang="en" sz="1600" dirty="0"/>
              <a:t>Scalene Triangle	- a ≠ b    and    a ≠ c    and   b ≠ c</a:t>
            </a:r>
            <a:endParaRPr sz="1600" dirty="0"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355" y="347475"/>
            <a:ext cx="1042325" cy="10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7144631" y="2152825"/>
            <a:ext cx="1650600" cy="6354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Solution in the next slide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877825" y="156062"/>
            <a:ext cx="6226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Exercise L2</a:t>
            </a:r>
            <a:endParaRPr dirty="0"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2031679" y="1013243"/>
            <a:ext cx="2840100" cy="1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What kind of triangle? Solution</a:t>
            </a:r>
            <a:endParaRPr sz="1600" dirty="0"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225" y="1436659"/>
            <a:ext cx="733950" cy="76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612" y="901414"/>
            <a:ext cx="2979775" cy="3758226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0581" y="2411451"/>
            <a:ext cx="2210082" cy="2432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1132519" y="200867"/>
            <a:ext cx="6226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Exercises L3 and L4</a:t>
            </a:r>
            <a:endParaRPr dirty="0"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1"/>
          </p:nvPr>
        </p:nvSpPr>
        <p:spPr>
          <a:xfrm>
            <a:off x="1496700" y="1182832"/>
            <a:ext cx="6150600" cy="28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Exception in division</a:t>
            </a:r>
            <a:endParaRPr sz="1600"/>
          </a:p>
          <a:p>
            <a:pPr marL="457200" marR="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a program that computes the ratio between two integers</a:t>
            </a:r>
            <a:endParaRPr sz="1600"/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exception handling to prevent division by zero</a:t>
            </a:r>
            <a:endParaRPr sz="160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Exception in square root</a:t>
            </a:r>
            <a:endParaRPr sz="1600"/>
          </a:p>
          <a:p>
            <a:pPr marL="457200" marR="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a program that computes the square root of a number entered by the user</a:t>
            </a:r>
            <a:endParaRPr sz="1600"/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exception handling to prevent a complex number</a:t>
            </a:r>
            <a:endParaRPr sz="1600"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576" y="996236"/>
            <a:ext cx="675300" cy="7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6924295" y="4307233"/>
            <a:ext cx="1650600" cy="6354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Solutions in the next slide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1635439" y="319918"/>
            <a:ext cx="6226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Exercises L3 and L4</a:t>
            </a: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body" idx="1"/>
          </p:nvPr>
        </p:nvSpPr>
        <p:spPr>
          <a:xfrm>
            <a:off x="1711639" y="748543"/>
            <a:ext cx="6150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Exception in division</a:t>
            </a:r>
            <a:r>
              <a:rPr lang="en" sz="1600"/>
              <a:t>                </a:t>
            </a:r>
            <a:r>
              <a:rPr lang="en" sz="2100" b="1">
                <a:solidFill>
                  <a:srgbClr val="CC0000"/>
                </a:solidFill>
              </a:rPr>
              <a:t>Exception in square root</a:t>
            </a:r>
            <a:endParaRPr sz="1600"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09" y="1066243"/>
            <a:ext cx="675300" cy="7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439" y="1211001"/>
            <a:ext cx="3127400" cy="1919424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016" y="1272498"/>
            <a:ext cx="3216824" cy="1857927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0" name="Google Shape;28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9262" y="3438032"/>
            <a:ext cx="2398081" cy="13855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1" name="Google Shape;28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0101" y="3324592"/>
            <a:ext cx="2398076" cy="1604537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23600" y="70954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Decisions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67512" y="3237650"/>
            <a:ext cx="8082413" cy="14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There is no means of testing which decision is better, because there is no basis for comparison.</a:t>
            </a:r>
            <a:r>
              <a:rPr lang="en" sz="24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24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Milan Kundera</a:t>
            </a:r>
            <a:endParaRPr sz="19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>
            <a:spLocks noGrp="1"/>
          </p:cNvSpPr>
          <p:nvPr>
            <p:ph type="title"/>
          </p:nvPr>
        </p:nvSpPr>
        <p:spPr>
          <a:xfrm>
            <a:off x="1708591" y="438790"/>
            <a:ext cx="6226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 L5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body" idx="1"/>
          </p:nvPr>
        </p:nvSpPr>
        <p:spPr>
          <a:xfrm>
            <a:off x="1784791" y="1096015"/>
            <a:ext cx="55101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Identifying Prime Numbers</a:t>
            </a:r>
            <a:endParaRPr sz="1600"/>
          </a:p>
          <a:p>
            <a:pPr marL="457200" marR="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a program to ask the user a Natural number smaller than 100 and prints if it is a prime number or not</a:t>
            </a:r>
            <a:endParaRPr sz="1600"/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343" y="744076"/>
            <a:ext cx="1042325" cy="10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/>
        </p:nvSpPr>
        <p:spPr>
          <a:xfrm>
            <a:off x="2105941" y="2950065"/>
            <a:ext cx="2919900" cy="6990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Solution per request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(likely available in the Internet)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591" y="2360590"/>
            <a:ext cx="2306525" cy="23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722376" y="1044350"/>
            <a:ext cx="8375674" cy="30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Loop Structures and Booleans</a:t>
            </a:r>
            <a:endParaRPr sz="2800" dirty="0">
              <a:solidFill>
                <a:schemeClr val="bg2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7F9A1A5-2CE8-7B78-C6F0-FF9E3C17F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1713" y="2246810"/>
            <a:ext cx="2853059" cy="25385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223545" y="132007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Loops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282175" y="3823425"/>
            <a:ext cx="54678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2400" b="1" i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History is about loops and continuums.</a:t>
            </a:r>
            <a:r>
              <a:rPr lang="en" sz="2400" b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2400" b="1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Mike Bidlo</a:t>
            </a:r>
            <a:endParaRPr sz="1900" b="1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967" y="347350"/>
            <a:ext cx="2943700" cy="11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597900" y="172525"/>
            <a:ext cx="39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it again...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1378099" y="982750"/>
            <a:ext cx="7034379" cy="379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Loops</a:t>
            </a:r>
            <a:endParaRPr sz="2100" b="1" dirty="0">
              <a:solidFill>
                <a:srgbClr val="CC0000"/>
              </a:solidFill>
            </a:endParaRPr>
          </a:p>
          <a:p>
            <a:pPr marL="457200" marR="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All machines are intended to perform repetitive activities, and Universal Machines are not different</a:t>
            </a:r>
            <a:endParaRPr sz="1600"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first large scale IBM computer was sold to US government to summarize the 1950 census before the 1960 census starts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Summarizing is to repeatedly perform the same operation to all input information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Loops and lists (sequences) are the perfect match for loops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In all programming languages there is some form of loop command</a:t>
            </a:r>
            <a:endParaRPr sz="16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dirty="0"/>
              <a:t>BASIC, Algol, C language, Java and most procedural programming languages have variations of </a:t>
            </a:r>
            <a:r>
              <a:rPr lang="en" sz="1600" i="1" dirty="0"/>
              <a:t>for</a:t>
            </a:r>
            <a:r>
              <a:rPr lang="en" sz="1600" dirty="0"/>
              <a:t> and </a:t>
            </a:r>
            <a:r>
              <a:rPr lang="en" sz="1600" i="1" dirty="0"/>
              <a:t>while</a:t>
            </a:r>
            <a:r>
              <a:rPr lang="en" sz="1600" dirty="0"/>
              <a:t> loops very similar to Python commands</a:t>
            </a:r>
            <a:endParaRPr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354152" y="242847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for </a:t>
            </a:r>
            <a:r>
              <a:rPr lang="en"/>
              <a:t>loop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354152" y="817922"/>
            <a:ext cx="40464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Definite Loop</a:t>
            </a:r>
            <a:endParaRPr sz="2100" b="1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Syntaxe: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/>
              <a:t>for &lt;variable&gt; in &lt;sequence&gt;:</a:t>
            </a:r>
            <a:endParaRPr sz="1600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&lt;commands&gt;</a:t>
            </a:r>
            <a:endParaRPr sz="1600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...</a:t>
            </a:r>
            <a:endParaRPr sz="1600" i="1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</a:t>
            </a:r>
            <a:r>
              <a:rPr lang="en" sz="1600" i="1"/>
              <a:t>&lt;variable&gt;</a:t>
            </a:r>
            <a:r>
              <a:rPr lang="en" sz="1600"/>
              <a:t> will be of the same type as the elements of the </a:t>
            </a:r>
            <a:r>
              <a:rPr lang="en" sz="1600" i="1"/>
              <a:t>&lt;sequence&gt;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sequence can be expressed as: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 explicit sequence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sequence variable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function returning a sequence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Usually: </a:t>
            </a:r>
            <a:r>
              <a:rPr lang="en" sz="1600" i="1"/>
              <a:t>range(...)</a:t>
            </a:r>
            <a:endParaRPr sz="1600" i="1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77" y="1813446"/>
            <a:ext cx="791375" cy="82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319" y="403497"/>
            <a:ext cx="2943700" cy="11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9477" y="3801238"/>
            <a:ext cx="126275" cy="679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176116" y="3801244"/>
            <a:ext cx="126275" cy="67978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976302" y="3868623"/>
            <a:ext cx="12639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Let’s talk about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range()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9640" y="2037011"/>
            <a:ext cx="1797225" cy="440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091" y="3196597"/>
            <a:ext cx="1590324" cy="440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5002" y="2572122"/>
            <a:ext cx="1386499" cy="5298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500712" y="204729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i="1" dirty="0"/>
              <a:t>range(...)</a:t>
            </a:r>
            <a:r>
              <a:rPr lang="en" dirty="0"/>
              <a:t> built-in function 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2390472" y="937144"/>
            <a:ext cx="6589800" cy="3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Producing Sequences from Numerical Expressions</a:t>
            </a:r>
            <a:endParaRPr sz="1600" dirty="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i="1" dirty="0"/>
              <a:t>range(&lt;expression </a:t>
            </a:r>
            <a:r>
              <a:rPr lang="en" sz="1400" b="1" dirty="0">
                <a:solidFill>
                  <a:srgbClr val="CC0000"/>
                </a:solidFill>
              </a:rPr>
              <a:t>stop</a:t>
            </a:r>
            <a:r>
              <a:rPr lang="en" sz="1600" i="1" dirty="0"/>
              <a:t>&gt;)</a:t>
            </a:r>
            <a:endParaRPr sz="1600" i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range(5)</a:t>
            </a:r>
            <a:r>
              <a:rPr lang="en" sz="1600" dirty="0"/>
              <a:t> is equivalent to </a:t>
            </a:r>
            <a:r>
              <a:rPr lang="en" sz="1600" i="1" dirty="0"/>
              <a:t>[0,1,2,3,4]</a:t>
            </a:r>
            <a:endParaRPr sz="1600" i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range(11)</a:t>
            </a:r>
            <a:r>
              <a:rPr lang="en" sz="1600" dirty="0"/>
              <a:t> is equivalent to </a:t>
            </a:r>
            <a:r>
              <a:rPr lang="en" sz="1600" i="1" dirty="0"/>
              <a:t>[0,1,2,3,4,5,6,7,8,9,10]</a:t>
            </a:r>
            <a:endParaRPr sz="1600" i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 dirty="0"/>
              <a:t>range(&lt;expression </a:t>
            </a:r>
            <a:r>
              <a:rPr lang="en" sz="1400" b="1" dirty="0">
                <a:solidFill>
                  <a:srgbClr val="CC0000"/>
                </a:solidFill>
              </a:rPr>
              <a:t>start</a:t>
            </a:r>
            <a:r>
              <a:rPr lang="en" sz="1600" i="1" dirty="0"/>
              <a:t>&gt;,&lt;expression </a:t>
            </a:r>
            <a:r>
              <a:rPr lang="en" sz="1400" b="1" dirty="0">
                <a:solidFill>
                  <a:srgbClr val="CC0000"/>
                </a:solidFill>
              </a:rPr>
              <a:t>stop</a:t>
            </a:r>
            <a:r>
              <a:rPr lang="en" sz="1600" i="1" dirty="0"/>
              <a:t>&gt;)</a:t>
            </a:r>
            <a:endParaRPr sz="1600" i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range(1,11)</a:t>
            </a:r>
            <a:r>
              <a:rPr lang="en" sz="1600" dirty="0"/>
              <a:t> is equivalent to </a:t>
            </a:r>
            <a:r>
              <a:rPr lang="en" sz="1600" i="1" dirty="0"/>
              <a:t>[1,2,3,4,5,6,7,8,9,10]</a:t>
            </a:r>
            <a:endParaRPr sz="1600" i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range(5,15)</a:t>
            </a:r>
            <a:r>
              <a:rPr lang="en" sz="1600" dirty="0"/>
              <a:t> is equivalent to </a:t>
            </a:r>
            <a:r>
              <a:rPr lang="en" sz="1600" i="1" dirty="0"/>
              <a:t>[5,6,7,8,9,10,11,12,13,14]</a:t>
            </a:r>
            <a:endParaRPr sz="1600" i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range(-2,4)</a:t>
            </a:r>
            <a:r>
              <a:rPr lang="en" sz="1600" dirty="0"/>
              <a:t> is equivalent to </a:t>
            </a:r>
            <a:r>
              <a:rPr lang="en" sz="1600" i="1" dirty="0"/>
              <a:t>[-2,-1,0,1,2,3]</a:t>
            </a:r>
            <a:endParaRPr sz="1600" i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 dirty="0"/>
              <a:t>range(&lt;expression </a:t>
            </a:r>
            <a:r>
              <a:rPr lang="en" sz="1400" b="1" dirty="0">
                <a:solidFill>
                  <a:srgbClr val="CC0000"/>
                </a:solidFill>
              </a:rPr>
              <a:t>start</a:t>
            </a:r>
            <a:r>
              <a:rPr lang="en" sz="1600" i="1" dirty="0"/>
              <a:t>&gt;,&lt;expression </a:t>
            </a:r>
            <a:r>
              <a:rPr lang="en" sz="1400" b="1" dirty="0">
                <a:solidFill>
                  <a:srgbClr val="CC0000"/>
                </a:solidFill>
              </a:rPr>
              <a:t>stop</a:t>
            </a:r>
            <a:r>
              <a:rPr lang="en" sz="1600" i="1" dirty="0"/>
              <a:t>&gt;,&lt;expression </a:t>
            </a:r>
            <a:r>
              <a:rPr lang="en" sz="1400" b="1" dirty="0">
                <a:solidFill>
                  <a:srgbClr val="CC0000"/>
                </a:solidFill>
              </a:rPr>
              <a:t>step</a:t>
            </a:r>
            <a:r>
              <a:rPr lang="en" sz="1600" i="1" dirty="0"/>
              <a:t>&gt;)</a:t>
            </a:r>
            <a:endParaRPr sz="1600" i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range(1,10,2)</a:t>
            </a:r>
            <a:r>
              <a:rPr lang="en" sz="1600" dirty="0"/>
              <a:t> is equivalent to </a:t>
            </a:r>
            <a:r>
              <a:rPr lang="en" sz="1600" i="1" dirty="0"/>
              <a:t>[1,3,5,7,9]</a:t>
            </a:r>
            <a:endParaRPr sz="1600" i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range(1,11,2)</a:t>
            </a:r>
            <a:r>
              <a:rPr lang="en" sz="1600" dirty="0"/>
              <a:t> is equivalent to </a:t>
            </a:r>
            <a:r>
              <a:rPr lang="en" sz="1600" i="1" dirty="0"/>
              <a:t>[1,3,5,7,9]</a:t>
            </a:r>
            <a:endParaRPr sz="1600" i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range(9,-1,-1)</a:t>
            </a:r>
            <a:r>
              <a:rPr lang="en" sz="1600" dirty="0"/>
              <a:t> is equivalent to </a:t>
            </a:r>
            <a:r>
              <a:rPr lang="en" sz="1600" i="1" dirty="0"/>
              <a:t>[9,8,7,6,5,4,3,2,1,0]</a:t>
            </a:r>
            <a:endParaRPr sz="1600" i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range(15,3,-3) </a:t>
            </a:r>
            <a:r>
              <a:rPr lang="en" sz="1600" dirty="0"/>
              <a:t>is equivalent to </a:t>
            </a:r>
            <a:r>
              <a:rPr lang="en" sz="1600" i="1" dirty="0"/>
              <a:t>[15,12,9,6]</a:t>
            </a:r>
            <a:endParaRPr sz="1600" i="1" dirty="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355" y="1326816"/>
            <a:ext cx="564949" cy="5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509405" y="1620516"/>
            <a:ext cx="14649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 to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before </a:t>
            </a:r>
            <a:r>
              <a:rPr lang="en" b="1" dirty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stop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+1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348905" y="2535959"/>
            <a:ext cx="17859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start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 </a:t>
            </a: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stop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348912" y="3745974"/>
            <a:ext cx="17859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start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 </a:t>
            </a: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stop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step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92003" y="199304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i="1" dirty="0"/>
              <a:t>for</a:t>
            </a:r>
            <a:r>
              <a:rPr lang="en" dirty="0"/>
              <a:t> loop example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1223524" y="857750"/>
            <a:ext cx="3021300" cy="3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The Strange Square</a:t>
            </a:r>
            <a:endParaRPr sz="2100" b="1" dirty="0">
              <a:solidFill>
                <a:srgbClr val="CC0000"/>
              </a:solidFill>
            </a:endParaRPr>
          </a:p>
          <a:p>
            <a:pPr marL="457200" marR="318427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Write a program that receives one number (</a:t>
            </a:r>
            <a:r>
              <a:rPr lang="en" sz="1600" i="1" dirty="0"/>
              <a:t>n</a:t>
            </a:r>
            <a:r>
              <a:rPr lang="en" sz="1600" dirty="0"/>
              <a:t>) and computes the square of this number by adding all first n odd Natural numbers</a:t>
            </a:r>
            <a:endParaRPr sz="1600" dirty="0"/>
          </a:p>
          <a:p>
            <a:pPr marL="457200" marR="31842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1</a:t>
            </a:r>
            <a:r>
              <a:rPr lang="en" sz="1600" baseline="30000" dirty="0"/>
              <a:t>2</a:t>
            </a:r>
            <a:r>
              <a:rPr lang="en" sz="1600" dirty="0"/>
              <a:t> = 1</a:t>
            </a:r>
            <a:endParaRPr sz="1600" dirty="0"/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2</a:t>
            </a:r>
            <a:r>
              <a:rPr lang="en" sz="1600" baseline="30000" dirty="0"/>
              <a:t>2</a:t>
            </a:r>
            <a:r>
              <a:rPr lang="en" sz="1600" dirty="0"/>
              <a:t> = 1 + 3</a:t>
            </a:r>
            <a:endParaRPr sz="1600" dirty="0"/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3</a:t>
            </a:r>
            <a:r>
              <a:rPr lang="en" sz="1600" baseline="30000" dirty="0"/>
              <a:t>2</a:t>
            </a:r>
            <a:r>
              <a:rPr lang="en" sz="1600" dirty="0"/>
              <a:t> = 1 + 3 + 5 </a:t>
            </a:r>
            <a:endParaRPr sz="1600" dirty="0"/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4</a:t>
            </a:r>
            <a:r>
              <a:rPr lang="en" sz="1600" baseline="30000" dirty="0"/>
              <a:t>2</a:t>
            </a:r>
            <a:r>
              <a:rPr lang="en" sz="1600" dirty="0"/>
              <a:t> = 1 + 3 + 5 + 7 </a:t>
            </a:r>
            <a:endParaRPr sz="1600" dirty="0"/>
          </a:p>
          <a:p>
            <a:pPr marL="9144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5</a:t>
            </a:r>
            <a:r>
              <a:rPr lang="en" sz="1600" baseline="30000" dirty="0"/>
              <a:t>2</a:t>
            </a:r>
            <a:r>
              <a:rPr lang="en" sz="1600" dirty="0"/>
              <a:t> = 1 + 3 + 5 + 7 + 9</a:t>
            </a:r>
            <a:endParaRPr sz="1600" dirty="0"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24799"/>
            <a:ext cx="791375" cy="82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95878"/>
            <a:ext cx="3631450" cy="1997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767" y="2696192"/>
            <a:ext cx="1844246" cy="2042127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5526" y="140773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i="1" dirty="0"/>
              <a:t>while </a:t>
            </a:r>
            <a:r>
              <a:rPr lang="en" dirty="0"/>
              <a:t>loop</a:t>
            </a:r>
            <a:endParaRPr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328026" y="983385"/>
            <a:ext cx="42846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Indefinite Loop</a:t>
            </a:r>
            <a:endParaRPr sz="2100" b="1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Syntaxe: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/>
              <a:t>while &lt;condition&gt;:</a:t>
            </a:r>
            <a:endParaRPr sz="1600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&lt;commands&gt;</a:t>
            </a:r>
            <a:endParaRPr sz="1600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...</a:t>
            </a:r>
            <a:endParaRPr sz="1600" i="1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Execute the commands inside the block while </a:t>
            </a:r>
            <a:r>
              <a:rPr lang="en" sz="1600" i="1"/>
              <a:t>&lt;condition&gt;</a:t>
            </a:r>
            <a:r>
              <a:rPr lang="en" sz="1600"/>
              <a:t> is </a:t>
            </a:r>
            <a:r>
              <a:rPr lang="en" sz="1600" i="1"/>
              <a:t>True</a:t>
            </a:r>
            <a:r>
              <a:rPr lang="en" sz="1600"/>
              <a:t> or until </a:t>
            </a:r>
            <a:r>
              <a:rPr lang="en" sz="1600" i="1"/>
              <a:t>&lt;condition&gt;</a:t>
            </a:r>
            <a:r>
              <a:rPr lang="en" sz="1600"/>
              <a:t> turn out to be </a:t>
            </a:r>
            <a:r>
              <a:rPr lang="en" sz="1600" i="1"/>
              <a:t>False</a:t>
            </a:r>
            <a:endParaRPr sz="1600" i="1"/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may never execute if </a:t>
            </a:r>
            <a:r>
              <a:rPr lang="en" sz="1600" i="1"/>
              <a:t>&lt;condition&gt;</a:t>
            </a:r>
            <a:r>
              <a:rPr lang="en" sz="1600"/>
              <a:t> is </a:t>
            </a:r>
            <a:r>
              <a:rPr lang="en" sz="1600" i="1"/>
              <a:t>False</a:t>
            </a:r>
            <a:r>
              <a:rPr lang="en" sz="1600"/>
              <a:t> at the first time</a:t>
            </a:r>
            <a:endParaRPr sz="1600"/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may run “forever” if </a:t>
            </a:r>
            <a:r>
              <a:rPr lang="en" sz="1600" i="1"/>
              <a:t>&lt;condition&gt;</a:t>
            </a:r>
            <a:r>
              <a:rPr lang="en" sz="1600"/>
              <a:t> starts as </a:t>
            </a:r>
            <a:r>
              <a:rPr lang="en" sz="1600" i="1"/>
              <a:t>True</a:t>
            </a:r>
            <a:r>
              <a:rPr lang="en" sz="1600"/>
              <a:t> and  never changes to </a:t>
            </a:r>
            <a:r>
              <a:rPr lang="en" sz="1600" i="1"/>
              <a:t>False</a:t>
            </a:r>
            <a:endParaRPr sz="1600" i="1"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51" y="1978909"/>
            <a:ext cx="791375" cy="82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193" y="568960"/>
            <a:ext cx="2943700" cy="11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3351" y="3823660"/>
            <a:ext cx="126275" cy="9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150001" y="3826810"/>
            <a:ext cx="126275" cy="93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5950176" y="3891060"/>
            <a:ext cx="1263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Let’s talk about Booleans again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6526" y="2936976"/>
            <a:ext cx="1551200" cy="405706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6564" y="1962485"/>
            <a:ext cx="1011114" cy="738462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388987" y="364767"/>
            <a:ext cx="6188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 and Boolean Algebra 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1388987" y="916817"/>
            <a:ext cx="46683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1" dirty="0">
                <a:solidFill>
                  <a:srgbClr val="CC0000"/>
                </a:solidFill>
              </a:rPr>
              <a:t>True</a:t>
            </a:r>
            <a:r>
              <a:rPr lang="en" sz="2100" b="1" dirty="0">
                <a:solidFill>
                  <a:srgbClr val="CC0000"/>
                </a:solidFill>
              </a:rPr>
              <a:t> (1)  -  </a:t>
            </a:r>
            <a:r>
              <a:rPr lang="en" sz="2100" b="1" i="1" dirty="0">
                <a:solidFill>
                  <a:srgbClr val="CC0000"/>
                </a:solidFill>
              </a:rPr>
              <a:t>False</a:t>
            </a:r>
            <a:r>
              <a:rPr lang="en" sz="2100" b="1" dirty="0">
                <a:solidFill>
                  <a:srgbClr val="CC0000"/>
                </a:solidFill>
              </a:rPr>
              <a:t> (0)</a:t>
            </a:r>
            <a:endParaRPr sz="1600" dirty="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Logic operators over Booleans:   </a:t>
            </a:r>
            <a:r>
              <a:rPr lang="en" sz="1600" i="1" dirty="0"/>
              <a:t>X</a:t>
            </a:r>
            <a:r>
              <a:rPr lang="en" sz="1600" dirty="0"/>
              <a:t>   -   </a:t>
            </a:r>
            <a:r>
              <a:rPr lang="en" sz="1600" i="1" dirty="0"/>
              <a:t>Y</a:t>
            </a:r>
            <a:endParaRPr sz="1600" i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X and Y	⇔		X · Y</a:t>
            </a:r>
            <a:endParaRPr sz="1600" i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X or Y	⇔		X + Y</a:t>
            </a:r>
            <a:endParaRPr sz="16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not X		⇔		X</a:t>
            </a:r>
            <a:endParaRPr sz="1600" i="1" dirty="0"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224" y="1836616"/>
            <a:ext cx="564949" cy="58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1"/>
          <p:cNvCxnSpPr/>
          <p:nvPr/>
        </p:nvCxnSpPr>
        <p:spPr>
          <a:xfrm>
            <a:off x="3257657" y="3168524"/>
            <a:ext cx="241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855" y="2507979"/>
            <a:ext cx="3862001" cy="21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5156227" y="1836617"/>
            <a:ext cx="9558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  <a:latin typeface="Lato"/>
                <a:ea typeface="Lato"/>
                <a:cs typeface="Lato"/>
                <a:sym typeface="Lato"/>
              </a:rPr>
              <a:t>Logic Notation</a:t>
            </a:r>
            <a:endParaRPr>
              <a:highlight>
                <a:srgbClr val="F4CCCC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54087" y="3414791"/>
            <a:ext cx="1669800" cy="12783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Important for </a:t>
            </a:r>
            <a:r>
              <a:rPr lang="en" sz="1600" i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while</a:t>
            </a:r>
            <a:r>
              <a:rPr lang="en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conditions, but also for </a:t>
            </a:r>
            <a:r>
              <a:rPr lang="en" sz="1600" i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600" i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elif</a:t>
            </a:r>
            <a:endParaRPr i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7561" y="1118673"/>
            <a:ext cx="1490362" cy="635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415112" y="425728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while</a:t>
            </a:r>
            <a:r>
              <a:rPr lang="en"/>
              <a:t> loop example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1322645" y="1000803"/>
            <a:ext cx="2466900" cy="3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245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Restrict Input from 1 to 10</a:t>
            </a:r>
            <a:endParaRPr sz="2100" b="1">
              <a:solidFill>
                <a:srgbClr val="CC0000"/>
              </a:solidFill>
            </a:endParaRPr>
          </a:p>
          <a:p>
            <a:pPr marL="457200" marR="318427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a program that asks the user a Integer number from 1 to 10 and then say if the user chosen number is a prime or not (Sentinel Loop)</a:t>
            </a:r>
            <a:endParaRPr sz="1600"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112" y="3327379"/>
            <a:ext cx="2873099" cy="1051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502" y="1199932"/>
            <a:ext cx="4456824" cy="1955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2613" y="2853776"/>
            <a:ext cx="791375" cy="82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477" y="577069"/>
            <a:ext cx="1954225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1653727" y="319918"/>
            <a:ext cx="39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ability to decide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1729927" y="971193"/>
            <a:ext cx="5084700" cy="37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Since the very beginning...</a:t>
            </a:r>
            <a:endParaRPr sz="2100" b="1">
              <a:solidFill>
                <a:srgbClr val="CC0000"/>
              </a:solidFill>
            </a:endParaRPr>
          </a:p>
          <a:p>
            <a:pPr marL="457200" marR="962757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Conditional decisions were at the heart of the young Computer Science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From Machines to Universal Machines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Capability to adapt according to a programming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all programming languages there is some form of decision command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Almost always an </a:t>
            </a:r>
            <a:r>
              <a:rPr lang="en" sz="1600" i="1"/>
              <a:t>if</a:t>
            </a:r>
            <a:r>
              <a:rPr lang="en" sz="1600"/>
              <a:t> command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decisions are based on testing some sort of condition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Boolean algebra, </a:t>
            </a:r>
            <a:r>
              <a:rPr lang="en" sz="1600" i="1"/>
              <a:t>True</a:t>
            </a:r>
            <a:r>
              <a:rPr lang="en" sz="1600"/>
              <a:t> or </a:t>
            </a:r>
            <a:r>
              <a:rPr lang="en" sz="1600" i="1"/>
              <a:t>False</a:t>
            </a:r>
            <a:r>
              <a:rPr lang="en" sz="1600"/>
              <a:t> (kind of binary)</a:t>
            </a:r>
            <a:endParaRPr sz="1600"/>
          </a:p>
        </p:txBody>
      </p:sp>
      <p:sp>
        <p:nvSpPr>
          <p:cNvPr id="102" name="Google Shape;102;p16"/>
          <p:cNvSpPr txBox="1"/>
          <p:nvPr/>
        </p:nvSpPr>
        <p:spPr>
          <a:xfrm>
            <a:off x="6441852" y="1779351"/>
            <a:ext cx="12393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Turing Machine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235895" y="295099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break </a:t>
            </a:r>
            <a:r>
              <a:rPr lang="en"/>
              <a:t>command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1304993" y="870174"/>
            <a:ext cx="4284600" cy="3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Stopping a Loop</a:t>
            </a:r>
            <a:endParaRPr sz="2100" b="1" dirty="0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Syntaxe</a:t>
            </a:r>
            <a:r>
              <a:rPr lang="en" sz="1600" dirty="0"/>
              <a:t>: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 dirty="0"/>
              <a:t>break</a:t>
            </a:r>
            <a:endParaRPr sz="1600" i="1" dirty="0"/>
          </a:p>
          <a:p>
            <a:pPr marL="457200" marR="1985279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Usually employed inside a loop: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 dirty="0"/>
              <a:t>if</a:t>
            </a:r>
            <a:r>
              <a:rPr lang="en" sz="1600" dirty="0"/>
              <a:t> </a:t>
            </a:r>
            <a:r>
              <a:rPr lang="en" sz="1600" i="1" dirty="0"/>
              <a:t>&lt;condition&gt;</a:t>
            </a:r>
            <a:endParaRPr sz="1600" i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	</a:t>
            </a:r>
            <a:r>
              <a:rPr lang="en" sz="1600" i="1" dirty="0"/>
              <a:t>...</a:t>
            </a:r>
            <a:endParaRPr sz="1600" i="1" dirty="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break</a:t>
            </a:r>
            <a:endParaRPr sz="1600" i="1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...</a:t>
            </a:r>
            <a:endParaRPr sz="1600" i="1" dirty="0"/>
          </a:p>
          <a:p>
            <a:pPr marL="457200" marR="1585229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It stops the loop execution, interrupting the current iteration</a:t>
            </a:r>
            <a:endParaRPr sz="1600" i="1" dirty="0"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676" y="1121476"/>
            <a:ext cx="4185426" cy="2039963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417" y="612799"/>
            <a:ext cx="791375" cy="82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694" y="3097349"/>
            <a:ext cx="3201575" cy="92467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337939" y="177009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i="1" dirty="0"/>
              <a:t>continue </a:t>
            </a:r>
            <a:r>
              <a:rPr lang="en" dirty="0"/>
              <a:t>command</a:t>
            </a:r>
            <a:endParaRPr dirty="0"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1573074" y="889133"/>
            <a:ext cx="3493500" cy="3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Skipping an Iteration</a:t>
            </a:r>
            <a:endParaRPr sz="2100" b="1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Syntaxe: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/>
              <a:t>continue</a:t>
            </a:r>
            <a:endParaRPr sz="1600" i="1"/>
          </a:p>
          <a:p>
            <a:pPr marL="457200" marR="1190649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Usually employed inside a loop:</a:t>
            </a:r>
            <a:endParaRPr sz="1600"/>
          </a:p>
          <a:p>
            <a:pPr marL="800100" marR="33828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/>
              <a:t>if</a:t>
            </a:r>
            <a:r>
              <a:rPr lang="en" sz="1600"/>
              <a:t> </a:t>
            </a:r>
            <a:r>
              <a:rPr lang="en" sz="1600" i="1"/>
              <a:t>&lt;condition&gt;</a:t>
            </a:r>
            <a:endParaRPr sz="1600" i="1"/>
          </a:p>
          <a:p>
            <a:pPr marL="800100" marR="33828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</a:t>
            </a:r>
            <a:r>
              <a:rPr lang="en" sz="1600" i="1"/>
              <a:t>…</a:t>
            </a:r>
            <a:endParaRPr sz="1600" i="1"/>
          </a:p>
          <a:p>
            <a:pPr marL="457200" marR="33828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continue</a:t>
            </a:r>
            <a:endParaRPr sz="1600" i="1"/>
          </a:p>
          <a:p>
            <a:pPr marL="457200" marR="33828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...</a:t>
            </a:r>
            <a:endParaRPr sz="1600" i="1"/>
          </a:p>
          <a:p>
            <a:pPr marL="457200" marR="904899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interrupts the current iteration, but the loop itself goes on</a:t>
            </a:r>
            <a:endParaRPr sz="1600" i="1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499" y="426310"/>
            <a:ext cx="941075" cy="9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861" y="1452858"/>
            <a:ext cx="4164356" cy="20669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516" y="3298400"/>
            <a:ext cx="3017001" cy="1104373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435899" y="168394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Loop</a:t>
            </a:r>
            <a:endParaRPr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1433737" y="873893"/>
            <a:ext cx="43041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Reading lines of a file</a:t>
            </a:r>
            <a:endParaRPr sz="2100" b="1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Syntaxe: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/>
              <a:t>for &lt;string variable&gt; in &lt;file variable&gt;:</a:t>
            </a:r>
            <a:endParaRPr sz="1600" i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	&lt;commands&gt;</a:t>
            </a:r>
            <a:endParaRPr sz="1600" i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	...</a:t>
            </a:r>
            <a:endParaRPr sz="1600" i="1"/>
          </a:p>
          <a:p>
            <a:pPr marL="457200" marR="2294062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reads a line at a time</a:t>
            </a:r>
            <a:endParaRPr sz="1600"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012" y="1026295"/>
            <a:ext cx="941075" cy="9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684" y="2337105"/>
            <a:ext cx="4150275" cy="22460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075" y="4518805"/>
            <a:ext cx="2809975" cy="2397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4" name="Google Shape;214;p25"/>
          <p:cNvSpPr txBox="1"/>
          <p:nvPr/>
        </p:nvSpPr>
        <p:spPr>
          <a:xfrm>
            <a:off x="1384637" y="3164468"/>
            <a:ext cx="1819800" cy="14742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run this example download the file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numbers.txt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from moodle page into the folder where your program 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383941" y="329933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1436905" y="812933"/>
            <a:ext cx="48606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Any kind of loops, one inside another</a:t>
            </a:r>
            <a:endParaRPr sz="2100" b="1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 a 3x3 matrix from a file</a:t>
            </a:r>
            <a:endParaRPr sz="1600"/>
          </a:p>
          <a:p>
            <a:pPr marL="628650" marR="1245351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Store it in two-dimensional list</a:t>
            </a:r>
            <a:endParaRPr sz="1600"/>
          </a:p>
          <a:p>
            <a:pPr marL="628650" marR="1245351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Print it unidimensionally and bidimensionality</a:t>
            </a:r>
            <a:endParaRPr sz="1600"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10" y="3593310"/>
            <a:ext cx="941075" cy="9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922" y="1347208"/>
            <a:ext cx="2672425" cy="3297874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3947" y="2661833"/>
            <a:ext cx="3802650" cy="8141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p26"/>
          <p:cNvSpPr txBox="1"/>
          <p:nvPr/>
        </p:nvSpPr>
        <p:spPr>
          <a:xfrm>
            <a:off x="2926897" y="3170883"/>
            <a:ext cx="1819800" cy="14742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To run this example download the file </a:t>
            </a:r>
            <a:r>
              <a:rPr lang="en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mat3x3.txt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306808" y="114920"/>
            <a:ext cx="6226800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Accumulators</a:t>
            </a:r>
            <a:endParaRPr dirty="0"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489" y="1879358"/>
            <a:ext cx="2310775" cy="9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665" y="432620"/>
            <a:ext cx="1042325" cy="142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6775990" y="2086950"/>
            <a:ext cx="1581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i="1" dirty="0">
                <a:latin typeface="Lato"/>
                <a:ea typeface="Lato"/>
                <a:cs typeface="Lato"/>
                <a:sym typeface="Lato"/>
              </a:rPr>
              <a:t>Karl Friedrich Gauss</a:t>
            </a:r>
            <a:endParaRPr sz="1200" i="1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200" i="1" dirty="0">
                <a:latin typeface="Lato"/>
                <a:ea typeface="Lato"/>
                <a:cs typeface="Lato"/>
                <a:sym typeface="Lato"/>
              </a:rPr>
              <a:t>1777 - 1850 - 1855</a:t>
            </a:r>
            <a:endParaRPr sz="1200" i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4609" y="3342786"/>
            <a:ext cx="2661431" cy="10837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5" name="Google Shape;205;p25"/>
          <p:cNvSpPr txBox="1"/>
          <p:nvPr/>
        </p:nvSpPr>
        <p:spPr>
          <a:xfrm>
            <a:off x="4833296" y="3223651"/>
            <a:ext cx="4249157" cy="1321972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i="1" dirty="0">
                <a:latin typeface="Lato"/>
                <a:ea typeface="Lato"/>
                <a:cs typeface="Lato"/>
                <a:sym typeface="Lato"/>
              </a:rPr>
              <a:t>range(n)     =&gt;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[0, 1, … n-2, n-1]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800" i="1" dirty="0">
                <a:latin typeface="Lato"/>
                <a:ea typeface="Lato"/>
                <a:cs typeface="Lato"/>
                <a:sym typeface="Lato"/>
              </a:rPr>
              <a:t>range(5)     =&gt;            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[0,1,2,3,4]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800" i="1" dirty="0">
                <a:latin typeface="Lato"/>
                <a:ea typeface="Lato"/>
                <a:cs typeface="Lato"/>
                <a:sym typeface="Lato"/>
              </a:rPr>
              <a:t>range(21)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=&gt;       [0,1,...,19,20]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2133" y="2859684"/>
            <a:ext cx="1042325" cy="10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0" y="4648981"/>
            <a:ext cx="6612864" cy="49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>
                <a:latin typeface="Lato"/>
                <a:ea typeface="Lato"/>
                <a:cs typeface="Lato"/>
                <a:sym typeface="Lato"/>
              </a:rPr>
              <a:t>Source: https://en.wikipedia.org/wiki/Carl_Friedrich_Gauss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1458600" y="916119"/>
            <a:ext cx="4842900" cy="273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100" b="1">
                <a:solidFill>
                  <a:srgbClr val="CC0000"/>
                </a:solidFill>
              </a:rPr>
              <a:t>Usually employed with </a:t>
            </a:r>
            <a:r>
              <a:rPr lang="en" sz="2100" b="1" i="1">
                <a:solidFill>
                  <a:srgbClr val="CC0000"/>
                </a:solidFill>
              </a:rPr>
              <a:t>for</a:t>
            </a:r>
            <a:r>
              <a:rPr lang="en" sz="2100" b="1">
                <a:solidFill>
                  <a:srgbClr val="CC0000"/>
                </a:solidFill>
              </a:rPr>
              <a:t> loops</a:t>
            </a:r>
            <a:endParaRPr sz="2100" b="1">
              <a:solidFill>
                <a:srgbClr val="CC0000"/>
              </a:solidFill>
            </a:endParaRPr>
          </a:p>
          <a:p>
            <a:pPr indent="-330192">
              <a:spcBef>
                <a:spcPts val="1600"/>
              </a:spcBef>
              <a:buSzPts val="1600"/>
            </a:pPr>
            <a:r>
              <a:rPr lang="en" sz="1600"/>
              <a:t>Accumulates data, specifically when adding</a:t>
            </a:r>
            <a:endParaRPr sz="1600"/>
          </a:p>
          <a:p>
            <a:pPr indent="-330192">
              <a:buSzPts val="1600"/>
            </a:pPr>
            <a:r>
              <a:rPr lang="en" sz="1600"/>
              <a:t>Keeping memory, in general</a:t>
            </a:r>
            <a:endParaRPr sz="1600"/>
          </a:p>
          <a:p>
            <a:pPr marL="0"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CC0000"/>
                </a:solidFill>
              </a:rPr>
              <a:t>Adding Example</a:t>
            </a:r>
            <a:endParaRPr sz="2100" b="1">
              <a:solidFill>
                <a:srgbClr val="CC0000"/>
              </a:solidFill>
            </a:endParaRPr>
          </a:p>
          <a:p>
            <a:pPr indent="-330192">
              <a:buSzPts val="1600"/>
            </a:pPr>
            <a:r>
              <a:rPr lang="en" sz="1600"/>
              <a:t>Initialize a variable</a:t>
            </a:r>
            <a:endParaRPr sz="1600"/>
          </a:p>
          <a:p>
            <a:pPr indent="-330192">
              <a:buSzPts val="1600"/>
            </a:pPr>
            <a:r>
              <a:rPr lang="en" sz="1600"/>
              <a:t>Repeat accumulating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1598159" y="315978"/>
            <a:ext cx="6226800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Accumulators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75" y="2039481"/>
            <a:ext cx="1042325" cy="10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1598159" y="794345"/>
            <a:ext cx="5269500" cy="184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100" b="1">
                <a:solidFill>
                  <a:srgbClr val="CC0000"/>
                </a:solidFill>
              </a:rPr>
              <a:t>Factorial</a:t>
            </a:r>
            <a:endParaRPr sz="2100" b="1">
              <a:solidFill>
                <a:srgbClr val="CC0000"/>
              </a:solidFill>
            </a:endParaRPr>
          </a:p>
          <a:p>
            <a:pPr marR="2004910" indent="-330192">
              <a:spcBef>
                <a:spcPts val="1600"/>
              </a:spcBef>
              <a:buSzPts val="1600"/>
            </a:pPr>
            <a:r>
              <a:rPr lang="en" sz="1600"/>
              <a:t>Still an accumulation, with product instead of sum</a:t>
            </a:r>
            <a:endParaRPr sz="2100" b="1">
              <a:solidFill>
                <a:srgbClr val="CC0000"/>
              </a:solidFill>
            </a:endParaRPr>
          </a:p>
          <a:p>
            <a:pPr marR="2004910" lvl="1" indent="-330192">
              <a:spcBef>
                <a:spcPts val="0"/>
              </a:spcBef>
              <a:buSzPts val="1600"/>
            </a:pPr>
            <a:r>
              <a:rPr lang="en" sz="1600"/>
              <a:t>Initialize a variable</a:t>
            </a:r>
            <a:endParaRPr sz="1600"/>
          </a:p>
          <a:p>
            <a:pPr marR="2004910" lvl="1" indent="-330192">
              <a:spcBef>
                <a:spcPts val="0"/>
              </a:spcBef>
              <a:buSzPts val="1600"/>
            </a:pPr>
            <a:r>
              <a:rPr lang="en" sz="1600"/>
              <a:t>Repeat accumulating (multiplying)</a:t>
            </a:r>
            <a:endParaRPr sz="1600"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661" y="521520"/>
            <a:ext cx="1538975" cy="10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6599" y="3244574"/>
            <a:ext cx="3994026" cy="13407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311" y="1747420"/>
            <a:ext cx="2834649" cy="2517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613" y="2571750"/>
            <a:ext cx="6306774" cy="20669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390172" y="361571"/>
            <a:ext cx="6226800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Accumulators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5990304" y="1995431"/>
            <a:ext cx="1581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i="1">
                <a:latin typeface="Lato"/>
                <a:ea typeface="Lato"/>
                <a:cs typeface="Lato"/>
                <a:sym typeface="Lato"/>
              </a:rPr>
              <a:t>Leonardo Fibonacci</a:t>
            </a:r>
            <a:endParaRPr sz="1200" i="1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200" i="1">
                <a:latin typeface="Lato"/>
                <a:ea typeface="Lato"/>
                <a:cs typeface="Lato"/>
                <a:sym typeface="Lato"/>
              </a:rPr>
              <a:t>1170 - 1250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12" y="2157510"/>
            <a:ext cx="796850" cy="8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>
            <a:spLocks noGrp="1"/>
          </p:cNvSpPr>
          <p:nvPr>
            <p:ph type="body" idx="1"/>
          </p:nvPr>
        </p:nvSpPr>
        <p:spPr>
          <a:xfrm>
            <a:off x="1408292" y="954311"/>
            <a:ext cx="3975600" cy="273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100" b="1">
                <a:solidFill>
                  <a:srgbClr val="CC0000"/>
                </a:solidFill>
              </a:rPr>
              <a:t>Fibonacci Sequence</a:t>
            </a:r>
            <a:endParaRPr sz="2100" b="1">
              <a:solidFill>
                <a:srgbClr val="CC0000"/>
              </a:solidFill>
            </a:endParaRPr>
          </a:p>
          <a:p>
            <a:pPr indent="-330192">
              <a:spcBef>
                <a:spcPts val="1600"/>
              </a:spcBef>
              <a:buSzPts val="1600"/>
            </a:pPr>
            <a:r>
              <a:rPr lang="en" sz="1600"/>
              <a:t>Every number is computed based on the previous two</a:t>
            </a:r>
            <a:endParaRPr sz="1600"/>
          </a:p>
          <a:p>
            <a:pPr indent="-330192">
              <a:buSzPts val="1600"/>
            </a:pPr>
            <a:r>
              <a:rPr lang="en" sz="1600"/>
              <a:t>1, 1, 2, 3, 5, 8, 13, 21, 34, 55, 89, ...</a:t>
            </a:r>
            <a:endParaRPr sz="1600"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477" y="661450"/>
            <a:ext cx="1132684" cy="14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4189" y="3295204"/>
            <a:ext cx="2529525" cy="1330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4" name="Google Shape;234;p27"/>
          <p:cNvSpPr/>
          <p:nvPr/>
        </p:nvSpPr>
        <p:spPr>
          <a:xfrm>
            <a:off x="5599564" y="3600047"/>
            <a:ext cx="1809143" cy="909927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/>
              <a:t>Try for 20 numbers</a:t>
            </a:r>
          </a:p>
          <a:p>
            <a:r>
              <a:rPr lang="en" sz="1800" i="1" dirty="0"/>
              <a:t>6765</a:t>
            </a:r>
            <a:endParaRPr sz="18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479991" y="319918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if</a:t>
            </a:r>
            <a:r>
              <a:rPr lang="en"/>
              <a:t> and </a:t>
            </a:r>
            <a:r>
              <a:rPr lang="en" i="1"/>
              <a:t>if</a:t>
            </a:r>
            <a:r>
              <a:rPr lang="en"/>
              <a:t> - </a:t>
            </a:r>
            <a:r>
              <a:rPr lang="en" i="1"/>
              <a:t>else</a:t>
            </a:r>
            <a:r>
              <a:rPr lang="en"/>
              <a:t> Commands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1479991" y="894993"/>
            <a:ext cx="3261900" cy="31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Basic decision command</a:t>
            </a:r>
            <a:endParaRPr sz="2100" b="1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Syntaxe: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/>
              <a:t>if &lt;condition-expression&gt;:</a:t>
            </a:r>
            <a:endParaRPr sz="1600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&lt;commands&gt;</a:t>
            </a:r>
            <a:endParaRPr sz="1600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...</a:t>
            </a:r>
            <a:endParaRPr sz="1600" i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a program that receives three numbers (</a:t>
            </a:r>
            <a:r>
              <a:rPr lang="en" sz="1600" i="1"/>
              <a:t>a</a:t>
            </a:r>
            <a:r>
              <a:rPr lang="en" sz="1600"/>
              <a:t>, </a:t>
            </a:r>
            <a:r>
              <a:rPr lang="en" sz="1600" i="1"/>
              <a:t>b</a:t>
            </a:r>
            <a:r>
              <a:rPr lang="en" sz="1600"/>
              <a:t>, </a:t>
            </a:r>
            <a:r>
              <a:rPr lang="en" sz="1600" i="1"/>
              <a:t>c</a:t>
            </a:r>
            <a:r>
              <a:rPr lang="en" sz="1600"/>
              <a:t>) and discovers (prints out) which one among them is the largest one</a:t>
            </a:r>
            <a:endParaRPr sz="16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490991" y="879118"/>
            <a:ext cx="3261900" cy="25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/>
              <a:t>if &lt;condition-expression&gt;:</a:t>
            </a:r>
            <a:endParaRPr sz="1600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&lt;commands&gt;</a:t>
            </a:r>
            <a:endParaRPr sz="1600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...</a:t>
            </a:r>
            <a:endParaRPr sz="1600" i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else:</a:t>
            </a:r>
            <a:endParaRPr sz="1600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&lt;commands&gt;</a:t>
            </a:r>
            <a:endParaRPr sz="1600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...</a:t>
            </a:r>
            <a:endParaRPr sz="1600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441" y="3617967"/>
            <a:ext cx="791375" cy="82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4244325" y="4194132"/>
            <a:ext cx="1650600" cy="6354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Solution in the next slide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684950" y="114610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if</a:t>
            </a:r>
            <a:r>
              <a:rPr lang="en" dirty="0"/>
              <a:t> and </a:t>
            </a:r>
            <a:r>
              <a:rPr lang="en" i="1" dirty="0"/>
              <a:t>if</a:t>
            </a:r>
            <a:r>
              <a:rPr lang="en" dirty="0"/>
              <a:t> - </a:t>
            </a:r>
            <a:r>
              <a:rPr lang="en" i="1" dirty="0"/>
              <a:t>else</a:t>
            </a:r>
            <a:r>
              <a:rPr lang="en" dirty="0"/>
              <a:t> Commands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1772599" y="982750"/>
            <a:ext cx="40164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The Largest One</a:t>
            </a:r>
            <a:endParaRPr sz="2100" b="1">
              <a:solidFill>
                <a:srgbClr val="CC0000"/>
              </a:solidFill>
            </a:endParaRPr>
          </a:p>
          <a:p>
            <a:pPr marL="457200" marR="1551842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a program that receives three numbers (</a:t>
            </a:r>
            <a:r>
              <a:rPr lang="en" sz="1600" i="1"/>
              <a:t>a</a:t>
            </a:r>
            <a:r>
              <a:rPr lang="en" sz="1600"/>
              <a:t>, </a:t>
            </a:r>
            <a:r>
              <a:rPr lang="en" sz="1600" i="1"/>
              <a:t>b</a:t>
            </a:r>
            <a:r>
              <a:rPr lang="en" sz="1600"/>
              <a:t>, </a:t>
            </a:r>
            <a:r>
              <a:rPr lang="en" sz="1600" i="1"/>
              <a:t>c</a:t>
            </a:r>
            <a:r>
              <a:rPr lang="en" sz="1600"/>
              <a:t>) and discover (prints out) which one among them is the largest one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Now, consider the                                       input as a sequence of several numbers separated by commas</a:t>
            </a:r>
            <a:endParaRPr sz="1600"/>
          </a:p>
        </p:txBody>
      </p:sp>
      <p:sp>
        <p:nvSpPr>
          <p:cNvPr id="122" name="Google Shape;122;p18"/>
          <p:cNvSpPr txBox="1"/>
          <p:nvPr/>
        </p:nvSpPr>
        <p:spPr>
          <a:xfrm>
            <a:off x="5175374" y="4306650"/>
            <a:ext cx="2576700" cy="4422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Solution in the next slide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774" y="1043075"/>
            <a:ext cx="3681397" cy="28416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099" y="3676995"/>
            <a:ext cx="2066925" cy="56628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199" y="2034074"/>
            <a:ext cx="791375" cy="82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1790887" y="359260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if</a:t>
            </a:r>
            <a:r>
              <a:rPr lang="en"/>
              <a:t> and </a:t>
            </a:r>
            <a:r>
              <a:rPr lang="en" i="1"/>
              <a:t>if</a:t>
            </a:r>
            <a:r>
              <a:rPr lang="en"/>
              <a:t> - </a:t>
            </a:r>
            <a:r>
              <a:rPr lang="en" i="1"/>
              <a:t>else</a:t>
            </a:r>
            <a:r>
              <a:rPr lang="en"/>
              <a:t> Commands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1790887" y="934335"/>
            <a:ext cx="2586300" cy="26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The Largest One II</a:t>
            </a:r>
            <a:endParaRPr sz="2100" b="1">
              <a:solidFill>
                <a:srgbClr val="CC0000"/>
              </a:solidFill>
            </a:endParaRPr>
          </a:p>
          <a:p>
            <a:pPr marL="457200" marR="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a program that receives a sequence of numbers separated by commas and discovers (prints out) which one among them is the largest one</a:t>
            </a:r>
            <a:endParaRPr sz="160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862" y="3612434"/>
            <a:ext cx="791375" cy="82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087" y="4148839"/>
            <a:ext cx="3584774" cy="304296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087" y="1113939"/>
            <a:ext cx="3584775" cy="2915622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061158" y="185927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if</a:t>
            </a:r>
            <a:r>
              <a:rPr lang="en" dirty="0"/>
              <a:t> - </a:t>
            </a:r>
            <a:r>
              <a:rPr lang="en" i="1" dirty="0"/>
              <a:t>elif</a:t>
            </a:r>
            <a:r>
              <a:rPr lang="en" dirty="0"/>
              <a:t> - </a:t>
            </a:r>
            <a:r>
              <a:rPr lang="en" i="1" dirty="0"/>
              <a:t>else</a:t>
            </a:r>
            <a:r>
              <a:rPr lang="en" dirty="0"/>
              <a:t> Command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1528759" y="795042"/>
            <a:ext cx="6084900" cy="37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Alternative conditions command</a:t>
            </a:r>
            <a:endParaRPr sz="2100" b="1" dirty="0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Syntax:</a:t>
            </a:r>
            <a:endParaRPr sz="1600" dirty="0"/>
          </a:p>
          <a:p>
            <a:pPr marL="62865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 dirty="0"/>
              <a:t>if &lt;condition-expression&gt;:</a:t>
            </a:r>
            <a:endParaRPr sz="1600" i="1" dirty="0"/>
          </a:p>
          <a:p>
            <a:pPr marL="685800" lvl="0" indent="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&lt;commands&gt;</a:t>
            </a:r>
            <a:endParaRPr sz="1600" i="1" dirty="0"/>
          </a:p>
          <a:p>
            <a:pPr marL="685800" lvl="0" indent="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...</a:t>
            </a:r>
            <a:endParaRPr sz="1600" i="1" dirty="0"/>
          </a:p>
          <a:p>
            <a:pPr marL="62865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i="1" dirty="0"/>
              <a:t>elif &lt;condition-expression&gt;:</a:t>
            </a:r>
            <a:endParaRPr sz="1600" i="1" dirty="0"/>
          </a:p>
          <a:p>
            <a:pPr marL="97155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i="1" dirty="0"/>
              <a:t>&lt;commands&gt;</a:t>
            </a:r>
            <a:endParaRPr sz="1600" i="1" dirty="0"/>
          </a:p>
          <a:p>
            <a:pPr marL="914400" lvl="0" indent="571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...</a:t>
            </a:r>
            <a:endParaRPr sz="1600" i="1" dirty="0"/>
          </a:p>
          <a:p>
            <a:pPr marL="62865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i="1" dirty="0"/>
              <a:t>...</a:t>
            </a:r>
            <a:endParaRPr sz="1600" i="1" dirty="0"/>
          </a:p>
          <a:p>
            <a:pPr marL="6286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else:</a:t>
            </a:r>
            <a:endParaRPr sz="1600" i="1" dirty="0"/>
          </a:p>
          <a:p>
            <a:pPr marL="914400" lvl="0" indent="571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&lt;commands&gt;</a:t>
            </a:r>
            <a:endParaRPr sz="1600" i="1" dirty="0"/>
          </a:p>
          <a:p>
            <a:pPr marL="914400" lvl="0" indent="571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...</a:t>
            </a:r>
            <a:endParaRPr sz="16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Waterfall behavior: test one condition, then another, then ...</a:t>
            </a:r>
            <a:endParaRPr sz="1600" dirty="0"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341" y="821327"/>
            <a:ext cx="791375" cy="82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617" y="1692449"/>
            <a:ext cx="3168926" cy="2629724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36914" y="185747"/>
            <a:ext cx="8207086" cy="628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if</a:t>
            </a:r>
            <a:r>
              <a:rPr lang="en" dirty="0"/>
              <a:t> - </a:t>
            </a:r>
            <a:r>
              <a:rPr lang="en" i="1" dirty="0"/>
              <a:t>elif</a:t>
            </a:r>
            <a:r>
              <a:rPr lang="en" dirty="0"/>
              <a:t> - </a:t>
            </a:r>
            <a:r>
              <a:rPr lang="en" i="1" dirty="0"/>
              <a:t>else</a:t>
            </a:r>
            <a:r>
              <a:rPr lang="en" dirty="0"/>
              <a:t> Command</a:t>
            </a:r>
            <a:endParaRPr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795528" y="1141017"/>
            <a:ext cx="5999995" cy="3572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Fahrenheit Classification</a:t>
            </a:r>
            <a:endParaRPr sz="2100" b="1" dirty="0">
              <a:solidFill>
                <a:srgbClr val="CC0000"/>
              </a:solidFill>
            </a:endParaRPr>
          </a:p>
          <a:p>
            <a:pPr marL="457200" marR="53853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Write a program that receives a Fahrenheit temperature and prints how it feels according to this classification: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polar		&lt;= 0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freezing		&gt; 0 and &lt;= 32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cold 		&gt; 32 and &lt;= 50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warm		&gt; 50 and &lt;= 80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hot		&gt; 80 and &lt;= 100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unbearable	&gt; 100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798" y="1141017"/>
            <a:ext cx="1124830" cy="81327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6201163" y="4222670"/>
            <a:ext cx="2346100" cy="628025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Solution in the next slide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166047" y="231467"/>
            <a:ext cx="5774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if</a:t>
            </a:r>
            <a:r>
              <a:rPr lang="en" dirty="0"/>
              <a:t> - </a:t>
            </a:r>
            <a:r>
              <a:rPr lang="en" i="1" dirty="0"/>
              <a:t>elif</a:t>
            </a:r>
            <a:r>
              <a:rPr lang="en" dirty="0"/>
              <a:t> - </a:t>
            </a:r>
            <a:r>
              <a:rPr lang="en" i="1" dirty="0"/>
              <a:t>else</a:t>
            </a:r>
            <a:r>
              <a:rPr lang="en" dirty="0"/>
              <a:t> Command</a:t>
            </a:r>
            <a:endParaRPr dirty="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537528" y="1123296"/>
            <a:ext cx="4233513" cy="30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Fahrenheit Classification       Solution</a:t>
            </a:r>
            <a:endParaRPr sz="2100" b="1" dirty="0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polar		   &lt;= 0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freezing	   &gt; 0 and &lt;= 32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cold 		   &gt; 32 and &lt;= 50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warm	   &gt; 50 and &lt;= 80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hot		   &gt; 80 and &lt;= 100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unbearable          &gt; 100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6070373" y="3515596"/>
            <a:ext cx="2536099" cy="1238932"/>
            <a:chOff x="2801568" y="3402618"/>
            <a:chExt cx="2536099" cy="1238932"/>
          </a:xfrm>
        </p:grpSpPr>
        <p:pic>
          <p:nvPicPr>
            <p:cNvPr id="167" name="Google Shape;16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01568" y="3402618"/>
              <a:ext cx="2526000" cy="30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05237" y="3735998"/>
              <a:ext cx="2498882" cy="30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11666" y="4022255"/>
              <a:ext cx="2526000" cy="28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16843" y="4339750"/>
              <a:ext cx="2454249" cy="30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2"/>
            <p:cNvSpPr/>
            <p:nvPr/>
          </p:nvSpPr>
          <p:spPr>
            <a:xfrm>
              <a:off x="2804550" y="3403450"/>
              <a:ext cx="2454300" cy="1238100"/>
            </a:xfrm>
            <a:prstGeom prst="rect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" name="Google Shape;17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4180" y="950395"/>
            <a:ext cx="3332650" cy="2268174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9096" y="3169281"/>
            <a:ext cx="791375" cy="82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1724</Words>
  <Application>Microsoft Macintosh PowerPoint</Application>
  <PresentationFormat>On-screen Show (16:9)</PresentationFormat>
  <Paragraphs>278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Raleway</vt:lpstr>
      <vt:lpstr>Arial</vt:lpstr>
      <vt:lpstr>Lato</vt:lpstr>
      <vt:lpstr>Swiss</vt:lpstr>
      <vt:lpstr>Module 2: Flow Control (if statements and loops) </vt:lpstr>
      <vt:lpstr>Decisions</vt:lpstr>
      <vt:lpstr>The ability to decide</vt:lpstr>
      <vt:lpstr>if and if - else Commands</vt:lpstr>
      <vt:lpstr>if and if - else Commands</vt:lpstr>
      <vt:lpstr>if and if - else Commands</vt:lpstr>
      <vt:lpstr>if - elif - else Command</vt:lpstr>
      <vt:lpstr>if - elif - else Command</vt:lpstr>
      <vt:lpstr>if - elif - else Command</vt:lpstr>
      <vt:lpstr>Condition Expressions</vt:lpstr>
      <vt:lpstr>Condition Expressions</vt:lpstr>
      <vt:lpstr>Exceptions Handling</vt:lpstr>
      <vt:lpstr>Lab Exercises</vt:lpstr>
      <vt:lpstr>Practical Exercise L1</vt:lpstr>
      <vt:lpstr>Practical Exercise L1</vt:lpstr>
      <vt:lpstr>Practical Exercise L2</vt:lpstr>
      <vt:lpstr>Practical Exercise L2</vt:lpstr>
      <vt:lpstr>Practical Exercises L3 and L4</vt:lpstr>
      <vt:lpstr>Practical Exercises L3 and L4</vt:lpstr>
      <vt:lpstr>Practical Exercise L5</vt:lpstr>
      <vt:lpstr>Loop Structures and Booleans</vt:lpstr>
      <vt:lpstr>Loops</vt:lpstr>
      <vt:lpstr>Do it again...</vt:lpstr>
      <vt:lpstr>The for loop</vt:lpstr>
      <vt:lpstr>The range(...) built-in function </vt:lpstr>
      <vt:lpstr>The for loop example</vt:lpstr>
      <vt:lpstr>The while loop</vt:lpstr>
      <vt:lpstr>Booleans and Boolean Algebra </vt:lpstr>
      <vt:lpstr>The while loop example</vt:lpstr>
      <vt:lpstr>The break command</vt:lpstr>
      <vt:lpstr>The continue command</vt:lpstr>
      <vt:lpstr>File Loop</vt:lpstr>
      <vt:lpstr>Nested Loops</vt:lpstr>
      <vt:lpstr>Accumulators</vt:lpstr>
      <vt:lpstr>Accumulators</vt:lpstr>
      <vt:lpstr>Accumulators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2010 Fall 2021 Ch.7 - Decision Structures</dc:title>
  <cp:lastModifiedBy>Marion Jr., Jim W.</cp:lastModifiedBy>
  <cp:revision>3</cp:revision>
  <dcterms:modified xsi:type="dcterms:W3CDTF">2022-05-01T13:01:42Z</dcterms:modified>
</cp:coreProperties>
</file>