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16" r:id="rId3"/>
    <p:sldId id="417" r:id="rId4"/>
    <p:sldId id="466" r:id="rId5"/>
    <p:sldId id="419" r:id="rId6"/>
    <p:sldId id="420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</p:sldIdLst>
  <p:sldSz cx="9144000" cy="6858000" type="screen4x3"/>
  <p:notesSz cx="9283700" cy="6997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1728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9FE0C316-3760-F13E-3946-DC0BD5F52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1F5F1942-A188-919D-AE9C-316BE241AD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2" name="Rectangle 4">
            <a:extLst>
              <a:ext uri="{FF2B5EF4-FFF2-40B4-BE49-F238E27FC236}">
                <a16:creationId xmlns:a16="http://schemas.microsoft.com/office/drawing/2014/main" id="{6956A330-B3C7-C5AD-B73E-97F1013F66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3" name="Rectangle 5">
            <a:extLst>
              <a:ext uri="{FF2B5EF4-FFF2-40B4-BE49-F238E27FC236}">
                <a16:creationId xmlns:a16="http://schemas.microsoft.com/office/drawing/2014/main" id="{892DE6B1-54C3-D9D0-96D3-45A519CA70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/>
            </a:lvl1pPr>
          </a:lstStyle>
          <a:p>
            <a:pPr>
              <a:defRPr/>
            </a:pPr>
            <a:fld id="{D79EC488-2359-4340-B355-95981B982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C65358EB-77C3-96EB-BD9A-6F7B3DE8EE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A47A7EFF-B500-9132-01A7-25834DB200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4D1C73B-AF86-F039-C1B6-57692C4D183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>
            <a:extLst>
              <a:ext uri="{FF2B5EF4-FFF2-40B4-BE49-F238E27FC236}">
                <a16:creationId xmlns:a16="http://schemas.microsoft.com/office/drawing/2014/main" id="{6E3ADC19-D10C-1817-6F08-870D1190CF8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62150" name="Rectangle 6">
            <a:extLst>
              <a:ext uri="{FF2B5EF4-FFF2-40B4-BE49-F238E27FC236}">
                <a16:creationId xmlns:a16="http://schemas.microsoft.com/office/drawing/2014/main" id="{9E6F23FB-6081-DE8B-10E2-7155B146CB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2151" name="Rectangle 7">
            <a:extLst>
              <a:ext uri="{FF2B5EF4-FFF2-40B4-BE49-F238E27FC236}">
                <a16:creationId xmlns:a16="http://schemas.microsoft.com/office/drawing/2014/main" id="{CA5C185D-4442-E4E0-5A06-F6BAA3C253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688E459-BE8C-4342-B79C-7DC06A2B0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7B2BA7B7-C89E-7B8E-AFAF-867DC8BEA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128D524-B1C3-7CCA-6E64-315D81FBC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54CF052C-3C86-0DB6-1E07-3FDA3CDB3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4D43B3-94E6-3F48-BC0E-14513D16E4A2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274030F-065F-3B86-3BEB-90F81412EB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21C8FC3-E7DE-029A-25B5-14C2C5987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2E987669-A275-6ED6-B529-65B463E96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8BF995-88D5-6A4F-B7B5-D8D1F02D418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7FED5025-2240-57E5-B360-AE1D8B5727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D358C7F-5040-634F-7F43-43DD7D17D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2D0199E9-60CA-6790-EDED-4DF542875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DE2214-8B15-1D4B-BF5E-6465097EC5C2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E03A33B-B531-190A-69FA-0AE167D384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D8835D0-8559-F2F3-FD7E-BF489797E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094CDF31-4065-F119-063B-349AB7CC5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F318D68-2E1D-8F4E-A8E2-2898EECC11CD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1DB40B0-EE4D-185C-C0D3-241E76CD4A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31416B7-95F7-89B6-F221-40F4C924D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290EF7F5-6711-5D4F-9335-370B9F027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0B327F-8B30-D94A-A95F-446B0A261229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F35FAC5-1E46-3551-16CD-5429CE8630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365900B-BA6A-3F5A-E45A-39D611D18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84CFA505-A04B-F21B-ECD5-F1DCC5A6D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179A8B-C842-EE4B-BA9F-9BAA8B42BC4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2B59BD3-B6DE-B829-90B9-A0458F6F84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FAEF938-3D81-825B-CB2A-6EE631043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C153682D-443D-E733-5A7A-B3109428D2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D9B4D-2B41-FF48-B053-E152DDD5D35D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0FCD6D6-F20E-6BDF-B467-263003AE0D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92E2BEA-196A-9514-3020-BA8C07EEA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F44A58C2-FB73-1CB6-A342-110693D60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5242C6-7157-2A43-85DC-0341DFE9F51F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EF54541-E9B4-83AA-7B8E-E80CA2BF02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EBA109D-9584-A6B2-DCC4-360FFCFBB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905928C-45F7-3658-A13E-F34C11E86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D39E27-A3D9-4747-8342-D75627937E86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FD167DFA-E92D-F34B-4A6F-B507A6C9DF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CB659E8-22D8-85A6-5D3E-AA1D8616C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D85AD90B-2BC6-EB13-EF95-7AABE927A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B89434-FB1B-C945-B0D9-A74053C33F9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D9A168C-D305-65B3-D99C-A945B5D90F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99E1603-47DD-A639-A7A7-08F134060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FCFB43A-2AB3-8DAB-180A-41FEE838BD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083B76A-C9D4-9F44-BF62-4081956B37FE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B88C48B-ACC9-9DE3-AA03-2F90C0BD71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076450" y="501650"/>
            <a:ext cx="10579100" cy="7934325"/>
          </a:xfrm>
          <a:solidFill>
            <a:srgbClr val="FFFFFF"/>
          </a:solidFill>
          <a:ln/>
        </p:spPr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A1B497BB-6113-929A-D360-9873011650F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7D5AC6E4-5F86-B019-C51C-559528C0F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A0CD11-667E-E645-BF04-BC7C8571AE2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0BFF8CB-EB3E-FC89-2B9E-64A92E0FE0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B65C74A-7FAE-7E6D-B713-B2F947EF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C43A6D5B-979F-293D-57EB-DA9C37AE5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79D9F0-681D-4E43-8E77-6DE5D9568C81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4D80F2D-A558-37E2-92AB-36EC1EE0DB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5E211FB-EC26-8631-61CD-A612E6836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454B0DF-F387-D1C7-594C-ADFCEA48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89D331-76D8-3A4D-BC08-49B688EA168C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DBE9590-F521-FE1A-1F23-18E5B0345A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2B6EBCA-3726-D0A2-72D6-889B0AFCF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88012660-4125-66F2-B82A-240BCBFE1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9C2809-3C17-4742-9D6D-83CB3F547C49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E5BC3C4-4497-9A55-C514-DADC3B7ADE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3918C4A-4973-1EBD-3315-E18D07AD8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72819FAC-D9D0-9E20-E8F9-3D03637CF4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D74696-7037-4847-8625-707B59028CF8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8DA02E8-CB4E-68DB-6485-62AA9215C8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8BD1C47-0564-A962-5E78-5C0CF6DF3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C1EE58E5-17EB-8C61-0106-82B664A58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7BD7EC-5560-514A-BCCE-A39D6C0EBBAF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572EBDD-89AC-9ACB-140F-EE60345131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2157F0D-1143-A928-E30F-D15BBC962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6F471B5D-6C15-13CB-C755-8CA3CDE27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4F18EB-0B15-764E-B214-9D13465EF782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DD6DE6B-B6E9-6BC2-82F6-3C610793E0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60404B4-255B-0717-3633-03DC5FE23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0D625DA5-E38F-2F6C-77F1-81F652D2F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CC153D-7877-5B47-B2A3-2560C67D018A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F51FFE5-8511-42D3-8F9B-BB531919F2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7C4F710-D54D-8AC1-3C48-34B6A19CC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03E94A42-6F11-4FB1-7C15-9EDF3910BE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63AFDF-D986-B045-8382-C8D514DF6434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0D763841-965B-A8A0-8C59-E2754E221D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6F07D1-F87E-65FA-26AF-08CEAAED8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2A7A1A1D-D0A3-1D30-AB34-FC779A3A0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B25759-4442-E54C-8EE7-87233C7AB558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6EC33071-39F6-2AE6-D2DC-B4E3EB4ADE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4EA1B45-3089-9BC1-7BFC-D5813D3AF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A216BC9-6C5B-FC9E-9B50-021C59230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6C824A-75CC-4F4F-B3FC-1EBB12F2173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96FD098-0B00-74DB-DB03-ADB015C4C9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076450" y="501650"/>
            <a:ext cx="10579100" cy="7934325"/>
          </a:xfrm>
          <a:solidFill>
            <a:srgbClr val="FFFFFF"/>
          </a:solidFill>
          <a:ln/>
        </p:spPr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62E07304-C9CB-A069-830C-16C5C562BC0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FE59FB32-BAF3-32D6-0806-A19AF782C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238A58-C876-1949-A5A1-1796E7446AAD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E088DF0-F40D-2BFA-A410-F1B231EBB8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CB58F65-AA65-1400-C9A4-53F5719D7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E050E8BB-C22F-57BA-A893-E2C396126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ACB98D-8F87-5B45-B0BF-404CE505A982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372F2CD-E38A-55A4-20B8-DE79466C7D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87BB571-4DD3-3F68-ECCE-3062C9A1A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E7F146A0-D7A1-C6E5-2ABA-280C1B1BC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63E75D-5ACF-1B42-B4DB-3E474D1DDBED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739718A1-751D-9E6A-BAA5-AAC6F50D39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3D90096-FEE7-6315-34A9-B9AB69827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ABCDD32D-DE42-C72A-9A04-20028ED16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A50511-6470-8549-883E-E92825A04A3E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E7440C6-A4ED-C694-A90C-08BF1ACB92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198845A-EA43-C121-F4A3-C91B3F518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816AE40C-24AA-6E86-327F-97117206B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D14250-0115-AB40-B145-20DFD6AE1EE2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8F36005-3F83-9F6F-A0D2-1EEC8A4ABCE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C97D2B9-0B53-2BAF-E78C-ADAAE3EC8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563F63CA-C8A0-9E63-34BF-0744B0EA7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4A24F3-1025-0A48-9DE1-BEE0A554A4C9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2B64C52-448D-2A1A-7DA4-31A0F90FC6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74C183-3877-6093-E0B6-D19A88021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519836F4-99FD-EFDE-946D-23941D43B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255CF9-B59C-D845-B87E-AD351C50EACB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9307D8B-B36A-A297-8743-98E9717CD0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F1FD4D3-208E-9091-A473-E278ABB6E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DCA0DF64-E6D0-9706-A9F7-A6B64DDD1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BA8779-9ACD-1144-8723-EB360414F53A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EF984415-FB18-D4A1-6926-430B6B3E98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CB2FE4B-2673-7A1C-6099-0A2F8EA7D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A20A3EE7-4042-92B2-6B32-66A7BFE51C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C49A6B-C899-D742-8138-1187CB8FA959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5EC6DCA7-E054-FA0B-5BD5-50E293EBF1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7C68F6B-439A-78CF-1F98-2EEFB3816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EE2DEE52-4817-CA3A-F04C-C28DC291B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2F82E9-3E1C-E04E-B16A-B29C0B15E521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0024B68-DF1D-D243-797B-CE86BFACF9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77C1EE6-EC11-60D8-B07E-41F57A353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6C94E5D-21A8-9BDC-5C08-C38EB369A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7481B88-936D-5645-B466-7D4E7D53DE20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397A0F2-3C46-392E-C726-75F93C811A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076450" y="501650"/>
            <a:ext cx="10579100" cy="7934325"/>
          </a:xfrm>
          <a:solidFill>
            <a:srgbClr val="FFFFFF"/>
          </a:solidFill>
          <a:ln/>
        </p:spPr>
      </p:sp>
      <p:sp>
        <p:nvSpPr>
          <p:cNvPr id="12292" name="Text Box 3">
            <a:extLst>
              <a:ext uri="{FF2B5EF4-FFF2-40B4-BE49-F238E27FC236}">
                <a16:creationId xmlns:a16="http://schemas.microsoft.com/office/drawing/2014/main" id="{4C16170F-EDAE-8AED-64A2-8A24B777972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640A600B-D4AA-C3EE-6A2B-513806D60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D66187-6237-704B-A06C-73931DFE6016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4B5500C7-4E4C-C5EC-DBB2-F43CD278FF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C95ABEB-AAAB-65F2-1ABF-683051FD3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AA6A472C-118D-E1D9-4D26-0F4FCF501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3C9476-C3C2-9F48-BE47-D87BEF3B8800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A8E5270-F0DE-B20F-5D58-A4575D7581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530B06B-2C2B-9300-9FB1-69F2764E7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3F3A3D1D-7CA0-5092-1647-49A9EFE4B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B0C82AB-68D9-064F-A97F-2D220B9543DC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C9AE2676-ADE1-B29B-CBE4-084FAEF086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2DFE13F-806E-A90A-33F5-9E507D0AB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1B426974-1E4D-8631-7D8E-83436D00B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5A8E6F-FEA7-0345-A6DA-4672EA9618FC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7479A6F-C579-0895-3622-A04A6A0D82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5A69137-B816-FEFD-FC2E-22B37F82E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F738949A-6FA7-6A83-2D2D-21F9D7296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A93D38-148B-824C-B2AF-0C9E5631A7A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55DD6A02-461E-23B6-78AE-6D922B9778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064EF90-7CF4-182A-7C29-2CC457810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CBFCC72-1C2B-C8D5-D6C8-2B5A2E983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855BEC-7A78-8743-A325-E78B8E3A0564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3C88169-6207-83D7-DB6E-DBB787A251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2076450" y="501650"/>
            <a:ext cx="10579100" cy="7934325"/>
          </a:xfrm>
          <a:solidFill>
            <a:srgbClr val="FFFFFF"/>
          </a:solidFill>
          <a:ln/>
        </p:spPr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C1E39C75-1042-9B65-32D3-DBDB27A37B2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416050" y="3330575"/>
            <a:ext cx="6457950" cy="2663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A3991495-C3DD-2318-543B-01B33CBCC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2D73C4-8EEC-5446-A420-34ED0EDCB15E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D7FF5529-73B5-1421-A5DD-81390BC34A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3BD59B9-BCFA-017B-77E2-890C3B5AD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FF9D96BA-6C36-5DA9-64E2-7586C1A08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895838-E367-B346-A9D3-AADC85A3F37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FCEB3D-AB25-2A09-B5B0-09D3EFD939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02ACF6-475D-E9BE-AC06-91BAD41A8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143001"/>
            <a:ext cx="777240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36799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6379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F0B8-3FB9-3D3A-0CA5-BA258117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en-US"/>
              <a:t>CIS 391 Fall 2008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C59F-809A-AF6C-DF24-4D7FEC5B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2F2C-1D1B-4FE7-FF21-3DF70468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A06A8C71-ABDE-A547-94E7-F63E9F3AF0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688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11169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2913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3" name="Rectangle 5">
            <a:extLst>
              <a:ext uri="{FF2B5EF4-FFF2-40B4-BE49-F238E27FC236}">
                <a16:creationId xmlns:a16="http://schemas.microsoft.com/office/drawing/2014/main" id="{72285F94-83B5-4A2B-A843-D4E00B2B5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01AB47E4-712A-66E8-46D1-BE76E77B2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5" r:id="rId3"/>
    <p:sldLayoutId id="2147483793" r:id="rId4"/>
    <p:sldLayoutId id="2147483794" r:id="rId5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236538" indent="-2365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itchFamily="2" charset="2"/>
        <a:buChar char="·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0663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795338" indent="-2873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FD2B7DB-E69C-0308-BA7B-1B45D04197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  <a:noFill/>
        </p:spPr>
        <p:txBody>
          <a:bodyPr/>
          <a:lstStyle/>
          <a:p>
            <a:pPr>
              <a:defRPr/>
            </a:pPr>
            <a:r>
              <a:rPr lang="en-US" altLang="en-US" sz="7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Python </a:t>
            </a:r>
            <a:r>
              <a:rPr lang="en-US" altLang="en-US" sz="72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Module 4</a:t>
            </a:r>
            <a:br>
              <a:rPr lang="en-US" altLang="en-US" sz="7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endParaRPr lang="en-US" altLang="en-US" sz="72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  <p:sp>
        <p:nvSpPr>
          <p:cNvPr id="5122" name="TextBox 3">
            <a:extLst>
              <a:ext uri="{FF2B5EF4-FFF2-40B4-BE49-F238E27FC236}">
                <a16:creationId xmlns:a16="http://schemas.microsoft.com/office/drawing/2014/main" id="{6B1D931C-443A-A7A0-F0F5-7C707CD7F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327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2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5338" indent="-287338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7F7F7F"/>
                </a:solidFill>
                <a:latin typeface="Times New Roman" panose="02020603050405020304" pitchFamily="18" charset="0"/>
              </a:rPr>
              <a:t>Some material adapted from UPenn CIS391 slides and other sources</a:t>
            </a:r>
          </a:p>
        </p:txBody>
      </p:sp>
      <p:pic>
        <p:nvPicPr>
          <p:cNvPr id="5123" name="Picture 4" descr="j0091175">
            <a:extLst>
              <a:ext uri="{FF2B5EF4-FFF2-40B4-BE49-F238E27FC236}">
                <a16:creationId xmlns:a16="http://schemas.microsoft.com/office/drawing/2014/main" id="{7343971B-78FE-3E41-5B1F-01FC51B5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461192"/>
            <a:ext cx="6096000" cy="116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9748BEC-4EAC-A1B4-89EC-E124630F8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Defining a Class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48AD068-E9B5-1B9E-CE0C-4A28BE682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>
                <a:ea typeface="ＭＳ Ｐゴシック" panose="020B0600070205080204" pitchFamily="34" charset="-128"/>
              </a:rPr>
              <a:t>is a special data type which defines how to build a certain kind of object.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</a:t>
            </a:r>
            <a:r>
              <a:rPr lang="en-US" altLang="en-US" sz="2800">
                <a:ea typeface="ＭＳ Ｐゴシック" panose="020B0600070205080204" pitchFamily="34" charset="-128"/>
              </a:rPr>
              <a:t> also stores some data items that are shared by all the instances of this class</a:t>
            </a:r>
          </a:p>
          <a:p>
            <a:pPr>
              <a:lnSpc>
                <a:spcPct val="90000"/>
              </a:lnSpc>
            </a:pP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Instances </a:t>
            </a:r>
            <a:r>
              <a:rPr lang="en-US" altLang="en-US" sz="2800">
                <a:ea typeface="ＭＳ Ｐゴシック" panose="020B0600070205080204" pitchFamily="34" charset="-128"/>
              </a:rPr>
              <a:t>are objects that are created which follow the definition given inside of the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Python doesn’t use separate class interface definitions as in some languages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You just define the class and then use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6002449-A656-FE9F-140E-F74591F1F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Methods in Classes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69D42C5-175E-AA17-CFD2-86D74861A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Define a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method </a:t>
            </a:r>
            <a:r>
              <a:rPr lang="en-US" altLang="en-US" sz="2800">
                <a:ea typeface="ＭＳ Ｐゴシック" panose="020B0600070205080204" pitchFamily="34" charset="-128"/>
              </a:rPr>
              <a:t>in a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>
                <a:ea typeface="ＭＳ Ｐゴシック" panose="020B0600070205080204" pitchFamily="34" charset="-128"/>
              </a:rPr>
              <a:t>by including function definitions within the scope of the class block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There must be a special first argument </a:t>
            </a:r>
            <a:r>
              <a:rPr lang="en-US" altLang="en-US" sz="2800" b="1" i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in </a:t>
            </a:r>
            <a:r>
              <a:rPr lang="en-US" altLang="en-US" sz="2800" i="1" u="sng">
                <a:ea typeface="ＭＳ Ｐゴシック" panose="020B0600070205080204" pitchFamily="34" charset="-128"/>
              </a:rPr>
              <a:t>all</a:t>
            </a:r>
            <a:r>
              <a:rPr lang="en-US" altLang="en-US" sz="2800">
                <a:ea typeface="ＭＳ Ｐゴシック" panose="020B0600070205080204" pitchFamily="34" charset="-128"/>
              </a:rPr>
              <a:t> of method definitions which gets bound to the calling instance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There is usually a special method called </a:t>
            </a:r>
            <a:r>
              <a:rPr lang="en-US" altLang="en-US" sz="2800" b="1" i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in most classes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We’ll talk about both later…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E5747110-3597-2F12-02A8-372B52CFB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 simple class def: </a:t>
            </a:r>
            <a:r>
              <a:rPr lang="en-US" altLang="en-US" i="1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student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F4A68288-B8DA-6C06-55FD-3266639BB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pPr>
              <a:buFont typeface="Symbol" pitchFamily="2" charset="2"/>
              <a:buNone/>
            </a:pPr>
            <a:r>
              <a:rPr lang="en-US" altLang="en-US" sz="32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“““A class representing a student ”””</a:t>
            </a:r>
            <a:b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32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320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7CBF5312-F224-F020-FBA8-EE0B11FA67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3200400"/>
          </a:xfrm>
        </p:spPr>
        <p:txBody>
          <a:bodyPr/>
          <a:lstStyle/>
          <a:p>
            <a:pPr>
              <a:defRPr/>
            </a:pPr>
            <a:r>
              <a:rPr lang="en-US" altLang="en-US" sz="4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Creating and Deleting Instances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A858243-E287-6C24-7178-1C05A8F26A6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98EDF733-C0D0-BEBD-D36A-2DACC8B0E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Instantiating Objects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AC2EEC4-F527-8BF1-2AE5-BD894250E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There is no “new” keyword as in Java.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Just use the class name with ( ) notation and assign the result to a variable</a:t>
            </a: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ea typeface="ＭＳ Ｐゴシック" panose="020B0600070205080204" pitchFamily="34" charset="-128"/>
              </a:rPr>
              <a:t> serves as a constructor for the class. Usually does some initialization work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The arguments passed to the class name are given to its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__init__() </a:t>
            </a:r>
            <a:r>
              <a:rPr lang="en-US" altLang="en-US" sz="2800">
                <a:ea typeface="ＭＳ Ｐゴシック" panose="020B0600070205080204" pitchFamily="34" charset="-128"/>
              </a:rPr>
              <a:t> method 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So, the __init__ method for student is passed “Bob” and 21 and the new class instance is bound to b:</a:t>
            </a:r>
          </a:p>
          <a:p>
            <a:pPr algn="ctr">
              <a:buFont typeface="Symbol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b = student(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“Bob”, 21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889506BA-D56B-C82A-9892-1C520F956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Constructor: __init__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3F0AC2AA-1B30-790F-E6B7-C88F619DE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An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ea typeface="ＭＳ Ｐゴシック" panose="020B0600070205080204" pitchFamily="34" charset="-128"/>
              </a:rPr>
              <a:t> method can take any number of arguments.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Like other functions or methods, the arguments can be defined with default values, making them optional to the caller. 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a typeface="ＭＳ Ｐゴシック" panose="020B0600070205080204" pitchFamily="34" charset="-128"/>
              </a:rPr>
              <a:t>However, the first argument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>
                <a:ea typeface="ＭＳ Ｐゴシック" panose="020B0600070205080204" pitchFamily="34" charset="-128"/>
              </a:rPr>
              <a:t> in the definition of __init__ is special…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60306D99-8A6F-679F-94A7-52990CE61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Self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F643FB5C-00B7-B863-0275-E9F67A048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The first argument of every method is a reference to the current instance of the class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By convention, we name this argument </a:t>
            </a:r>
            <a:r>
              <a:rPr lang="en-US" altLang="en-US" sz="2800" b="1" i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In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ea typeface="ＭＳ Ｐゴシック" panose="020B0600070205080204" pitchFamily="34" charset="-128"/>
              </a:rPr>
              <a:t>, </a:t>
            </a:r>
            <a:r>
              <a:rPr lang="en-US" altLang="en-US" sz="2800" i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refers to the object currently being created; so, in other class methods, it refers to the instance whose method was called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Similar to the keyword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r>
              <a:rPr lang="en-US" altLang="en-US" sz="2800">
                <a:ea typeface="ＭＳ Ｐゴシック" panose="020B0600070205080204" pitchFamily="34" charset="-128"/>
              </a:rPr>
              <a:t> in Java or C++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But Python uses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self</a:t>
            </a:r>
            <a:r>
              <a:rPr lang="en-US" altLang="en-US" sz="2800">
                <a:ea typeface="ＭＳ Ｐゴシック" panose="020B0600070205080204" pitchFamily="34" charset="-128"/>
              </a:rPr>
              <a:t> more often than Java uses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this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2FFFC763-08B2-5CEB-24E9-2EBC05308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Self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9081F9B-0C9A-9C12-0CBB-2AB3D219D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Although you must specify </a:t>
            </a:r>
            <a:r>
              <a:rPr lang="en-US" altLang="en-US" sz="2800" i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explicitly when </a:t>
            </a:r>
            <a:r>
              <a:rPr lang="en-US" altLang="en-US" sz="2800" i="1" u="sng">
                <a:ea typeface="ＭＳ Ｐゴシック" panose="020B0600070205080204" pitchFamily="34" charset="-128"/>
              </a:rPr>
              <a:t>defining</a:t>
            </a:r>
            <a:r>
              <a:rPr lang="en-US" altLang="en-US" sz="2800">
                <a:ea typeface="ＭＳ Ｐゴシック" panose="020B0600070205080204" pitchFamily="34" charset="-128"/>
              </a:rPr>
              <a:t> the method, you don’t include it when </a:t>
            </a:r>
            <a:r>
              <a:rPr lang="en-US" altLang="en-US" sz="2800" i="1" u="sng">
                <a:ea typeface="ＭＳ Ｐゴシック" panose="020B0600070205080204" pitchFamily="34" charset="-128"/>
              </a:rPr>
              <a:t>calling</a:t>
            </a:r>
            <a:r>
              <a:rPr lang="en-US" altLang="en-US" sz="2800">
                <a:ea typeface="ＭＳ Ｐゴシック" panose="020B0600070205080204" pitchFamily="34" charset="-128"/>
              </a:rPr>
              <a:t> the method.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Python passes it for you automatically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endParaRPr lang="en-US" altLang="en-US" sz="1400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Defining a method:			Calling a method:</a:t>
            </a:r>
          </a:p>
          <a:p>
            <a:pPr>
              <a:buFont typeface="Symbol" pitchFamily="2" charset="2"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(this code inside a class definition.)</a:t>
            </a:r>
          </a:p>
          <a:p>
            <a:pPr>
              <a:buFont typeface="Symbol" pitchFamily="2" charset="2"/>
              <a:buNone/>
            </a:pPr>
            <a:endParaRPr lang="en-US" altLang="en-US" sz="1000" i="1"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set_age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num):		</a:t>
            </a:r>
            <a:r>
              <a:rPr lang="en-US" altLang="en-US" sz="1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x.set_age(23)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self.age = num</a:t>
            </a:r>
          </a:p>
        </p:txBody>
      </p:sp>
      <p:sp>
        <p:nvSpPr>
          <p:cNvPr id="37891" name="Line 4">
            <a:extLst>
              <a:ext uri="{FF2B5EF4-FFF2-40B4-BE49-F238E27FC236}">
                <a16:creationId xmlns:a16="http://schemas.microsoft.com/office/drawing/2014/main" id="{E9AEEFCA-F997-DB7B-1AA4-543789911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10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55843E35-80A3-DD11-A190-8AF37FC74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Deleting instances: No Need to “free”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EBF91F4-E9CA-F5DD-B3D2-E1D665548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When you are done with an object, you don’t have to delete or free it explicitly. 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Python has automatic garbage collection.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Python will automatically detect when all of the references to a piece of memory have gone out of scope.  Automatically frees that memory.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Generally works well, few memory leaks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There’s also no “destructor” method for classes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1E6F7C32-1651-8D55-C3FE-2C72089F79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2819400"/>
          </a:xfrm>
        </p:spPr>
        <p:txBody>
          <a:bodyPr/>
          <a:lstStyle/>
          <a:p>
            <a:pPr>
              <a:defRPr/>
            </a:pPr>
            <a:r>
              <a:rPr lang="en-US" altLang="en-US" sz="54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Access to Attributes and Methods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B55D766E-A4B0-050D-446D-EDA022CCC58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1987" name="Picture 4" descr="j0138565">
            <a:extLst>
              <a:ext uri="{FF2B5EF4-FFF2-40B4-BE49-F238E27FC236}">
                <a16:creationId xmlns:a16="http://schemas.microsoft.com/office/drawing/2014/main" id="{EAA00179-7506-0F41-2A47-C1B87D3F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4495800"/>
            <a:ext cx="41116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0B9064A9-3ECB-675C-2925-C9F55DD5B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47800"/>
            <a:ext cx="7770813" cy="3200400"/>
          </a:xfrm>
        </p:spPr>
        <p:txBody>
          <a:bodyPr lIns="81639" tIns="42452" rIns="81639" bIns="42452"/>
          <a:lstStyle/>
          <a:p>
            <a:pPr defTabSz="414338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  <a:defRPr/>
            </a:pPr>
            <a:r>
              <a:rPr lang="en-GB" altLang="en-US" sz="8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panose="020B0600070205080204" pitchFamily="34" charset="-128"/>
                <a:cs typeface="Arial" panose="020B0604020202020204" pitchFamily="34" charset="0"/>
              </a:rPr>
              <a:t>Importing and Modules</a:t>
            </a:r>
          </a:p>
        </p:txBody>
      </p:sp>
      <p:pic>
        <p:nvPicPr>
          <p:cNvPr id="7170" name="Picture 4">
            <a:extLst>
              <a:ext uri="{FF2B5EF4-FFF2-40B4-BE49-F238E27FC236}">
                <a16:creationId xmlns:a16="http://schemas.microsoft.com/office/drawing/2014/main" id="{E12F52EC-E426-8146-7FBF-1BA1297B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581400"/>
            <a:ext cx="4672012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36E4A189-0E51-D806-F4E5-9090E0765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Definition of student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2C5E24E0-B318-8C52-E43C-DE6AFEE14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3962400"/>
          </a:xfrm>
        </p:spPr>
        <p:txBody>
          <a:bodyPr/>
          <a:lstStyle/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“““A class representing a student ”””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BA9EFBC5-69C2-005D-215C-D95D19166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Traditional Syntax for Access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84CE535A-2814-00A1-F92B-2CB74F9C3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91000"/>
          </a:xfrm>
        </p:spPr>
        <p:txBody>
          <a:bodyPr/>
          <a:lstStyle/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itchFamily="2" charset="2"/>
              <a:buNone/>
            </a:pP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f.full_name </a:t>
            </a:r>
            <a:r>
              <a:rPr lang="en-US" altLang="en-US" sz="2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Access attribute</a:t>
            </a: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</a:p>
          <a:p>
            <a:pPr>
              <a:buFont typeface="Symbol" pitchFamily="2" charset="2"/>
              <a:buNone/>
            </a:pP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f.get_age() </a:t>
            </a:r>
            <a:r>
              <a:rPr lang="en-US" altLang="en-US" sz="2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Access a method</a:t>
            </a: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99343E15-169F-27BF-B3E7-3B7A18F45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Accessing unknown members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A59786C6-DEF4-E340-36F9-F11BA5A73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1910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Problem:  Occasionally  the name of an attribute or method of a class is only given at run time…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Solution:  </a:t>
            </a:r>
          </a:p>
          <a:p>
            <a:pPr lvl="2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getattr(object_instance, string)</a:t>
            </a:r>
          </a:p>
          <a:p>
            <a:pPr lvl="2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</a:t>
            </a:r>
            <a:r>
              <a:rPr lang="en-US" altLang="en-US" sz="2800">
                <a:ea typeface="ＭＳ Ｐゴシック" panose="020B0600070205080204" pitchFamily="34" charset="-128"/>
              </a:rPr>
              <a:t> is a string which contains the name of an attribute or method of a class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getattr(object_instance, string)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returns a reference to that attribute or method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7D233941-6EF1-0480-D18D-D6D72444B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getattr(object_instance, string)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6BD65870-0B91-0DD5-0593-8FB5FEABA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“full_name”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“get_age”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&lt;method get_age of class studentClass at 010B3C2&gt;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“get_age”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)() </a:t>
            </a:r>
            <a:r>
              <a:rPr lang="en-US" altLang="en-US" sz="2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call it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23</a:t>
            </a: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getattr(f, 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“get_birthday”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Raises AttributeError – No method!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>
            <a:extLst>
              <a:ext uri="{FF2B5EF4-FFF2-40B4-BE49-F238E27FC236}">
                <a16:creationId xmlns:a16="http://schemas.microsoft.com/office/drawing/2014/main" id="{2E48FBCA-C997-9234-F4F1-4380E34B0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hasattr(object_instance,string)</a:t>
            </a:r>
          </a:p>
        </p:txBody>
      </p:sp>
      <p:sp>
        <p:nvSpPr>
          <p:cNvPr id="52226" name="Rectangle 1027">
            <a:extLst>
              <a:ext uri="{FF2B5EF4-FFF2-40B4-BE49-F238E27FC236}">
                <a16:creationId xmlns:a16="http://schemas.microsoft.com/office/drawing/2014/main" id="{3986E235-73C0-C5F8-F4D7-6505DC9A9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2766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  <a:endParaRPr lang="en-US" altLang="en-US" sz="280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hasattr(f, 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“full_name”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endParaRPr lang="en-US" altLang="en-US" sz="280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hasattr(f, 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“get_age”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endParaRPr lang="en-US" altLang="en-US" sz="280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hasattr(f, 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“get_birthday”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538C1AC-3449-5B8A-EBE0-A4F5B69EC3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altLang="en-US" sz="8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Attributes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D6D42C68-928D-F733-6A1F-5382BA54B36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54275" name="Picture 4" descr="BD07897_">
            <a:extLst>
              <a:ext uri="{FF2B5EF4-FFF2-40B4-BE49-F238E27FC236}">
                <a16:creationId xmlns:a16="http://schemas.microsoft.com/office/drawing/2014/main" id="{F0E30C11-A176-EE5C-E604-42B61EE7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1224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BDC9D18F-A049-B0FC-7CD7-FEB081C8C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Two Kinds of Attributes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D891E141-944B-413E-C42C-4C8E16EB5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non-method data stored by objects are called attributes  </a:t>
            </a:r>
          </a:p>
          <a:p>
            <a:pPr>
              <a:lnSpc>
                <a:spcPct val="80000"/>
              </a:lnSpc>
            </a:pP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Data </a:t>
            </a:r>
            <a:r>
              <a:rPr lang="en-US" altLang="en-US" sz="280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Variable owned by a </a:t>
            </a:r>
            <a:r>
              <a:rPr lang="en-US" altLang="en-US" sz="26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particular instance </a:t>
            </a:r>
            <a:r>
              <a:rPr lang="en-US" altLang="en-US" sz="2600">
                <a:ea typeface="ＭＳ Ｐゴシック" panose="020B0600070205080204" pitchFamily="34" charset="-128"/>
              </a:rPr>
              <a:t>of a class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Each instance has its own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These are the most common kind of attribute</a:t>
            </a:r>
          </a:p>
          <a:p>
            <a:pPr>
              <a:lnSpc>
                <a:spcPct val="80000"/>
              </a:lnSpc>
            </a:pP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 </a:t>
            </a:r>
            <a:r>
              <a:rPr lang="en-US" altLang="en-US" sz="2800">
                <a:ea typeface="ＭＳ Ｐゴシック" panose="020B0600070205080204" pitchFamily="34" charset="-128"/>
              </a:rPr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Owned by the </a:t>
            </a:r>
            <a:r>
              <a:rPr lang="en-US" altLang="en-US" sz="26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 as a whole</a:t>
            </a:r>
            <a:r>
              <a:rPr lang="en-US" altLang="en-US" sz="2600">
                <a:ea typeface="ＭＳ Ｐゴシック" panose="020B0600070205080204" pitchFamily="34" charset="-128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All class instances share the same value for it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Called “static” variables in some languages  </a:t>
            </a:r>
          </a:p>
          <a:p>
            <a:pPr lvl="1">
              <a:lnSpc>
                <a:spcPct val="80000"/>
              </a:lnSpc>
            </a:pPr>
            <a:r>
              <a:rPr lang="en-US" altLang="en-US" sz="2600">
                <a:ea typeface="ＭＳ Ｐゴシック" panose="020B0600070205080204" pitchFamily="34" charset="-128"/>
              </a:rPr>
              <a:t>Good for (1) </a:t>
            </a:r>
            <a:r>
              <a:rPr lang="en-US" altLang="en-US" sz="2800">
                <a:ea typeface="ＭＳ Ｐゴシック" panose="020B0600070205080204" pitchFamily="34" charset="-128"/>
              </a:rPr>
              <a:t>class-wide constants and (2) building counter of how many instances of the class have been made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CE461C44-C4BA-9990-B114-CC24260E8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Data Attributes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5ED3A5F9-1002-6F3C-5BA8-A73E99DB8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Data attributes are created and initialized by an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__init__()</a:t>
            </a:r>
            <a:r>
              <a:rPr lang="en-US" altLang="en-US" sz="2800">
                <a:ea typeface="ＭＳ Ｐゴシック" panose="020B0600070205080204" pitchFamily="34" charset="-128"/>
              </a:rPr>
              <a:t> method.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Simply assigning to a name creates the attribute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Inside the class, refer to data attributes using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for example,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self.full_name</a:t>
            </a:r>
            <a:endParaRPr lang="en-US" altLang="en-US" sz="280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itchFamily="2" charset="2"/>
              <a:buNone/>
            </a:pP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teacher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teachers.”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(self,n):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print_name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self.full_name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AD85D47-B73C-D612-58CB-4BC22923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Class Attributes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C0B18F1D-ACDD-FBCA-625F-A26041343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Because all instances of a class share one copy of a class attribute, when </a:t>
            </a: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any </a:t>
            </a:r>
            <a:r>
              <a:rPr lang="en-US" altLang="en-US">
                <a:ea typeface="ＭＳ Ｐゴシック" panose="020B0600070205080204" pitchFamily="34" charset="-128"/>
              </a:rPr>
              <a:t>instance changes it, the value is changed for </a:t>
            </a: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all </a:t>
            </a:r>
            <a:r>
              <a:rPr lang="en-US" altLang="en-US">
                <a:ea typeface="ＭＳ Ｐゴシック" panose="020B0600070205080204" pitchFamily="34" charset="-128"/>
              </a:rPr>
              <a:t>instances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Class attributes are defined </a:t>
            </a: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within </a:t>
            </a:r>
            <a:r>
              <a:rPr lang="en-US" altLang="en-US">
                <a:ea typeface="ＭＳ Ｐゴシック" panose="020B0600070205080204" pitchFamily="34" charset="-128"/>
              </a:rPr>
              <a:t>a class definition and </a:t>
            </a:r>
            <a:r>
              <a:rPr lang="en-US" altLang="en-US" i="1">
                <a:solidFill>
                  <a:schemeClr val="accent2"/>
                </a:solidFill>
                <a:ea typeface="ＭＳ Ｐゴシック" panose="020B0600070205080204" pitchFamily="34" charset="-128"/>
              </a:rPr>
              <a:t>outside </a:t>
            </a:r>
            <a:r>
              <a:rPr lang="en-US" altLang="en-US">
                <a:ea typeface="ＭＳ Ｐゴシック" panose="020B0600070205080204" pitchFamily="34" charset="-128"/>
              </a:rPr>
              <a:t>of any method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Since there is one of these attributes </a:t>
            </a:r>
            <a:r>
              <a:rPr lang="en-US" altLang="en-US" i="1">
                <a:ea typeface="ＭＳ Ｐゴシック" panose="020B0600070205080204" pitchFamily="34" charset="-128"/>
              </a:rPr>
              <a:t>per class</a:t>
            </a:r>
            <a:r>
              <a:rPr lang="en-US" altLang="en-US">
                <a:ea typeface="ＭＳ Ｐゴシック" panose="020B0600070205080204" pitchFamily="34" charset="-128"/>
              </a:rPr>
              <a:t> and not one </a:t>
            </a:r>
            <a:r>
              <a:rPr lang="en-US" altLang="en-US" i="1">
                <a:ea typeface="ＭＳ Ｐゴシック" panose="020B0600070205080204" pitchFamily="34" charset="-128"/>
              </a:rPr>
              <a:t>per instance</a:t>
            </a:r>
            <a:r>
              <a:rPr lang="en-US" altLang="en-US">
                <a:ea typeface="ＭＳ Ｐゴシック" panose="020B0600070205080204" pitchFamily="34" charset="-128"/>
              </a:rPr>
              <a:t>, they’re accessed via a different notation: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Access class attributes using 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self.__class__.name</a:t>
            </a:r>
            <a:r>
              <a:rPr lang="en-US" altLang="en-US">
                <a:ea typeface="ＭＳ Ｐゴシック" panose="020B0600070205080204" pitchFamily="34" charset="-128"/>
              </a:rPr>
              <a:t> notation -- </a:t>
            </a:r>
            <a:r>
              <a:rPr lang="en-US" altLang="en-US" sz="1800">
                <a:ea typeface="ＭＳ Ｐゴシック" panose="020B0600070205080204" pitchFamily="34" charset="-128"/>
              </a:rPr>
              <a:t>This is just one way to do this &amp; the safest in general.</a:t>
            </a:r>
            <a:br>
              <a:rPr lang="en-US" altLang="en-US" sz="1600">
                <a:ea typeface="ＭＳ Ｐゴシック" panose="020B0600070205080204" pitchFamily="34" charset="-128"/>
              </a:rPr>
            </a:br>
            <a:br>
              <a:rPr lang="en-US" altLang="en-US" sz="1600">
                <a:ea typeface="ＭＳ Ｐゴシック" panose="020B0600070205080204" pitchFamily="34" charset="-128"/>
              </a:rPr>
            </a:br>
            <a:br>
              <a:rPr lang="en-US" altLang="en-US" sz="1600">
                <a:ea typeface="ＭＳ Ｐゴシック" panose="020B0600070205080204" pitchFamily="34" charset="-128"/>
              </a:rPr>
            </a:br>
            <a:br>
              <a:rPr lang="en-US" altLang="en-US" sz="1600">
                <a:ea typeface="ＭＳ Ｐゴシック" panose="020B0600070205080204" pitchFamily="34" charset="-128"/>
              </a:rPr>
            </a:br>
            <a:br>
              <a:rPr lang="en-US" altLang="en-US" sz="1600">
                <a:ea typeface="ＭＳ Ｐゴシック" panose="020B0600070205080204" pitchFamily="34" charset="-128"/>
              </a:rPr>
            </a:br>
            <a:br>
              <a:rPr lang="en-US" altLang="en-US" sz="1600">
                <a:ea typeface="ＭＳ Ｐゴシック" panose="020B0600070205080204" pitchFamily="34" charset="-128"/>
              </a:rPr>
            </a:br>
            <a:endParaRPr lang="en-US" altLang="en-US" sz="1600">
              <a:ea typeface="ＭＳ Ｐゴシック" panose="020B0600070205080204" pitchFamily="34" charset="-128"/>
            </a:endParaRPr>
          </a:p>
        </p:txBody>
      </p:sp>
      <p:sp>
        <p:nvSpPr>
          <p:cNvPr id="60419" name="Text Box 5">
            <a:extLst>
              <a:ext uri="{FF2B5EF4-FFF2-40B4-BE49-F238E27FC236}">
                <a16:creationId xmlns:a16="http://schemas.microsoft.com/office/drawing/2014/main" id="{C553C212-0E59-0FE2-6596-0DC4A8A1F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762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2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5338" indent="-287338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9933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sample</a:t>
            </a:r>
            <a:r>
              <a:rPr lang="en-US" altLang="en-US" sz="2000" b="1">
                <a:latin typeface="Courier New" panose="02070309020205020404" pitchFamily="49" charset="0"/>
              </a:rPr>
              <a:t>:			&gt;&gt;&gt; a = sample()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x = 23 				&gt;&gt;&gt; a.increment()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solidFill>
                  <a:srgbClr val="FF9933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increment</a:t>
            </a:r>
            <a:r>
              <a:rPr lang="en-US" altLang="en-US" sz="2000" b="1">
                <a:latin typeface="Courier New" panose="02070309020205020404" pitchFamily="49" charset="0"/>
              </a:rPr>
              <a:t>(self): 	&gt;&gt;&gt; a.__class__.x</a:t>
            </a:r>
            <a:br>
              <a:rPr lang="en-US" altLang="en-US" sz="2000" b="1">
                <a:latin typeface="Courier New" panose="02070309020205020404" pitchFamily="49" charset="0"/>
              </a:rPr>
            </a:br>
            <a:r>
              <a:rPr lang="en-US" altLang="en-US" sz="2000" b="1">
                <a:latin typeface="Courier New" panose="02070309020205020404" pitchFamily="49" charset="0"/>
              </a:rPr>
              <a:t>      self.__class__.x += 1	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</a:rPr>
              <a:t>24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7">
            <a:extLst>
              <a:ext uri="{FF2B5EF4-FFF2-40B4-BE49-F238E27FC236}">
                <a16:creationId xmlns:a16="http://schemas.microsoft.com/office/drawing/2014/main" id="{B40E7A7D-9597-D4F7-52F7-59286E5E9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57800"/>
            <a:ext cx="4267200" cy="12192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2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5338" indent="-287338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1" name="Rectangle 8">
            <a:extLst>
              <a:ext uri="{FF2B5EF4-FFF2-40B4-BE49-F238E27FC236}">
                <a16:creationId xmlns:a16="http://schemas.microsoft.com/office/drawing/2014/main" id="{9BA69208-5152-EB9F-162E-9130E83B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257800"/>
            <a:ext cx="3276600" cy="1371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2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5338" indent="-287338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E66C6903-BADD-F5BF-37E4-F99580FBA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Data vs. Class Attributes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F4E1510-176C-4493-837B-6362D10E5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4114800" cy="2895600"/>
          </a:xfrm>
        </p:spPr>
        <p:txBody>
          <a:bodyPr/>
          <a:lstStyle/>
          <a:p>
            <a:pPr>
              <a:buFont typeface="Symbol" pitchFamily="2" charset="2"/>
              <a:buNone/>
            </a:pP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counter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overall_total = 0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class attribute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self.my_total = 0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 data attribute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increment</a:t>
            </a: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counter.overall_total = \  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counter.overall_total + 1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self.my_total = \   </a:t>
            </a:r>
            <a:b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00">
                <a:latin typeface="Courier New" panose="02070309020205020404" pitchFamily="49" charset="0"/>
                <a:ea typeface="ＭＳ Ｐゴシック" panose="020B0600070205080204" pitchFamily="34" charset="-128"/>
              </a:rPr>
              <a:t>   self.my_total + 1</a:t>
            </a:r>
          </a:p>
        </p:txBody>
      </p:sp>
      <p:sp>
        <p:nvSpPr>
          <p:cNvPr id="62467" name="Text Box 4">
            <a:extLst>
              <a:ext uri="{FF2B5EF4-FFF2-40B4-BE49-F238E27FC236}">
                <a16:creationId xmlns:a16="http://schemas.microsoft.com/office/drawing/2014/main" id="{948D2634-89EF-0701-E24C-EDB8B5F74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09800"/>
            <a:ext cx="4419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2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5338" indent="-287338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 = counter()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 = counter()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b.increment()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a.my_total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a.__class__.overall_total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b.my_total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rgbClr val="660066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1600" b="1">
                <a:latin typeface="Courier New" panose="02070309020205020404" pitchFamily="49" charset="0"/>
              </a:rPr>
              <a:t> b.__class__.overall_total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A53DE668-F829-AEBF-E25C-928E700A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4038600" cy="3276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2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5338" indent="-287338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0FE31FCA-C358-031A-1490-5D33CF3E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133600"/>
            <a:ext cx="3810000" cy="3276600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100000"/>
              <a:buFont typeface="Symbol" pitchFamily="2" charset="2"/>
              <a:buChar char="·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lr>
                <a:srgbClr val="000099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795338" indent="-287338">
              <a:spcBef>
                <a:spcPct val="20000"/>
              </a:spcBef>
              <a:buClr>
                <a:srgbClr val="000099"/>
              </a:buClr>
              <a:buSzPct val="100000"/>
              <a:buChar char="—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0099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E78C11D2-940F-4DCD-B99D-D910B7A4C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066800"/>
          </a:xfrm>
        </p:spPr>
        <p:txBody>
          <a:bodyPr lIns="81639" tIns="42452" rIns="81639" bIns="42452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Importing and Modules 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93728193-8982-8199-3B42-2B4B0FBA2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73588"/>
          </a:xfrm>
        </p:spPr>
        <p:txBody>
          <a:bodyPr lIns="81639" tIns="42452" rIns="81639" bIns="42452"/>
          <a:lstStyle/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Use classes &amp; functions defined in another file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A Python module is a file with the same name (plus the </a:t>
            </a:r>
            <a:r>
              <a:rPr lang="en-GB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.py </a:t>
            </a:r>
            <a:r>
              <a:rPr lang="en-GB" altLang="en-US" sz="2800">
                <a:ea typeface="ＭＳ Ｐゴシック" panose="020B0600070205080204" pitchFamily="34" charset="-128"/>
              </a:rPr>
              <a:t>extension) 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Like Java </a:t>
            </a:r>
            <a:r>
              <a:rPr lang="en-GB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import</a:t>
            </a:r>
            <a:r>
              <a:rPr lang="en-GB" altLang="en-US" sz="2800">
                <a:ea typeface="ＭＳ Ｐゴシック" panose="020B0600070205080204" pitchFamily="34" charset="-128"/>
              </a:rPr>
              <a:t>, C++ </a:t>
            </a:r>
            <a:r>
              <a:rPr lang="en-GB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include</a:t>
            </a:r>
            <a:endParaRPr lang="en-GB" altLang="en-US" sz="2800">
              <a:ea typeface="ＭＳ Ｐゴシック" panose="020B0600070205080204" pitchFamily="34" charset="-128"/>
            </a:endParaRP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Three formats of the command:</a:t>
            </a:r>
          </a:p>
          <a:p>
            <a:pPr marL="431800" indent="-323850" defTabSz="457200">
              <a:spcBef>
                <a:spcPts val="800"/>
              </a:spcBef>
              <a:buFont typeface="Symbol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import</a:t>
            </a:r>
            <a:r>
              <a:rPr lang="en-GB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</a:t>
            </a:r>
          </a:p>
          <a:p>
            <a:pPr marL="431800" indent="-323850" defTabSz="457200">
              <a:spcBef>
                <a:spcPts val="800"/>
              </a:spcBef>
              <a:buFont typeface="Symbol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from </a:t>
            </a:r>
            <a:r>
              <a:rPr lang="en-GB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 </a:t>
            </a:r>
            <a:r>
              <a:rPr lang="en-GB" altLang="en-US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</a:p>
          <a:p>
            <a:pPr marL="431800" indent="-323850" defTabSz="457200">
              <a:spcBef>
                <a:spcPts val="800"/>
              </a:spcBef>
              <a:buFont typeface="Symbol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from</a:t>
            </a:r>
            <a:r>
              <a:rPr lang="en-GB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 </a:t>
            </a:r>
            <a:r>
              <a:rPr lang="en-GB" altLang="en-US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</a:t>
            </a:r>
          </a:p>
          <a:p>
            <a:pPr marL="431800" indent="-323850" defTabSz="457200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The difference? </a:t>
            </a:r>
            <a:r>
              <a:rPr lang="en-GB" altLang="en-US" sz="2800" u="sng">
                <a:ea typeface="ＭＳ Ｐゴシック" panose="020B0600070205080204" pitchFamily="34" charset="-128"/>
              </a:rPr>
              <a:t>What</a:t>
            </a:r>
            <a:r>
              <a:rPr lang="en-GB" altLang="en-US" sz="2800">
                <a:ea typeface="ＭＳ Ｐゴシック" panose="020B0600070205080204" pitchFamily="34" charset="-128"/>
              </a:rPr>
              <a:t> gets imported from the file and </a:t>
            </a:r>
            <a:r>
              <a:rPr lang="en-GB" altLang="en-US" sz="2800" u="sng">
                <a:ea typeface="ＭＳ Ｐゴシック" panose="020B0600070205080204" pitchFamily="34" charset="-128"/>
              </a:rPr>
              <a:t>what name</a:t>
            </a:r>
            <a:r>
              <a:rPr lang="en-GB" altLang="en-US" sz="2800">
                <a:ea typeface="ＭＳ Ｐゴシック" panose="020B0600070205080204" pitchFamily="34" charset="-128"/>
              </a:rPr>
              <a:t> refers to it after importing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F158664E-E28F-28E3-8954-B8EB28CBDA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>
              <a:defRPr/>
            </a:pPr>
            <a:r>
              <a:rPr lang="en-US" altLang="en-US" sz="8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Inheritance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76CADEDA-5955-1676-97A0-0ACA733047D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64515" name="Picture 4" descr="AN03627_">
            <a:extLst>
              <a:ext uri="{FF2B5EF4-FFF2-40B4-BE49-F238E27FC236}">
                <a16:creationId xmlns:a16="http://schemas.microsoft.com/office/drawing/2014/main" id="{F953DB75-5064-2F76-0B52-EE1FE8A4E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25225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419B211-8698-E3D0-9488-28A87F5B5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Subclasses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C1DC7B16-390B-7FA0-141F-06FF3E45F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class can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extend </a:t>
            </a:r>
            <a:r>
              <a:rPr lang="en-US" altLang="en-US" sz="2800">
                <a:ea typeface="ＭＳ Ｐゴシック" panose="020B0600070205080204" pitchFamily="34" charset="-128"/>
              </a:rPr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Allows use (or extension 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New class: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subclass</a:t>
            </a:r>
            <a:r>
              <a:rPr lang="en-US" altLang="en-US" sz="2400">
                <a:ea typeface="ＭＳ Ｐゴシック" panose="020B0600070205080204" pitchFamily="34" charset="-128"/>
              </a:rPr>
              <a:t>. Original: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parent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ancestor </a:t>
            </a:r>
            <a:r>
              <a:rPr lang="en-US" altLang="en-US" sz="2400">
                <a:solidFill>
                  <a:schemeClr val="accent2"/>
                </a:solidFill>
                <a:ea typeface="ＭＳ Ｐゴシック" panose="020B0600070205080204" pitchFamily="34" charset="-128"/>
              </a:rPr>
              <a:t>or </a:t>
            </a:r>
            <a:r>
              <a:rPr lang="en-US" altLang="en-US" sz="24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superclass</a:t>
            </a: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define a subclass, put the name of the superclass in parentheses after the subclass’s name on the first line of the definition.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Cs_student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(student):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Python has no ‘extends’ keyword like Java.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Multiple inheritance is supported.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C865ADA0-9A60-28DA-25EA-47BEBB58A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Redefining Methods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9779A52E-F53E-C6DC-1D6D-8B1F10A91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redefine a method </a:t>
            </a:r>
            <a:r>
              <a:rPr lang="en-US" altLang="en-US" sz="2800">
                <a:ea typeface="ＭＳ Ｐゴシック" panose="020B0600070205080204" pitchFamily="34" charset="-128"/>
              </a:rPr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old code won’t get executed.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To execute the method in the parent class 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in addition to </a:t>
            </a:r>
            <a:r>
              <a:rPr lang="en-US" altLang="en-US" sz="2800">
                <a:ea typeface="ＭＳ Ｐゴシック" panose="020B0600070205080204" pitchFamily="34" charset="-128"/>
              </a:rPr>
              <a:t>new code for some method, explicitly call the parent’s version of the method.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parentClass.methodName(</a:t>
            </a:r>
            <a:r>
              <a:rPr lang="en-US" altLang="en-US" sz="2400" b="1" u="sng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self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  <a:t>The only time you ever explicitly pass ‘self’ as an argument is when calling a method of an ancestor.</a:t>
            </a: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buFontTx/>
              <a:buNone/>
            </a:pPr>
            <a:b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</a:br>
            <a:r>
              <a:rPr lang="en-US" altLang="en-US" sz="2400" b="1">
                <a:solidFill>
                  <a:srgbClr val="FF3300"/>
                </a:solidFill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8B6B60A6-DF57-5DA7-3804-C88496E84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Definition of a class extending student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CF789E6B-F048-4DE4-DB42-A4ABCEF65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Student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representing a student.”</a:t>
            </a:r>
          </a:p>
          <a:p>
            <a:pPr>
              <a:lnSpc>
                <a:spcPct val="80000"/>
              </a:lnSpc>
              <a:buFont typeface="Symbol" pitchFamily="2" charset="2"/>
              <a:buNone/>
            </a:pPr>
            <a:endParaRPr lang="en-US" altLang="en-US" sz="1800">
              <a:solidFill>
                <a:srgbClr val="FF9933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(self,n,a):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self.full_name = n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self.age = a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self.age</a:t>
            </a:r>
          </a:p>
          <a:p>
            <a:pPr>
              <a:lnSpc>
                <a:spcPct val="80000"/>
              </a:lnSpc>
              <a:buFont typeface="Symbol" pitchFamily="2" charset="2"/>
              <a:buNone/>
            </a:pP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Cs_student (student)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 class extending student.”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(self,n,a,s):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student.__init__(self,n,a) </a:t>
            </a: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#Call __init__ for student</a:t>
            </a:r>
            <a:endParaRPr lang="en-US" altLang="en-US" sz="1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  <a:buFont typeface="Symbol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	    self.section_num = s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get_age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(): 	</a:t>
            </a:r>
            <a:r>
              <a:rPr lang="en-US" altLang="en-US" sz="180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#Redefines get_age method entirely</a:t>
            </a:r>
            <a:b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 </a:t>
            </a: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“Age: ”</a:t>
            </a:r>
            <a:r>
              <a:rPr lang="en-US" altLang="en-US" sz="1800">
                <a:latin typeface="Courier New" panose="02070309020205020404" pitchFamily="49" charset="0"/>
                <a:ea typeface="ＭＳ Ｐゴシック" panose="020B0600070205080204" pitchFamily="34" charset="-128"/>
              </a:rPr>
              <a:t> + str(self.age)</a:t>
            </a:r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70659" name="Line 4">
            <a:extLst>
              <a:ext uri="{FF2B5EF4-FFF2-40B4-BE49-F238E27FC236}">
                <a16:creationId xmlns:a16="http://schemas.microsoft.com/office/drawing/2014/main" id="{88393819-F0DE-71B3-1971-96A2399D5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581400"/>
            <a:ext cx="815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F3582509-442D-905C-CE74-A4C84EFC3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Extending __init__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DE21F57-5796-49AA-FAD7-77B9F97C0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Same as for redefining any other method…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Commonly, the ancestor’s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400">
                <a:ea typeface="ＭＳ Ｐゴシック" panose="020B0600070205080204" pitchFamily="34" charset="-128"/>
              </a:rPr>
              <a:t> method is executed in addition to new commands.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You’ll often see something like this in the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400">
                <a:ea typeface="ＭＳ Ｐゴシック" panose="020B0600070205080204" pitchFamily="34" charset="-128"/>
              </a:rPr>
              <a:t> method of subclasses:</a:t>
            </a:r>
          </a:p>
          <a:p>
            <a:endParaRPr lang="en-US" altLang="en-US" sz="9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	 parentClass.__init__(self, x, y)</a:t>
            </a: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b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where parentClass is the name of the parent’s class.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C3099ED-23D4-38FB-4DFB-B583B2DBA0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28194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Built-In </a:t>
            </a:r>
            <a:b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Methods and Attributes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AD2280C0-235E-B7FC-9C2F-9FADB010B77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4755" name="Picture 4" descr="j0091175">
            <a:extLst>
              <a:ext uri="{FF2B5EF4-FFF2-40B4-BE49-F238E27FC236}">
                <a16:creationId xmlns:a16="http://schemas.microsoft.com/office/drawing/2014/main" id="{8FBC1518-6D3D-2AB5-2178-AD82D9F16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5124450"/>
            <a:ext cx="46720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EF12A862-4987-9163-B279-B20548830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Built-In Members of Classes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963F43EA-0447-3A1D-2533-42C4699DC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Classes contain many methods and attributes that are included by Python even if you don’t define them explicitly.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Most of these methods define automatic functionality triggered by special operators or usage of that class.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The built-in attributes define information that must be stored for all classes.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All built-in members have double underscores around their names: 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  __doc__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A14D0A6A-72CC-5BB0-5771-876667B9E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</a:t>
            </a:r>
          </a:p>
        </p:txBody>
      </p:sp>
      <p:sp>
        <p:nvSpPr>
          <p:cNvPr id="78850" name="Rectangle 1027">
            <a:extLst>
              <a:ext uri="{FF2B5EF4-FFF2-40B4-BE49-F238E27FC236}">
                <a16:creationId xmlns:a16="http://schemas.microsoft.com/office/drawing/2014/main" id="{B2AAFEA0-A82B-E2F9-83A1-8B0905DE5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For example, the method 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__repr__</a:t>
            </a:r>
            <a:r>
              <a:rPr lang="en-US" altLang="en-US" sz="2800">
                <a:ea typeface="ＭＳ Ｐゴシック" panose="020B0600070205080204" pitchFamily="34" charset="-128"/>
              </a:rPr>
              <a:t> exists for all classes, and you can always redefine it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The definition of this method specifies how to turn an instance of the class into a string</a:t>
            </a:r>
          </a:p>
          <a:p>
            <a:pPr lvl="1"/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 f</a:t>
            </a:r>
            <a:r>
              <a:rPr lang="en-US" altLang="en-US" sz="2400">
                <a:ea typeface="ＭＳ Ｐゴシック" panose="020B0600070205080204" pitchFamily="34" charset="-128"/>
              </a:rPr>
              <a:t>  sometimes calls 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f.__repr__()</a:t>
            </a:r>
            <a:r>
              <a:rPr lang="en-US" altLang="en-US" sz="2400">
                <a:ea typeface="ＭＳ Ｐゴシック" panose="020B0600070205080204" pitchFamily="34" charset="-128"/>
              </a:rPr>
              <a:t> to produce a string for object f  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If you type 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f</a:t>
            </a:r>
            <a:r>
              <a:rPr lang="en-US" altLang="en-US" sz="2400">
                <a:ea typeface="ＭＳ Ｐゴシック" panose="020B0600070205080204" pitchFamily="34" charset="-128"/>
              </a:rPr>
              <a:t>  at the prompt and hit ENTER, then you are also calling 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__repr__</a:t>
            </a:r>
            <a:r>
              <a:rPr lang="en-US" altLang="en-US" sz="2400">
                <a:ea typeface="ＭＳ Ｐゴシック" panose="020B0600070205080204" pitchFamily="34" charset="-128"/>
              </a:rPr>
              <a:t>  to determine what to display to the user as output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>
            <a:extLst>
              <a:ext uri="{FF2B5EF4-FFF2-40B4-BE49-F238E27FC236}">
                <a16:creationId xmlns:a16="http://schemas.microsoft.com/office/drawing/2014/main" id="{980A5A0D-2EBF-0798-2C11-5BD0E3C4C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 – Example</a:t>
            </a:r>
          </a:p>
        </p:txBody>
      </p:sp>
      <p:sp>
        <p:nvSpPr>
          <p:cNvPr id="80898" name="Rectangle 1027">
            <a:extLst>
              <a:ext uri="{FF2B5EF4-FFF2-40B4-BE49-F238E27FC236}">
                <a16:creationId xmlns:a16="http://schemas.microsoft.com/office/drawing/2014/main" id="{2A64A181-4848-3B34-05F8-A02221F87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buFont typeface="Symbol" pitchFamily="2" charset="2"/>
              <a:buNone/>
            </a:pPr>
            <a:r>
              <a:rPr lang="en-US" altLang="en-US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student:</a:t>
            </a:r>
            <a:b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... </a:t>
            </a:r>
            <a:b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__repr__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(self):</a:t>
            </a:r>
            <a:b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return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“I’m named ”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+ self.full_name</a:t>
            </a:r>
            <a:b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...</a:t>
            </a:r>
            <a:b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lang="en-US" altLang="en-US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itchFamily="2" charset="2"/>
              <a:buNone/>
            </a:pPr>
            <a:r>
              <a:rPr lang="en-US" altLang="en-US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f</a:t>
            </a:r>
          </a:p>
          <a:p>
            <a:pPr>
              <a:buFont typeface="Symbol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I’m named Bob Smith</a:t>
            </a:r>
          </a:p>
          <a:p>
            <a:pPr>
              <a:buFont typeface="Symbol" pitchFamily="2" charset="2"/>
              <a:buNone/>
            </a:pPr>
            <a:r>
              <a:rPr lang="en-US" altLang="en-US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 f</a:t>
            </a:r>
          </a:p>
          <a:p>
            <a:pPr>
              <a:buFont typeface="Symbol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“I’m named Bob Smith”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B549A2F-FD3D-95A2-4235-5840F4B53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Methods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7E5E3A74-A8B6-7B4A-B05E-44B1B7910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You can redefine these as well:</a:t>
            </a:r>
          </a:p>
          <a:p>
            <a:pPr lvl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__init__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  <a:r>
              <a:rPr lang="en-US" altLang="en-US" sz="2800">
                <a:ea typeface="ＭＳ Ｐゴシック" panose="020B0600070205080204" pitchFamily="34" charset="-128"/>
              </a:rPr>
              <a:t> The constructor for the class</a:t>
            </a:r>
          </a:p>
          <a:p>
            <a:pPr lvl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__cmp__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:</a:t>
            </a:r>
            <a:r>
              <a:rPr lang="en-US" altLang="en-US" sz="2800">
                <a:ea typeface="ＭＳ Ｐゴシック" panose="020B0600070205080204" pitchFamily="34" charset="-128"/>
              </a:rPr>
              <a:t> Define how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  <a:r>
              <a:rPr lang="en-US" altLang="en-US" sz="2800">
                <a:ea typeface="ＭＳ Ｐゴシック" panose="020B0600070205080204" pitchFamily="34" charset="-128"/>
              </a:rPr>
              <a:t> works for class</a:t>
            </a:r>
          </a:p>
          <a:p>
            <a:pPr lvl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__len__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 :</a:t>
            </a:r>
            <a:r>
              <a:rPr lang="en-US" altLang="en-US" sz="2800">
                <a:ea typeface="ＭＳ Ｐゴシック" panose="020B0600070205080204" pitchFamily="34" charset="-128"/>
              </a:rPr>
              <a:t> Define how 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len(</a:t>
            </a:r>
            <a:r>
              <a:rPr lang="en-US" altLang="en-US" sz="2800">
                <a:ea typeface="ＭＳ Ｐゴシック" panose="020B0600070205080204" pitchFamily="34" charset="-128"/>
              </a:rPr>
              <a:t> obj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r>
              <a:rPr lang="en-US" altLang="en-US" sz="2800">
                <a:ea typeface="ＭＳ Ｐゴシック" panose="020B0600070205080204" pitchFamily="34" charset="-128"/>
              </a:rPr>
              <a:t> works</a:t>
            </a:r>
          </a:p>
          <a:p>
            <a:pPr lvl="1">
              <a:buFontTx/>
              <a:buNone/>
            </a:pP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__copy__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:</a:t>
            </a:r>
            <a:r>
              <a:rPr lang="en-US" altLang="en-US" sz="2800">
                <a:ea typeface="ＭＳ Ｐゴシック" panose="020B0600070205080204" pitchFamily="34" charset="-128"/>
              </a:rPr>
              <a:t> Define how to copy a class</a:t>
            </a:r>
          </a:p>
          <a:p>
            <a:pPr lvl="1">
              <a:buFontTx/>
              <a:buNone/>
            </a:pPr>
            <a:endParaRPr lang="en-US" altLang="en-US" sz="2800">
              <a:ea typeface="ＭＳ Ｐゴシック" panose="020B0600070205080204" pitchFamily="34" charset="-128"/>
            </a:endParaRPr>
          </a:p>
          <a:p>
            <a:r>
              <a:rPr lang="en-US" altLang="en-US" sz="2800">
                <a:ea typeface="ＭＳ Ｐゴシック" panose="020B0600070205080204" pitchFamily="34" charset="-128"/>
              </a:rPr>
              <a:t>Other built-in methods allow you to give a class the ability to use [ ] notation like an array or ( ) notation like a function 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C3DF7D48-D739-414D-A5E8-233AF6840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066800"/>
          </a:xfrm>
        </p:spPr>
        <p:txBody>
          <a:bodyPr lIns="81639" tIns="42452" rIns="81639" bIns="42452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 i="1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import …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10529963-976F-1B48-BAB3-B67FE4E52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73588"/>
          </a:xfrm>
        </p:spPr>
        <p:txBody>
          <a:bodyPr lIns="81639" tIns="42452" rIns="81639" bIns="42452"/>
          <a:lstStyle/>
          <a:p>
            <a:pPr marL="431800" indent="-323850" defTabSz="457200">
              <a:lnSpc>
                <a:spcPct val="87000"/>
              </a:lnSpc>
              <a:buFont typeface="Symbol" pitchFamily="2" charset="2"/>
              <a:buNone/>
            </a:pP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</a:t>
            </a: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</a:t>
            </a:r>
          </a:p>
          <a:p>
            <a:pPr marL="431800" indent="-323850" defTabSz="457200">
              <a:lnSpc>
                <a:spcPct val="87000"/>
              </a:lnSpc>
              <a:buFont typeface="Symbol" pitchFamily="2" charset="2"/>
              <a:buNone/>
            </a:pPr>
            <a:endParaRPr lang="en-GB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i="1">
                <a:ea typeface="ＭＳ Ｐゴシック" panose="020B0600070205080204" pitchFamily="34" charset="-128"/>
              </a:rPr>
              <a:t>Everything</a:t>
            </a:r>
            <a:r>
              <a:rPr lang="en-GB" altLang="en-US" sz="2800">
                <a:ea typeface="ＭＳ Ｐゴシック" panose="020B0600070205080204" pitchFamily="34" charset="-128"/>
              </a:rPr>
              <a:t> 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>
                <a:ea typeface="ＭＳ Ｐゴシック" panose="020B0600070205080204" pitchFamily="34" charset="-128"/>
              </a:rPr>
              <a:t>To refer to something in the file, append the text “somefile.” to the front of its name:</a:t>
            </a:r>
          </a:p>
          <a:p>
            <a:pPr marL="431800" indent="-323850" defTabSz="457200">
              <a:lnSpc>
                <a:spcPct val="87000"/>
              </a:lnSpc>
              <a:buFont typeface="Symbol" pitchFamily="2" charset="2"/>
              <a:buNone/>
            </a:pPr>
            <a:endParaRPr lang="en-GB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itchFamily="2" charset="2"/>
              <a:buNone/>
            </a:pP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somefile.className.method(</a:t>
            </a:r>
            <a:r>
              <a:rPr lang="en-GB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431800" indent="-323850" defTabSz="457200">
              <a:lnSpc>
                <a:spcPct val="87000"/>
              </a:lnSpc>
              <a:buFont typeface="Symbol" pitchFamily="2" charset="2"/>
              <a:buNone/>
            </a:pP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somefile.myFunction(34)</a:t>
            </a:r>
            <a:endParaRPr lang="en-GB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026">
            <a:extLst>
              <a:ext uri="{FF2B5EF4-FFF2-40B4-BE49-F238E27FC236}">
                <a16:creationId xmlns:a16="http://schemas.microsoft.com/office/drawing/2014/main" id="{4E7D0FFE-6AAF-67ED-B18D-0CA0A8A4F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Data Items</a:t>
            </a:r>
          </a:p>
        </p:txBody>
      </p:sp>
      <p:sp>
        <p:nvSpPr>
          <p:cNvPr id="84994" name="Rectangle 1027">
            <a:extLst>
              <a:ext uri="{FF2B5EF4-FFF2-40B4-BE49-F238E27FC236}">
                <a16:creationId xmlns:a16="http://schemas.microsoft.com/office/drawing/2014/main" id="{88ECFFB6-6D24-6922-DC68-D40A5F776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These attributes exist for all classes.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__doc__</a:t>
            </a:r>
            <a:r>
              <a:rPr lang="en-US" altLang="en-US" sz="2400">
                <a:ea typeface="ＭＳ Ｐゴシック" panose="020B0600070205080204" pitchFamily="34" charset="-128"/>
              </a:rPr>
              <a:t> 	: Variable for documentation string for class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__class__</a:t>
            </a:r>
            <a:r>
              <a:rPr lang="en-US" altLang="en-US" sz="2400">
                <a:ea typeface="ＭＳ Ｐゴシック" panose="020B0600070205080204" pitchFamily="34" charset="-128"/>
              </a:rPr>
              <a:t> 	: Variable which gives you a reference to the class from any instance of 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__module__</a:t>
            </a:r>
            <a:r>
              <a:rPr lang="en-US" altLang="en-US" sz="2400">
                <a:ea typeface="ＭＳ Ｐゴシック" panose="020B0600070205080204" pitchFamily="34" charset="-128"/>
              </a:rPr>
              <a:t> 	: Variable which gives a reference to the module in which the particular class is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__dict__		:The dictionary that is actually the namespace for a class (but not its superclasses)	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Useful: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dir(x)</a:t>
            </a:r>
            <a:r>
              <a:rPr lang="en-US" altLang="en-US" sz="2400" b="1">
                <a:ea typeface="ＭＳ Ｐゴシック" panose="020B0600070205080204" pitchFamily="34" charset="-128"/>
              </a:rPr>
              <a:t> returns a list of all methods and attributes defined for object x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>
            <a:extLst>
              <a:ext uri="{FF2B5EF4-FFF2-40B4-BE49-F238E27FC236}">
                <a16:creationId xmlns:a16="http://schemas.microsoft.com/office/drawing/2014/main" id="{FE5AFEF5-B612-EDBA-6DBB-EFF2A6CE7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Special Data Items – Example</a:t>
            </a:r>
          </a:p>
        </p:txBody>
      </p:sp>
      <p:sp>
        <p:nvSpPr>
          <p:cNvPr id="87042" name="Rectangle 1027">
            <a:extLst>
              <a:ext uri="{FF2B5EF4-FFF2-40B4-BE49-F238E27FC236}">
                <a16:creationId xmlns:a16="http://schemas.microsoft.com/office/drawing/2014/main" id="{5155A2A1-2B43-2F7C-8321-A3921A992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 = student(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“Bob Smith”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23)</a:t>
            </a:r>
          </a:p>
          <a:p>
            <a:pPr>
              <a:buFont typeface="Symbol" pitchFamily="2" charset="2"/>
              <a:buNone/>
            </a:pPr>
            <a:endParaRPr lang="en-US" altLang="en-US" sz="280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solidFill>
                  <a:srgbClr val="FF99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f.__doc__</a:t>
            </a: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 class representing a student.</a:t>
            </a:r>
          </a:p>
          <a:p>
            <a:pPr>
              <a:buFont typeface="Symbol" pitchFamily="2" charset="2"/>
              <a:buNone/>
            </a:pPr>
            <a:endParaRPr lang="en-US" altLang="en-US" sz="280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f.__class__</a:t>
            </a: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 class studentClass at 010B4C6 &gt;</a:t>
            </a:r>
          </a:p>
          <a:p>
            <a:pPr>
              <a:buFont typeface="Symbol" pitchFamily="2" charset="2"/>
              <a:buNone/>
            </a:pPr>
            <a:endParaRPr lang="en-US" altLang="en-US" sz="2800">
              <a:solidFill>
                <a:srgbClr val="660066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 typeface="Symbol" pitchFamily="2" charset="2"/>
              <a:buNone/>
            </a:pPr>
            <a:r>
              <a:rPr lang="en-US" altLang="en-US" sz="280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g = f.__class__(</a:t>
            </a:r>
            <a:r>
              <a:rPr lang="en-US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“Tom Jones”</a:t>
            </a:r>
            <a:r>
              <a:rPr lang="en-US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, 34)</a:t>
            </a:r>
          </a:p>
          <a:p>
            <a:pPr>
              <a:buFont typeface="Symbol" pitchFamily="2" charset="2"/>
              <a:buNone/>
            </a:pP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078FBDFE-40E8-364E-A8BA-607103D5B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Private Data and Methods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65480F41-F723-8D41-D61F-73A1B6CAB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Any attribute/method with 2 leading under-scores in its name (but none at the end) is </a:t>
            </a:r>
            <a:r>
              <a:rPr lang="en-US" altLang="en-US" sz="2800" b="1">
                <a:ea typeface="ＭＳ Ｐゴシック" panose="020B0600070205080204" pitchFamily="34" charset="-128"/>
              </a:rPr>
              <a:t>private </a:t>
            </a:r>
            <a:r>
              <a:rPr lang="en-US" altLang="en-US" sz="2800">
                <a:ea typeface="ＭＳ Ｐゴシック" panose="020B0600070205080204" pitchFamily="34" charset="-128"/>
              </a:rPr>
              <a:t>and can’t be accessed outside of class 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Note: Names with two underscores at the beginning </a:t>
            </a:r>
            <a:r>
              <a:rPr lang="en-US" altLang="en-US" sz="2800" b="1" i="1">
                <a:solidFill>
                  <a:schemeClr val="accent2"/>
                </a:solidFill>
                <a:ea typeface="ＭＳ Ｐゴシック" panose="020B0600070205080204" pitchFamily="34" charset="-128"/>
              </a:rPr>
              <a:t>and the end</a:t>
            </a:r>
            <a:r>
              <a:rPr lang="en-US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are for built-in methods or attributes for the class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Note: There is no ‘protected’ status in Python; so, subclasses would be unable to access these private data either.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DFEB142D-5A2D-8312-E530-12454EEFB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79500" indent="-215900" defTabSz="457200">
              <a:defRPr/>
            </a:pPr>
            <a:r>
              <a:rPr lang="en-US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from … import  *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D59717-9E71-8F22-FF3A-0623FC16F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05738" cy="4591050"/>
          </a:xfrm>
        </p:spPr>
        <p:txBody>
          <a:bodyPr/>
          <a:lstStyle/>
          <a:p>
            <a:pPr marL="431800" indent="-323850" defTabSz="457200">
              <a:buFont typeface="Symbol" pitchFamily="2" charset="2"/>
              <a:buNone/>
            </a:pP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 </a:t>
            </a: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</a:p>
          <a:p>
            <a:pPr marL="431800" indent="-323850" defTabSz="457200"/>
            <a:r>
              <a:rPr lang="en-GB" altLang="en-US" sz="2800" i="1">
                <a:ea typeface="ＭＳ Ｐゴシック" panose="020B0600070205080204" pitchFamily="34" charset="-128"/>
              </a:rPr>
              <a:t>Everything</a:t>
            </a:r>
            <a:r>
              <a:rPr lang="en-GB" altLang="en-US" sz="2800">
                <a:ea typeface="ＭＳ Ｐゴシック" panose="020B0600070205080204" pitchFamily="34" charset="-128"/>
              </a:rPr>
              <a:t> in somefile.py gets imported</a:t>
            </a:r>
          </a:p>
          <a:p>
            <a:pPr marL="431800" indent="-323850" defTabSz="457200"/>
            <a:r>
              <a:rPr lang="en-GB" altLang="en-US" sz="2800">
                <a:ea typeface="ＭＳ Ｐゴシック" panose="020B0600070205080204" pitchFamily="34" charset="-128"/>
              </a:rPr>
              <a:t>To refer to anything in the module, just use its name. Everything in the module is now in the current namespace.</a:t>
            </a:r>
          </a:p>
          <a:p>
            <a:pPr marL="431800" indent="-323850" defTabSz="457200"/>
            <a:r>
              <a:rPr lang="en-GB" altLang="en-US" sz="2800" i="1">
                <a:ea typeface="ＭＳ Ｐゴシック" panose="020B0600070205080204" pitchFamily="34" charset="-128"/>
              </a:rPr>
              <a:t>Take care! </a:t>
            </a:r>
            <a:r>
              <a:rPr lang="en-GB" altLang="en-US" sz="2800">
                <a:ea typeface="ＭＳ Ｐゴシック" panose="020B0600070205080204" pitchFamily="34" charset="-128"/>
              </a:rPr>
              <a:t>Using this import command can easily overwrite the definition of an existing function or variable!</a:t>
            </a:r>
            <a:endParaRPr lang="en-GB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buFont typeface="Symbol" pitchFamily="2" charset="2"/>
              <a:buNone/>
            </a:pP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className.method(</a:t>
            </a:r>
            <a:r>
              <a:rPr lang="en-GB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431800" indent="-323850" defTabSz="457200">
              <a:buFont typeface="Symbol" pitchFamily="2" charset="2"/>
              <a:buNone/>
            </a:pP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myFunction(34)</a:t>
            </a:r>
            <a:endParaRPr lang="en-US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A0BDA6E5-D8BB-6EE0-775C-1DD94914E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079500" indent="-215900" defTabSz="457200">
              <a:defRPr/>
            </a:pPr>
            <a:r>
              <a:rPr lang="en-US" altLang="en-US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from … import …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8A5C5801-B4E1-92F3-0689-825C67FA7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05738" cy="4591050"/>
          </a:xfrm>
        </p:spPr>
        <p:txBody>
          <a:bodyPr/>
          <a:lstStyle/>
          <a:p>
            <a:pPr marL="431800" indent="-323850" defTabSz="457200">
              <a:lnSpc>
                <a:spcPct val="87000"/>
              </a:lnSpc>
              <a:buFont typeface="Symbol" pitchFamily="2" charset="2"/>
              <a:buNone/>
            </a:pP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 somefile </a:t>
            </a:r>
            <a:r>
              <a:rPr lang="en-GB" altLang="en-US" sz="280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import </a:t>
            </a: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>
                <a:ea typeface="ＭＳ Ｐゴシック" panose="020B0600070205080204" pitchFamily="34" charset="-128"/>
              </a:rPr>
              <a:t>Only the item </a:t>
            </a:r>
            <a:r>
              <a:rPr lang="en-GB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className </a:t>
            </a:r>
            <a:r>
              <a:rPr lang="en-GB" altLang="en-US" sz="2800">
                <a:ea typeface="ＭＳ Ｐゴシック" panose="020B0600070205080204" pitchFamily="34" charset="-128"/>
              </a:rPr>
              <a:t>in somefile.py gets imported.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>
                <a:ea typeface="ＭＳ Ｐゴシック" panose="020B0600070205080204" pitchFamily="34" charset="-128"/>
              </a:rPr>
              <a:t>After importing </a:t>
            </a:r>
            <a:r>
              <a:rPr lang="en-GB" altLang="en-US" sz="2800" i="1">
                <a:solidFill>
                  <a:schemeClr val="accent2"/>
                </a:solidFill>
                <a:ea typeface="ＭＳ Ｐゴシック" panose="020B0600070205080204" pitchFamily="34" charset="-128"/>
              </a:rPr>
              <a:t>className</a:t>
            </a:r>
            <a:r>
              <a:rPr lang="en-GB" altLang="en-US" sz="2800">
                <a:ea typeface="ＭＳ Ｐゴシック" panose="020B0600070205080204" pitchFamily="34" charset="-128"/>
              </a:rPr>
              <a:t>, you can just use it without a module prefix. It’s brought into the current namespace.</a:t>
            </a:r>
          </a:p>
          <a:p>
            <a:pPr marL="431800" indent="-323850" defTabSz="457200">
              <a:lnSpc>
                <a:spcPct val="87000"/>
              </a:lnSpc>
            </a:pPr>
            <a:r>
              <a:rPr lang="en-GB" altLang="en-US" sz="2800" i="1">
                <a:ea typeface="ＭＳ Ｐゴシック" panose="020B0600070205080204" pitchFamily="34" charset="-128"/>
              </a:rPr>
              <a:t>Take care</a:t>
            </a:r>
            <a:r>
              <a:rPr lang="en-GB" altLang="en-US" sz="2800">
                <a:ea typeface="ＭＳ Ｐゴシック" panose="020B0600070205080204" pitchFamily="34" charset="-128"/>
              </a:rPr>
              <a:t>! Overwrites the definition of this name if already defined in the current namespace!</a:t>
            </a:r>
            <a:endParaRPr lang="en-GB" altLang="en-US" sz="280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itchFamily="2" charset="2"/>
              <a:buNone/>
            </a:pP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className.method(</a:t>
            </a:r>
            <a:r>
              <a:rPr lang="en-GB" altLang="en-US" sz="280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“abc”</a:t>
            </a: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)	</a:t>
            </a:r>
            <a:r>
              <a:rPr lang="en-GB" altLang="en-US" sz="2800">
                <a:ea typeface="ＭＳ Ｐゴシック" panose="020B0600070205080204" pitchFamily="34" charset="-128"/>
                <a:sym typeface="Wingdings" pitchFamily="2" charset="2"/>
              </a:rPr>
              <a:t> imported</a:t>
            </a:r>
            <a:endParaRPr lang="en-GB" altLang="en-US" sz="280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buFont typeface="Symbol" pitchFamily="2" charset="2"/>
              <a:buNone/>
            </a:pPr>
            <a:r>
              <a:rPr lang="en-GB" altLang="en-US" sz="2800">
                <a:latin typeface="Courier New" panose="02070309020205020404" pitchFamily="49" charset="0"/>
                <a:ea typeface="ＭＳ Ｐゴシック" panose="020B0600070205080204" pitchFamily="34" charset="-128"/>
              </a:rPr>
              <a:t>myFunction(34)</a:t>
            </a:r>
            <a:r>
              <a:rPr lang="en-GB" altLang="en-US" sz="2800">
                <a:solidFill>
                  <a:schemeClr val="hlin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			   </a:t>
            </a:r>
            <a:r>
              <a:rPr lang="en-GB" altLang="en-US" sz="2800">
                <a:ea typeface="ＭＳ Ｐゴシック" panose="020B0600070205080204" pitchFamily="34" charset="-128"/>
                <a:sym typeface="Wingdings" pitchFamily="2" charset="2"/>
              </a:rPr>
              <a:t></a:t>
            </a:r>
            <a:r>
              <a:rPr lang="en-GB" altLang="en-US" sz="2800">
                <a:ea typeface="ＭＳ Ｐゴシック" panose="020B0600070205080204" pitchFamily="34" charset="-128"/>
              </a:rPr>
              <a:t> Not imported</a:t>
            </a:r>
            <a:endParaRPr lang="en-US" altLang="en-US" sz="2800">
              <a:solidFill>
                <a:schemeClr val="hlin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DE4A7D8D-13BA-4E00-FD1E-38EF8F232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0813" cy="1066800"/>
          </a:xfrm>
        </p:spPr>
        <p:txBody>
          <a:bodyPr lIns="81639" tIns="42452" rIns="81639" bIns="42452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Directories for module files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A964A1B-042B-7B03-4AC2-C2C35891E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49425"/>
            <a:ext cx="7770813" cy="4610100"/>
          </a:xfrm>
        </p:spPr>
        <p:txBody>
          <a:bodyPr lIns="81639" tIns="42452" rIns="81639" bIns="42452"/>
          <a:lstStyle/>
          <a:p>
            <a:pPr marL="431800" indent="-323850" defTabSz="457200">
              <a:lnSpc>
                <a:spcPct val="87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 i="1">
                <a:ea typeface="ＭＳ Ｐゴシック" panose="020B0600070205080204" pitchFamily="34" charset="-128"/>
              </a:rPr>
              <a:t>Where does Python look for module files?</a:t>
            </a:r>
            <a:endParaRPr lang="en-GB" altLang="en-US" sz="2800">
              <a:ea typeface="ＭＳ Ｐゴシック" panose="020B0600070205080204" pitchFamily="34" charset="-128"/>
            </a:endParaRPr>
          </a:p>
          <a:p>
            <a:pPr marL="431800" indent="-323850" defTabSz="457200">
              <a:lnSpc>
                <a:spcPct val="87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The list of directories where Python will look for the files to be imported is  sys.path</a:t>
            </a:r>
          </a:p>
          <a:p>
            <a:pPr marL="431800" indent="-323850" defTabSz="457200">
              <a:lnSpc>
                <a:spcPct val="87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This is just a variable named ‘path’ stored inside the ‘sys’ module</a:t>
            </a:r>
          </a:p>
          <a:p>
            <a:pPr marL="650875" lvl="1" indent="-323850" defTabSz="457200">
              <a:lnSpc>
                <a:spcPct val="87000"/>
              </a:lnSpc>
              <a:spcBef>
                <a:spcPts val="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ea typeface="ＭＳ Ｐゴシック" panose="020B0600070205080204" pitchFamily="34" charset="-128"/>
              </a:rPr>
              <a:t>&gt;&gt;&gt; import sys</a:t>
            </a:r>
          </a:p>
          <a:p>
            <a:pPr marL="650875" lvl="1" indent="-323850" defTabSz="457200">
              <a:lnSpc>
                <a:spcPct val="87000"/>
              </a:lnSpc>
              <a:spcBef>
                <a:spcPts val="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ea typeface="ＭＳ Ｐゴシック" panose="020B0600070205080204" pitchFamily="34" charset="-128"/>
              </a:rPr>
              <a:t>&gt;&gt;&gt; sys.path</a:t>
            </a:r>
          </a:p>
          <a:p>
            <a:pPr marL="650875" lvl="1" indent="-323850" defTabSz="457200">
              <a:lnSpc>
                <a:spcPct val="87000"/>
              </a:lnSpc>
              <a:spcBef>
                <a:spcPts val="7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>
                <a:ea typeface="ＭＳ Ｐゴシック" panose="020B0600070205080204" pitchFamily="34" charset="-128"/>
              </a:rPr>
              <a:t>['', '/Library/Frameworks/Python.framework/Versions/2.5/lib/python2.5/site-packages/setuptools-0.6c5-py2.5.egg’, …]</a:t>
            </a:r>
          </a:p>
          <a:p>
            <a:pPr marL="431800" indent="-323850" defTabSz="457200">
              <a:lnSpc>
                <a:spcPct val="87000"/>
              </a:lnSpc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To add a directory of your own to this list, append it to this list</a:t>
            </a:r>
          </a:p>
          <a:p>
            <a:pPr marL="650875" lvl="1" indent="-323850" defTabSz="457200">
              <a:lnSpc>
                <a:spcPct val="87000"/>
              </a:lnSpc>
              <a:spcBef>
                <a:spcPts val="600"/>
              </a:spcBef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800">
                <a:ea typeface="ＭＳ Ｐゴシック" panose="020B0600070205080204" pitchFamily="34" charset="-128"/>
              </a:rPr>
              <a:t>	</a:t>
            </a:r>
            <a:r>
              <a:rPr lang="en-GB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sys.path.append(‘/my/new/path’)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5C36E28-993E-D3BA-D80D-1AF08F0123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3048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Object Oriented Programming</a:t>
            </a:r>
            <a:b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in Python:</a:t>
            </a:r>
            <a:b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Defining Classes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953E1B2D-7467-7E13-A681-91E3398DCA5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9459" name="Picture 4" descr="j0133459">
            <a:extLst>
              <a:ext uri="{FF2B5EF4-FFF2-40B4-BE49-F238E27FC236}">
                <a16:creationId xmlns:a16="http://schemas.microsoft.com/office/drawing/2014/main" id="{9026AA0E-84C3-693D-3526-EC7EBA3C2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3529013" cy="320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26B3094-C506-9A1C-9405-533E1E6CA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It’s all objects…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79315D5-68E0-31FC-01CA-94222C95E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Everything in Python is really an object.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We’ve seen hints of this already…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 b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.upper()</a:t>
            </a:r>
            <a:b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list3.append(</a:t>
            </a:r>
            <a:r>
              <a:rPr lang="en-US" altLang="en-US" sz="2800" b="1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‘a’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b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dict2.keys()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These look like Java or C++ method calls.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New object classes can easily be defined in addition to these built-in data-types.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In fact, programming in Python is typically done in an object oriented fashion.</a:t>
            </a:r>
          </a:p>
          <a:p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penn-07</Template>
  <TotalTime>10443</TotalTime>
  <Words>2768</Words>
  <Application>Microsoft Macintosh PowerPoint</Application>
  <PresentationFormat>On-screen Show (4:3)</PresentationFormat>
  <Paragraphs>280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Times New Roman</vt:lpstr>
      <vt:lpstr>Arial</vt:lpstr>
      <vt:lpstr>ＭＳ Ｐゴシック</vt:lpstr>
      <vt:lpstr>Symbol</vt:lpstr>
      <vt:lpstr>StarSymbol</vt:lpstr>
      <vt:lpstr>Courier New</vt:lpstr>
      <vt:lpstr>Wingdings</vt:lpstr>
      <vt:lpstr>2_bbn-upenn</vt:lpstr>
      <vt:lpstr>Python Module 4 </vt:lpstr>
      <vt:lpstr>Importing and Modules</vt:lpstr>
      <vt:lpstr>Importing and Modules </vt:lpstr>
      <vt:lpstr>import …</vt:lpstr>
      <vt:lpstr>from … import  *</vt:lpstr>
      <vt:lpstr>from … import …</vt:lpstr>
      <vt:lpstr>Directories for module files</vt:lpstr>
      <vt:lpstr>Object Oriented Programming in Python: Defining Classes</vt:lpstr>
      <vt:lpstr>It’s all objects…</vt:lpstr>
      <vt:lpstr>Defining a Class</vt:lpstr>
      <vt:lpstr>Methods in Classes</vt:lpstr>
      <vt:lpstr>A simple class def: student</vt:lpstr>
      <vt:lpstr>Creating and Deleting Instances</vt:lpstr>
      <vt:lpstr>Instantiating Objects</vt:lpstr>
      <vt:lpstr>Constructor: __init__</vt:lpstr>
      <vt:lpstr>Self</vt:lpstr>
      <vt:lpstr>Self</vt:lpstr>
      <vt:lpstr>Deleting instances: No Need to “free”</vt:lpstr>
      <vt:lpstr>Access to Attributes and Methods</vt:lpstr>
      <vt:lpstr>Definition of student</vt:lpstr>
      <vt:lpstr>Traditional Syntax for Access</vt:lpstr>
      <vt:lpstr>Accessing unknown members</vt:lpstr>
      <vt:lpstr>getattr(object_instance, string)</vt:lpstr>
      <vt:lpstr>hasattr(object_instance,string)</vt:lpstr>
      <vt:lpstr>Attributes</vt:lpstr>
      <vt:lpstr>Two Kinds of Attributes</vt:lpstr>
      <vt:lpstr>Data Attributes</vt:lpstr>
      <vt:lpstr>Class Attributes</vt:lpstr>
      <vt:lpstr>Data vs. Class Attributes</vt:lpstr>
      <vt:lpstr>Inheritance</vt:lpstr>
      <vt:lpstr>Subclasses</vt:lpstr>
      <vt:lpstr>Redefining Methods</vt:lpstr>
      <vt:lpstr>Definition of a class extending student</vt:lpstr>
      <vt:lpstr>Extending __init__</vt:lpstr>
      <vt:lpstr>Special Built-In  Methods and Attributes</vt:lpstr>
      <vt:lpstr>Built-In Members of Classes</vt:lpstr>
      <vt:lpstr>Special Methods</vt:lpstr>
      <vt:lpstr>Special Methods – Example</vt:lpstr>
      <vt:lpstr>Special Methods</vt:lpstr>
      <vt:lpstr>Special Data Items</vt:lpstr>
      <vt:lpstr>Special Data Items – Example</vt:lpstr>
      <vt:lpstr>Private Data and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Marion Jr., Jim W.</cp:lastModifiedBy>
  <cp:revision>552</cp:revision>
  <cp:lastPrinted>2008-11-10T22:12:51Z</cp:lastPrinted>
  <dcterms:created xsi:type="dcterms:W3CDTF">2008-11-16T20:47:49Z</dcterms:created>
  <dcterms:modified xsi:type="dcterms:W3CDTF">2022-05-23T19:32:36Z</dcterms:modified>
</cp:coreProperties>
</file>