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77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3" r:id="rId34"/>
    <p:sldId id="314" r:id="rId35"/>
    <p:sldId id="312" r:id="rId36"/>
    <p:sldId id="315" r:id="rId37"/>
    <p:sldId id="316" r:id="rId38"/>
  </p:sldIdLst>
  <p:sldSz cx="9144000" cy="5143500" type="screen16x9"/>
  <p:notesSz cx="6858000" cy="9144000"/>
  <p:embeddedFontLs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Raleway" pitchFamily="2" charset="77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8C61F2-AEDB-447C-8E4C-A31013348298}">
  <a:tblStyle styleId="{638C61F2-AEDB-447C-8E4C-A31013348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4694"/>
  </p:normalViewPr>
  <p:slideViewPr>
    <p:cSldViewPr snapToGrid="0">
      <p:cViewPr varScale="1">
        <p:scale>
          <a:sx n="161" d="100"/>
          <a:sy n="161" d="100"/>
        </p:scale>
        <p:origin x="79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a5c0fd7d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a5c0fd7d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0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3009b30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3009b30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9038291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9038291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9038291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b9038291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9038291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b9038291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9038291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b9038291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b9038291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b9038291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9038291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9038291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9038291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9038291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g.libretexts.org/Courses/Delta_College/C___Programming_I_(McClanahan)/13:_Object_Oriented_C/13.01:_Object_Oriented_Programming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tutorial.net/python-oop/python-instance-variables/" TargetMode="External"/><Relationship Id="rId2" Type="http://schemas.openxmlformats.org/officeDocument/2006/relationships/hyperlink" Target="https://www.pythontutorial.net/python-oop/python-class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tutorial.net/python-oop/python-class/" TargetMode="External"/><Relationship Id="rId2" Type="http://schemas.openxmlformats.org/officeDocument/2006/relationships/hyperlink" Target="https://www.pythontutorial.net/python-oop/python-class-variable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tutorial.net/python-basics/python-functions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tutorial.net/python-basics/python-functions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tutorial.net/python-oop/python-open-closed-principle/" TargetMode="External"/><Relationship Id="rId2" Type="http://schemas.openxmlformats.org/officeDocument/2006/relationships/hyperlink" Target="https://www.pythontutorial.net/python-oop/python-single-responsibility-principle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ythontutorial.net/python-oop/python-dependency-inversion-principle/" TargetMode="External"/><Relationship Id="rId5" Type="http://schemas.openxmlformats.org/officeDocument/2006/relationships/hyperlink" Target="https://www.pythontutorial.net/python-oop/python-interface-segregation-principle/" TargetMode="External"/><Relationship Id="rId4" Type="http://schemas.openxmlformats.org/officeDocument/2006/relationships/hyperlink" Target="https://www.pythontutorial.net/python-oop/python-liskov-substitution-principl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tutorial.net/python-oop/python-methods/" TargetMode="External"/><Relationship Id="rId2" Type="http://schemas.openxmlformats.org/officeDocument/2006/relationships/hyperlink" Target="https://www.pythontutorial.net/python-oop/python-clas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ythontutorial.net/python-basics/python-functions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tutorial.net/python-oop/python-abstract-class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30926" y="1310057"/>
            <a:ext cx="8934993" cy="2974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chemeClr val="bg2"/>
                </a:solidFill>
              </a:rPr>
              <a:t>Module 5: Classes and Objects</a:t>
            </a:r>
            <a:endParaRPr sz="2800" dirty="0">
              <a:solidFill>
                <a:schemeClr val="bg2"/>
              </a:solidFill>
            </a:endParaRPr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F3D1C3B8-8160-A00D-1A1D-C5F143B3A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" y="134541"/>
            <a:ext cx="3048000" cy="638175"/>
          </a:xfrm>
          <a:prstGeom prst="rect">
            <a:avLst/>
          </a:prstGeom>
        </p:spPr>
      </p:pic>
      <p:pic>
        <p:nvPicPr>
          <p:cNvPr id="4" name="Picture 3" descr="A picture containing text, melon&#10;&#10;Description automatically generated">
            <a:extLst>
              <a:ext uri="{FF2B5EF4-FFF2-40B4-BE49-F238E27FC236}">
                <a16:creationId xmlns:a16="http://schemas.microsoft.com/office/drawing/2014/main" id="{B5651E7C-4117-A9DC-9F7A-26D11B661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36419" y="2216741"/>
            <a:ext cx="2480310" cy="2480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1412324" y="314693"/>
            <a:ext cx="6227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Design </a:t>
            </a: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1471114" y="775050"/>
            <a:ext cx="4026300" cy="3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Guidelines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Look for candidates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Identify instance variables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Think about interfaces (methods)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Redefine the nontrivial methods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top-down design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Design iteratively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inheritance only when it means something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Try out alternatives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Keep it simple</a:t>
            </a:r>
            <a:endParaRPr sz="1600"/>
          </a:p>
          <a:p>
            <a:pPr marL="914400" marR="249826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patterns when you can, but no more than that</a:t>
            </a:r>
            <a:endParaRPr sz="1600"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214" y="381839"/>
            <a:ext cx="1050200" cy="10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239" y="3044633"/>
            <a:ext cx="17811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8539" y="1569237"/>
            <a:ext cx="1581703" cy="1667077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4B1F-04F3-42B4-0C0A-55285188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FC00E-93DC-6B43-116A-89BAB330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303" y="1157418"/>
            <a:ext cx="6051934" cy="886083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A static method is not bound to a class or any instances of the class. In Python, you use static methods to group logically related functions in a class. To define a static method, you use the @</a:t>
            </a:r>
            <a:r>
              <a:rPr lang="en-US" dirty="0" err="1"/>
              <a:t>staticmethod</a:t>
            </a:r>
            <a:r>
              <a:rPr lang="en-US" dirty="0"/>
              <a:t> decorator.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3CE2D-4BA7-A4AC-09FE-AB9BB5E9FA6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04661" y="2043501"/>
            <a:ext cx="6217311" cy="2561574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class </a:t>
            </a:r>
            <a:r>
              <a:rPr lang="en-US" dirty="0" err="1"/>
              <a:t>TemperatureConverter</a:t>
            </a:r>
            <a:r>
              <a:rPr lang="en-US" dirty="0"/>
              <a:t>:</a:t>
            </a:r>
          </a:p>
          <a:p>
            <a:pPr marL="139700" indent="0">
              <a:buNone/>
            </a:pPr>
            <a:r>
              <a:rPr lang="en-US" dirty="0"/>
              <a:t>    @</a:t>
            </a:r>
            <a:r>
              <a:rPr lang="en-US" dirty="0" err="1"/>
              <a:t>staticmethod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    def </a:t>
            </a:r>
            <a:r>
              <a:rPr lang="en-US" dirty="0" err="1"/>
              <a:t>celsius_to_fahrenheit</a:t>
            </a:r>
            <a:r>
              <a:rPr lang="en-US" dirty="0"/>
              <a:t>(c):</a:t>
            </a:r>
          </a:p>
          <a:p>
            <a:pPr marL="139700" indent="0">
              <a:buNone/>
            </a:pPr>
            <a:r>
              <a:rPr lang="en-US" dirty="0"/>
              <a:t>        return 9 * c / 5 + 32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    @</a:t>
            </a:r>
            <a:r>
              <a:rPr lang="en-US" dirty="0" err="1"/>
              <a:t>staticmethod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    def </a:t>
            </a:r>
            <a:r>
              <a:rPr lang="en-US" dirty="0" err="1"/>
              <a:t>fahrenheit_to_celsius</a:t>
            </a:r>
            <a:r>
              <a:rPr lang="en-US" dirty="0"/>
              <a:t>(f):</a:t>
            </a:r>
          </a:p>
          <a:p>
            <a:pPr marL="139700" indent="0">
              <a:buNone/>
            </a:pPr>
            <a:r>
              <a:rPr lang="en-US" dirty="0"/>
              <a:t>        return 5 * (f - 32) / 9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54D093F-8304-0A61-7C53-55EAE3972A88}"/>
              </a:ext>
            </a:extLst>
          </p:cNvPr>
          <p:cNvSpPr txBox="1">
            <a:spLocks/>
          </p:cNvSpPr>
          <p:nvPr/>
        </p:nvSpPr>
        <p:spPr>
          <a:xfrm>
            <a:off x="5613316" y="1925557"/>
            <a:ext cx="6217311" cy="256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>
              <a:buFont typeface="Lato"/>
              <a:buNone/>
            </a:pPr>
            <a:r>
              <a:rPr lang="en-US" dirty="0"/>
              <a:t>Code language: Python (python)</a:t>
            </a:r>
          </a:p>
          <a:p>
            <a:pPr marL="139700" indent="0">
              <a:buFont typeface="Lato"/>
              <a:buNone/>
            </a:pPr>
            <a:r>
              <a:rPr lang="en-US" dirty="0"/>
              <a:t>To call a static method, you use the </a:t>
            </a:r>
          </a:p>
          <a:p>
            <a:pPr marL="139700" indent="0">
              <a:buFont typeface="Lato"/>
              <a:buNone/>
            </a:pPr>
            <a:r>
              <a:rPr lang="en-US" dirty="0" err="1"/>
              <a:t>ClassName.static_method_name</a:t>
            </a:r>
            <a:r>
              <a:rPr lang="en-US" dirty="0"/>
              <a:t>() </a:t>
            </a:r>
          </a:p>
          <a:p>
            <a:pPr marL="139700" indent="0">
              <a:buFont typeface="Lato"/>
              <a:buNone/>
            </a:pPr>
            <a:r>
              <a:rPr lang="en-US" dirty="0"/>
              <a:t>syntax. </a:t>
            </a:r>
          </a:p>
          <a:p>
            <a:pPr marL="139700" indent="0">
              <a:buFont typeface="Lato"/>
              <a:buNone/>
            </a:pPr>
            <a:endParaRPr lang="en-US" dirty="0"/>
          </a:p>
          <a:p>
            <a:pPr marL="139700" indent="0">
              <a:buFont typeface="Lato"/>
              <a:buNone/>
            </a:pPr>
            <a:r>
              <a:rPr lang="en-US" dirty="0"/>
              <a:t>For example:</a:t>
            </a:r>
          </a:p>
          <a:p>
            <a:pPr marL="139700" indent="0">
              <a:buFont typeface="Lato"/>
              <a:buNone/>
            </a:pPr>
            <a:endParaRPr lang="en-US" dirty="0"/>
          </a:p>
          <a:p>
            <a:pPr marL="139700" indent="0">
              <a:buFont typeface="Lato"/>
              <a:buNone/>
            </a:pPr>
            <a:r>
              <a:rPr lang="en-US" sz="1100" dirty="0"/>
              <a:t>f = </a:t>
            </a:r>
            <a:r>
              <a:rPr lang="en-US" sz="1100" dirty="0" err="1"/>
              <a:t>TemperatureConverter.celsius_to_fahrenheit</a:t>
            </a:r>
            <a:r>
              <a:rPr lang="en-US" sz="1100" dirty="0"/>
              <a:t>(30)</a:t>
            </a:r>
          </a:p>
          <a:p>
            <a:pPr marL="139700" indent="0">
              <a:buFont typeface="Lato"/>
              <a:buNone/>
            </a:pPr>
            <a:r>
              <a:rPr lang="en-US" sz="1100" dirty="0"/>
              <a:t>print(f)  # 86</a:t>
            </a:r>
          </a:p>
          <a:p>
            <a:pPr marL="139700" indent="0">
              <a:buFont typeface="Lat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6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32D1-21B6-8509-B685-E8F53380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Define class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DF499-4C57-7B7B-31EC-3D9AC3B1A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302" y="1602675"/>
            <a:ext cx="3213319" cy="30024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class Person:</a:t>
            </a:r>
          </a:p>
          <a:p>
            <a:pPr marL="139700" indent="0">
              <a:buNone/>
            </a:pPr>
            <a:r>
              <a:rPr lang="en-US" dirty="0"/>
              <a:t>    counter = 0</a:t>
            </a:r>
          </a:p>
          <a:p>
            <a:pPr marL="139700" indent="0">
              <a:buNone/>
            </a:pPr>
            <a:br>
              <a:rPr lang="en-US" dirty="0"/>
            </a:br>
            <a:endParaRPr lang="en-US" dirty="0"/>
          </a:p>
          <a:p>
            <a:pPr marL="139700" indent="0">
              <a:buNone/>
            </a:pPr>
            <a:r>
              <a:rPr lang="en-US" dirty="0"/>
              <a:t>   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pPr marL="139700" indent="0">
              <a:buNone/>
            </a:pPr>
            <a:r>
              <a:rPr lang="en-US" dirty="0"/>
              <a:t>        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pPr marL="139700" indent="0">
              <a:buNone/>
            </a:pPr>
            <a:r>
              <a:rPr lang="en-US" dirty="0"/>
              <a:t>       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    def greet(self):</a:t>
            </a:r>
          </a:p>
          <a:p>
            <a:pPr marL="139700" indent="0">
              <a:buNone/>
            </a:pPr>
            <a:r>
              <a:rPr lang="en-US" dirty="0"/>
              <a:t>        return "Hi, it's {</a:t>
            </a:r>
            <a:r>
              <a:rPr lang="en-US" dirty="0" err="1"/>
              <a:t>self.name</a:t>
            </a:r>
            <a:r>
              <a:rPr lang="en-US" dirty="0"/>
              <a:t>}."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265921-B15D-B9D1-D8E7-A4CB1941A149}"/>
              </a:ext>
            </a:extLst>
          </p:cNvPr>
          <p:cNvSpPr txBox="1">
            <a:spLocks/>
          </p:cNvSpPr>
          <p:nvPr/>
        </p:nvSpPr>
        <p:spPr>
          <a:xfrm>
            <a:off x="5431070" y="1382277"/>
            <a:ext cx="3213319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>
              <a:buNone/>
            </a:pPr>
            <a:r>
              <a:rPr lang="en-US" dirty="0"/>
              <a:t>The following creates two instances of the Person class and shows the value of the counter: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p1 = Person('John', 25)</a:t>
            </a:r>
          </a:p>
          <a:p>
            <a:pPr marL="139700" indent="0">
              <a:buNone/>
            </a:pPr>
            <a:r>
              <a:rPr lang="en-US" dirty="0"/>
              <a:t>p2 = Person('Jane', 22)</a:t>
            </a:r>
          </a:p>
          <a:p>
            <a:pPr marL="139700" indent="0">
              <a:buNone/>
            </a:pPr>
            <a:r>
              <a:rPr lang="en-US" dirty="0"/>
              <a:t>print(</a:t>
            </a:r>
            <a:r>
              <a:rPr lang="en-US" dirty="0" err="1"/>
              <a:t>Person.counter</a:t>
            </a:r>
            <a:r>
              <a:rPr lang="en-US" dirty="0"/>
              <a:t>)</a:t>
            </a:r>
          </a:p>
          <a:p>
            <a:pPr marL="139700" indent="0">
              <a:buNone/>
            </a:pPr>
            <a:br>
              <a:rPr lang="en-US" dirty="0"/>
            </a:br>
            <a:r>
              <a:rPr lang="en-US" dirty="0"/>
              <a:t>Code language: Python (python)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Output:</a:t>
            </a:r>
          </a:p>
          <a:p>
            <a:pPr marL="139700" indent="0">
              <a:buNone/>
            </a:pPr>
            <a:r>
              <a:rPr lang="en-US" dirty="0"/>
              <a:t>2</a:t>
            </a:r>
          </a:p>
          <a:p>
            <a:pPr marL="139700" indent="0">
              <a:buFont typeface="Lat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8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8CB4-03D5-7F06-706C-F26C6EA7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B4269-29C6-6046-0A5A-0F5EE86F5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100" dirty="0"/>
              <a:t>you can define an Employee class that inherits from the Person class:</a:t>
            </a:r>
          </a:p>
          <a:p>
            <a:pPr marL="139700" indent="0">
              <a:buNone/>
            </a:pPr>
            <a:br>
              <a:rPr lang="en-US" sz="1100" dirty="0"/>
            </a:br>
            <a:r>
              <a:rPr lang="en-US" sz="1100" dirty="0"/>
              <a:t>class Employee(Person):</a:t>
            </a:r>
          </a:p>
          <a:p>
            <a:pPr marL="139700" indent="0">
              <a:buNone/>
            </a:pPr>
            <a:r>
              <a:rPr lang="en-US" sz="1100" dirty="0"/>
              <a:t>    def __</a:t>
            </a:r>
            <a:r>
              <a:rPr lang="en-US" sz="1100" dirty="0" err="1"/>
              <a:t>init</a:t>
            </a:r>
            <a:r>
              <a:rPr lang="en-US" sz="1100" dirty="0"/>
              <a:t>__(self, name, age, </a:t>
            </a:r>
            <a:r>
              <a:rPr lang="en-US" sz="1100" dirty="0" err="1"/>
              <a:t>job_title</a:t>
            </a:r>
            <a:r>
              <a:rPr lang="en-US" sz="1100" dirty="0"/>
              <a:t>):</a:t>
            </a:r>
          </a:p>
          <a:p>
            <a:pPr marL="139700" indent="0">
              <a:buNone/>
            </a:pPr>
            <a:r>
              <a:rPr lang="en-US" sz="1100" dirty="0"/>
              <a:t>        super().__</a:t>
            </a:r>
            <a:r>
              <a:rPr lang="en-US" sz="1100" dirty="0" err="1"/>
              <a:t>init</a:t>
            </a:r>
            <a:r>
              <a:rPr lang="en-US" sz="1100" dirty="0"/>
              <a:t>__(name, age)</a:t>
            </a:r>
          </a:p>
          <a:p>
            <a:pPr marL="139700" indent="0">
              <a:buNone/>
            </a:pPr>
            <a:r>
              <a:rPr lang="en-US" sz="1100" dirty="0"/>
              <a:t>        </a:t>
            </a:r>
            <a:r>
              <a:rPr lang="en-US" sz="1100" dirty="0" err="1"/>
              <a:t>self.job_title</a:t>
            </a:r>
            <a:r>
              <a:rPr lang="en-US" sz="1100" dirty="0"/>
              <a:t> = </a:t>
            </a:r>
            <a:r>
              <a:rPr lang="en-US" sz="1100" dirty="0" err="1"/>
              <a:t>job_title</a:t>
            </a:r>
            <a:endParaRPr lang="en-US" sz="1100" dirty="0"/>
          </a:p>
          <a:p>
            <a:pPr marL="139700" indent="0">
              <a:buNone/>
            </a:pPr>
            <a:br>
              <a:rPr lang="en-US" sz="1100" dirty="0"/>
            </a:br>
            <a:r>
              <a:rPr lang="en-US" sz="1100" dirty="0"/>
              <a:t>Inside the __</a:t>
            </a:r>
            <a:r>
              <a:rPr lang="en-US" sz="1100" dirty="0" err="1"/>
              <a:t>init</a:t>
            </a:r>
            <a:r>
              <a:rPr lang="en-US" sz="1100" dirty="0"/>
              <a:t>__ method of the Employee class calls the __</a:t>
            </a:r>
            <a:r>
              <a:rPr lang="en-US" sz="1100" dirty="0" err="1"/>
              <a:t>init</a:t>
            </a:r>
            <a:r>
              <a:rPr lang="en-US" sz="1100" dirty="0"/>
              <a:t>__method of the Person class to initialize the name and age attributes. The super() allows a child class to access a method of the parent class.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B43F1-8EAB-2FF7-16B2-97A11511949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73864" y="1149451"/>
            <a:ext cx="3147986" cy="3002400"/>
          </a:xfrm>
        </p:spPr>
        <p:txBody>
          <a:bodyPr/>
          <a:lstStyle/>
          <a:p>
            <a:pPr marL="139700" indent="0">
              <a:buNone/>
            </a:pPr>
            <a:r>
              <a:rPr lang="en-US" sz="1050" dirty="0"/>
              <a:t>The Person is the parent class while the Employee is a child class. To override the greet() method in the Person class, you can define the greet() method in the Employee class as follows:</a:t>
            </a:r>
          </a:p>
          <a:p>
            <a:pPr marL="139700" indent="0">
              <a:buNone/>
            </a:pPr>
            <a:endParaRPr lang="en-US" sz="1050" dirty="0"/>
          </a:p>
          <a:p>
            <a:pPr marL="139700" indent="0">
              <a:buNone/>
            </a:pPr>
            <a:r>
              <a:rPr lang="en-US" sz="1050" dirty="0"/>
              <a:t>class Employee(Person):</a:t>
            </a:r>
          </a:p>
          <a:p>
            <a:pPr marL="139700" indent="0">
              <a:buNone/>
            </a:pPr>
            <a:r>
              <a:rPr lang="en-US" sz="1050" dirty="0"/>
              <a:t>    def __</a:t>
            </a:r>
            <a:r>
              <a:rPr lang="en-US" sz="1050" dirty="0" err="1"/>
              <a:t>init</a:t>
            </a:r>
            <a:r>
              <a:rPr lang="en-US" sz="1050" dirty="0"/>
              <a:t>__(self, name, age, </a:t>
            </a:r>
            <a:r>
              <a:rPr lang="en-US" sz="1050" dirty="0" err="1"/>
              <a:t>job_title</a:t>
            </a:r>
            <a:r>
              <a:rPr lang="en-US" sz="1050" dirty="0"/>
              <a:t>):</a:t>
            </a:r>
          </a:p>
          <a:p>
            <a:pPr marL="139700" indent="0">
              <a:buNone/>
            </a:pPr>
            <a:r>
              <a:rPr lang="en-US" sz="1050" dirty="0"/>
              <a:t>        super().__</a:t>
            </a:r>
            <a:r>
              <a:rPr lang="en-US" sz="1050" dirty="0" err="1"/>
              <a:t>init</a:t>
            </a:r>
            <a:r>
              <a:rPr lang="en-US" sz="1050" dirty="0"/>
              <a:t>__(name, age)</a:t>
            </a:r>
          </a:p>
          <a:p>
            <a:pPr marL="139700" indent="0">
              <a:buNone/>
            </a:pPr>
            <a:r>
              <a:rPr lang="en-US" sz="1050" dirty="0"/>
              <a:t>        </a:t>
            </a:r>
            <a:r>
              <a:rPr lang="en-US" sz="1050" dirty="0" err="1"/>
              <a:t>self.job_title</a:t>
            </a:r>
            <a:r>
              <a:rPr lang="en-US" sz="1050" dirty="0"/>
              <a:t> = </a:t>
            </a:r>
            <a:r>
              <a:rPr lang="en-US" sz="1050" dirty="0" err="1"/>
              <a:t>job_title</a:t>
            </a:r>
            <a:endParaRPr lang="en-US" sz="1050" dirty="0"/>
          </a:p>
          <a:p>
            <a:pPr marL="139700" indent="0">
              <a:buNone/>
            </a:pPr>
            <a:endParaRPr lang="en-US" sz="1050" dirty="0"/>
          </a:p>
          <a:p>
            <a:pPr marL="139700" indent="0">
              <a:buNone/>
            </a:pPr>
            <a:r>
              <a:rPr lang="en-US" sz="1000" dirty="0"/>
              <a:t>    def greet(self):</a:t>
            </a:r>
          </a:p>
          <a:p>
            <a:pPr marL="139700" indent="0">
              <a:buNone/>
            </a:pPr>
            <a:r>
              <a:rPr lang="en-US" sz="1000" dirty="0"/>
              <a:t>        return super().greet() + f" I’m a {</a:t>
            </a:r>
            <a:r>
              <a:rPr lang="en-US" sz="1000" dirty="0" err="1"/>
              <a:t>self.job_title</a:t>
            </a:r>
            <a:r>
              <a:rPr lang="en-US" sz="1000" dirty="0"/>
              <a:t>}.”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41493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4A9F-3F0B-A69E-0C06-19246E0E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Inheritance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67FD-7C62-C22B-5664-5AFD2F8DF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302" y="1602675"/>
            <a:ext cx="4246987" cy="30024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The following creates a new instance of the Employee class and call the greet() method:</a:t>
            </a:r>
            <a:br>
              <a:rPr lang="en-US" dirty="0"/>
            </a:br>
            <a:endParaRPr lang="en-US" dirty="0"/>
          </a:p>
          <a:p>
            <a:pPr marL="139700" indent="0">
              <a:buNone/>
            </a:pPr>
            <a:r>
              <a:rPr lang="en-US" dirty="0"/>
              <a:t>employee = Employee('John', 25, 'Python Developer')</a:t>
            </a:r>
          </a:p>
          <a:p>
            <a:pPr marL="139700" indent="0">
              <a:buNone/>
            </a:pPr>
            <a:r>
              <a:rPr lang="en-US" dirty="0"/>
              <a:t>print(</a:t>
            </a:r>
            <a:r>
              <a:rPr lang="en-US" dirty="0" err="1"/>
              <a:t>employee.greet</a:t>
            </a:r>
            <a:r>
              <a:rPr lang="en-US" dirty="0"/>
              <a:t>())</a:t>
            </a:r>
          </a:p>
          <a:p>
            <a:pPr marL="139700" indent="0">
              <a:buNone/>
            </a:pPr>
            <a:br>
              <a:rPr lang="en-US" dirty="0"/>
            </a:br>
            <a:r>
              <a:rPr lang="en-US" dirty="0"/>
              <a:t>Output:</a:t>
            </a:r>
          </a:p>
          <a:p>
            <a:pPr marL="139700" indent="0">
              <a:buNone/>
            </a:pPr>
            <a:r>
              <a:rPr lang="en-US" dirty="0"/>
              <a:t>Hi, it's John. I'm a Python Developer.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6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90B-719A-EAEE-8A4F-5951CA6B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73622"/>
          </a:xfrm>
        </p:spPr>
        <p:txBody>
          <a:bodyPr/>
          <a:lstStyle/>
          <a:p>
            <a:r>
              <a:rPr lang="en-US" sz="2000" b="0" dirty="0"/>
              <a:t>Introduction to the Python __</a:t>
            </a:r>
            <a:r>
              <a:rPr lang="en-US" sz="2000" b="0" dirty="0" err="1"/>
              <a:t>init</a:t>
            </a:r>
            <a:r>
              <a:rPr lang="en-US" sz="2000" b="0" dirty="0"/>
              <a:t>__()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37BBD-5FD4-AFF3-3C9E-F653CAAF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250" y="1070549"/>
            <a:ext cx="3071400" cy="3374229"/>
          </a:xfrm>
        </p:spPr>
        <p:txBody>
          <a:bodyPr/>
          <a:lstStyle/>
          <a:p>
            <a:r>
              <a:rPr lang="en-US" sz="1300" dirty="0"/>
              <a:t>When you create a new object of a </a:t>
            </a:r>
            <a:r>
              <a:rPr lang="en-US" sz="1300" dirty="0">
                <a:hlinkClick r:id="rId2"/>
              </a:rPr>
              <a:t>class</a:t>
            </a:r>
            <a:r>
              <a:rPr lang="en-US" sz="1300" dirty="0"/>
              <a:t>, Python automatically calls the __</a:t>
            </a:r>
            <a:r>
              <a:rPr lang="en-US" sz="1300" dirty="0" err="1"/>
              <a:t>init</a:t>
            </a:r>
            <a:r>
              <a:rPr lang="en-US" sz="1300" dirty="0"/>
              <a:t>__() method to initialize the </a:t>
            </a:r>
            <a:r>
              <a:rPr lang="en-US" sz="1300" dirty="0">
                <a:hlinkClick r:id="rId3"/>
              </a:rPr>
              <a:t>object’s attributes</a:t>
            </a:r>
            <a:r>
              <a:rPr lang="en-US" sz="1300" dirty="0"/>
              <a:t>.</a:t>
            </a:r>
          </a:p>
          <a:p>
            <a:r>
              <a:rPr lang="en-US" sz="1300" dirty="0"/>
              <a:t>Python will use the method internally. In other words, you should not explicitly call this method.</a:t>
            </a:r>
          </a:p>
          <a:p>
            <a:r>
              <a:rPr lang="en-US" sz="1300" dirty="0"/>
              <a:t>Python will automatically call the __</a:t>
            </a:r>
            <a:r>
              <a:rPr lang="en-US" sz="1300" dirty="0" err="1"/>
              <a:t>init</a:t>
            </a:r>
            <a:r>
              <a:rPr lang="en-US" sz="1300" dirty="0"/>
              <a:t>__() method immediately after creating a new object, you can use the __</a:t>
            </a:r>
            <a:r>
              <a:rPr lang="en-US" sz="1300" dirty="0" err="1"/>
              <a:t>init</a:t>
            </a:r>
            <a:r>
              <a:rPr lang="en-US" sz="1300" dirty="0"/>
              <a:t>__() method to initialize the object’s attributes.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0F47C-A0A3-3DEB-A157-F366833A69B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04437" y="1070549"/>
            <a:ext cx="2886324" cy="3534526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class Person: </a:t>
            </a:r>
          </a:p>
          <a:p>
            <a:pPr marL="13970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pPr marL="139700" indent="0">
              <a:buNone/>
            </a:pPr>
            <a:r>
              <a:rPr lang="en-US" dirty="0"/>
              <a:t>if __name__ == '__main__’:</a:t>
            </a:r>
          </a:p>
          <a:p>
            <a:pPr marL="139700" indent="0">
              <a:buNone/>
            </a:pPr>
            <a:r>
              <a:rPr lang="en-US" dirty="0"/>
              <a:t>    person = Person('John', 25)</a:t>
            </a:r>
          </a:p>
          <a:p>
            <a:pPr marL="139700" indent="0">
              <a:buNone/>
            </a:pPr>
            <a:r>
              <a:rPr lang="en-US" dirty="0"/>
              <a:t>    print(</a:t>
            </a:r>
            <a:r>
              <a:rPr lang="en-US" dirty="0" err="1"/>
              <a:t>f"I'm</a:t>
            </a:r>
            <a:r>
              <a:rPr lang="en-US" dirty="0"/>
              <a:t> {</a:t>
            </a:r>
            <a:r>
              <a:rPr lang="en-US" dirty="0" err="1"/>
              <a:t>person.name</a:t>
            </a:r>
            <a:r>
              <a:rPr lang="en-US" dirty="0"/>
              <a:t>}. I'm {</a:t>
            </a:r>
            <a:r>
              <a:rPr lang="en-US" dirty="0" err="1"/>
              <a:t>person.age</a:t>
            </a:r>
            <a:r>
              <a:rPr lang="en-US" dirty="0"/>
              <a:t>} years old.")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Output:</a:t>
            </a:r>
          </a:p>
          <a:p>
            <a:pPr marL="139700" indent="0">
              <a:buNone/>
            </a:pPr>
            <a:r>
              <a:rPr lang="en-US" dirty="0"/>
              <a:t>I'm John. I'm 22 years old.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7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57AE-7DAF-01CC-FBF2-855A5B6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Python instance variables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B503D-4622-9C4C-EFA4-C16D0356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303" y="1211350"/>
            <a:ext cx="3071400" cy="3393725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hlinkClick r:id="rId2"/>
              </a:rPr>
              <a:t>class variables</a:t>
            </a:r>
            <a:r>
              <a:rPr lang="en-US" dirty="0"/>
              <a:t> are bound to a </a:t>
            </a:r>
            <a:r>
              <a:rPr lang="en-US" dirty="0">
                <a:hlinkClick r:id="rId3"/>
              </a:rPr>
              <a:t>class</a:t>
            </a:r>
            <a:r>
              <a:rPr lang="en-US" dirty="0"/>
              <a:t> while instance variables are bound to a specific instance of a class. The instance variables are also called instance attributes.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class </a:t>
            </a:r>
            <a:r>
              <a:rPr lang="en-US" dirty="0" err="1"/>
              <a:t>HtmlDocument</a:t>
            </a:r>
            <a:r>
              <a:rPr lang="en-US" dirty="0"/>
              <a:t>:</a:t>
            </a:r>
          </a:p>
          <a:p>
            <a:pPr marL="139700" indent="0">
              <a:buNone/>
            </a:pPr>
            <a:r>
              <a:rPr lang="en-US" dirty="0"/>
              <a:t>    version = 5</a:t>
            </a:r>
          </a:p>
          <a:p>
            <a:pPr marL="139700" indent="0">
              <a:buNone/>
            </a:pPr>
            <a:r>
              <a:rPr lang="en-US" dirty="0"/>
              <a:t>    extension = 'html'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print(</a:t>
            </a:r>
            <a:r>
              <a:rPr lang="en-US" dirty="0" err="1"/>
              <a:t>HtmlDocument.extension</a:t>
            </a:r>
            <a:r>
              <a:rPr lang="en-US" dirty="0"/>
              <a:t>)</a:t>
            </a:r>
          </a:p>
          <a:p>
            <a:pPr marL="139700" indent="0">
              <a:buNone/>
            </a:pPr>
            <a:r>
              <a:rPr lang="en-US" dirty="0"/>
              <a:t>print(</a:t>
            </a:r>
            <a:r>
              <a:rPr lang="en-US" dirty="0" err="1"/>
              <a:t>HtmlDocument.version</a:t>
            </a:r>
            <a:r>
              <a:rPr lang="en-US" dirty="0"/>
              <a:t>)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17FB1-5437-AE6F-00BB-7A03B8E2A55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50572" y="1211350"/>
            <a:ext cx="3071400" cy="3393725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class </a:t>
            </a:r>
            <a:r>
              <a:rPr lang="en-US" dirty="0" err="1"/>
              <a:t>HtmlDocument</a:t>
            </a:r>
            <a:r>
              <a:rPr lang="en-US" dirty="0"/>
              <a:t>:</a:t>
            </a:r>
          </a:p>
          <a:p>
            <a:pPr marL="139700" indent="0">
              <a:buNone/>
            </a:pPr>
            <a:r>
              <a:rPr lang="en-US" dirty="0"/>
              <a:t>    version = 5</a:t>
            </a:r>
          </a:p>
          <a:p>
            <a:pPr marL="139700" indent="0">
              <a:buNone/>
            </a:pPr>
            <a:r>
              <a:rPr lang="en-US" dirty="0"/>
              <a:t>    extension = 'html'</a:t>
            </a:r>
          </a:p>
          <a:p>
            <a:pPr marL="139700" indent="0">
              <a:buNone/>
            </a:pPr>
            <a:br>
              <a:rPr lang="en-US" dirty="0"/>
            </a:br>
            <a:endParaRPr lang="en-US" dirty="0"/>
          </a:p>
          <a:p>
            <a:pPr marL="139700" indent="0">
              <a:buNone/>
            </a:pPr>
            <a:r>
              <a:rPr lang="en-US" dirty="0"/>
              <a:t>    def __</a:t>
            </a:r>
            <a:r>
              <a:rPr lang="en-US" dirty="0" err="1"/>
              <a:t>init</a:t>
            </a:r>
            <a:r>
              <a:rPr lang="en-US" dirty="0"/>
              <a:t>__(self, name, contents):</a:t>
            </a:r>
          </a:p>
          <a:p>
            <a:pPr marL="139700" indent="0">
              <a:buNone/>
            </a:pPr>
            <a:r>
              <a:rPr lang="en-US" dirty="0"/>
              <a:t>        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pPr marL="139700" indent="0">
              <a:buNone/>
            </a:pPr>
            <a:r>
              <a:rPr lang="en-US" dirty="0"/>
              <a:t>        </a:t>
            </a:r>
            <a:r>
              <a:rPr lang="en-US" dirty="0" err="1"/>
              <a:t>self.contents</a:t>
            </a:r>
            <a:r>
              <a:rPr lang="en-US" dirty="0"/>
              <a:t> = contents</a:t>
            </a:r>
          </a:p>
          <a:p>
            <a:pPr marL="139700" indent="0">
              <a:buNone/>
            </a:pPr>
            <a:br>
              <a:rPr lang="en-US" dirty="0"/>
            </a:br>
            <a:endParaRPr lang="en-US" dirty="0"/>
          </a:p>
          <a:p>
            <a:pPr marL="139700" indent="0">
              <a:buNone/>
            </a:pPr>
            <a:r>
              <a:rPr lang="en-US" dirty="0"/>
              <a:t>blank = </a:t>
            </a:r>
            <a:r>
              <a:rPr lang="en-US" dirty="0" err="1"/>
              <a:t>HtmlDocument</a:t>
            </a:r>
            <a:r>
              <a:rPr lang="en-US" dirty="0"/>
              <a:t>('Blank', '')</a:t>
            </a:r>
          </a:p>
        </p:txBody>
      </p:sp>
    </p:spTree>
    <p:extLst>
      <p:ext uri="{BB962C8B-B14F-4D97-AF65-F5344CB8AC3E}">
        <p14:creationId xmlns:p14="http://schemas.microsoft.com/office/powerpoint/2010/main" val="309052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05BB-F1F8-8ACB-74D6-EACBD79E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(private attributes)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16E96-F6A2-D271-7545-026498452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303" y="1211350"/>
            <a:ext cx="3071400" cy="3393725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four fundamental concepts in object-oriented programming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US" dirty="0"/>
              <a:t>Encapsulation: packing of data and </a:t>
            </a:r>
            <a:r>
              <a:rPr lang="en-US" dirty="0">
                <a:hlinkClick r:id="rId2"/>
              </a:rPr>
              <a:t>functions</a:t>
            </a:r>
            <a:r>
              <a:rPr lang="en-US" dirty="0"/>
              <a:t> that work on that data within a single object where we can hide the internal state of the object from the outside.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E5FC7-1663-8499-C89B-A2EEB40963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50572" y="1211350"/>
            <a:ext cx="3071400" cy="3393725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class </a:t>
            </a:r>
            <a:r>
              <a:rPr lang="en-US" dirty="0" err="1"/>
              <a:t>isPrivateAttr</a:t>
            </a:r>
            <a:r>
              <a:rPr lang="en-US" dirty="0"/>
              <a:t>:</a:t>
            </a:r>
          </a:p>
          <a:p>
            <a:pPr marL="13970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139700" indent="0">
              <a:buNone/>
            </a:pPr>
            <a:r>
              <a:rPr lang="en-US" dirty="0"/>
              <a:t>        self.__</a:t>
            </a:r>
            <a:r>
              <a:rPr lang="en-US" dirty="0" err="1"/>
              <a:t>privateattr</a:t>
            </a:r>
            <a:r>
              <a:rPr lang="en-US" dirty="0"/>
              <a:t> = 420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    def </a:t>
            </a:r>
            <a:r>
              <a:rPr lang="en-US" dirty="0" err="1"/>
              <a:t>printmyvar</a:t>
            </a:r>
            <a:r>
              <a:rPr lang="en-US" dirty="0"/>
              <a:t>(self):</a:t>
            </a:r>
          </a:p>
          <a:p>
            <a:pPr marL="139700" indent="0">
              <a:buNone/>
            </a:pPr>
            <a:r>
              <a:rPr lang="en-US" dirty="0"/>
              <a:t>        print(self.__</a:t>
            </a:r>
            <a:r>
              <a:rPr lang="en-US" dirty="0" err="1"/>
              <a:t>privateattr</a:t>
            </a:r>
            <a:r>
              <a:rPr lang="en-US" dirty="0"/>
              <a:t>)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a = </a:t>
            </a:r>
            <a:r>
              <a:rPr lang="en-US" dirty="0" err="1"/>
              <a:t>isPrivateAttr</a:t>
            </a:r>
            <a:r>
              <a:rPr lang="en-US" dirty="0"/>
              <a:t>()</a:t>
            </a:r>
          </a:p>
          <a:p>
            <a:pPr marL="139700" indent="0">
              <a:buNone/>
            </a:pPr>
            <a:r>
              <a:rPr lang="en-US" dirty="0" err="1"/>
              <a:t>a.printmyvar</a:t>
            </a:r>
            <a:r>
              <a:rPr lang="en-US" dirty="0"/>
              <a:t>()</a:t>
            </a:r>
          </a:p>
          <a:p>
            <a:pPr marL="139700" indent="0">
              <a:buNone/>
            </a:pPr>
            <a:r>
              <a:rPr lang="en-US" dirty="0"/>
              <a:t># this will not compile</a:t>
            </a:r>
          </a:p>
          <a:p>
            <a:pPr marL="139700" indent="0">
              <a:buNone/>
            </a:pPr>
            <a:r>
              <a:rPr lang="en-US" dirty="0"/>
              <a:t>#print(a.__</a:t>
            </a:r>
            <a:r>
              <a:rPr lang="en-US" dirty="0" err="1"/>
              <a:t>privateattr</a:t>
            </a:r>
            <a:r>
              <a:rPr lang="en-US" dirty="0"/>
              <a:t>)</a:t>
            </a:r>
          </a:p>
          <a:p>
            <a:pPr marL="139700" indent="0">
              <a:buNone/>
            </a:pPr>
            <a:r>
              <a:rPr lang="en-US" dirty="0"/>
              <a:t># single _ is convention for private</a:t>
            </a:r>
          </a:p>
          <a:p>
            <a:pPr marL="139700" indent="0">
              <a:buNone/>
            </a:pPr>
            <a:r>
              <a:rPr lang="en-US" dirty="0"/>
              <a:t>#    but NOT enforced!</a:t>
            </a:r>
          </a:p>
        </p:txBody>
      </p:sp>
    </p:spTree>
    <p:extLst>
      <p:ext uri="{BB962C8B-B14F-4D97-AF65-F5344CB8AC3E}">
        <p14:creationId xmlns:p14="http://schemas.microsoft.com/office/powerpoint/2010/main" val="332385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99B3-2FF7-AFDB-62DE-3FC41B0E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Python static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0B41F-8A2E-E22E-CEA0-A90F9AF3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303" y="1211350"/>
            <a:ext cx="3071400" cy="3393725"/>
          </a:xfrm>
        </p:spPr>
        <p:txBody>
          <a:bodyPr/>
          <a:lstStyle/>
          <a:p>
            <a:r>
              <a:rPr lang="en-US" dirty="0"/>
              <a:t>static methods aren’t bound to an object. In other words, static methods cannot access and modify an object state</a:t>
            </a:r>
          </a:p>
          <a:p>
            <a:r>
              <a:rPr lang="en-US" dirty="0"/>
              <a:t>use static methods to define utility methods or group </a:t>
            </a:r>
            <a:r>
              <a:rPr lang="en-US" dirty="0">
                <a:hlinkClick r:id="rId2"/>
              </a:rPr>
              <a:t>functions</a:t>
            </a:r>
            <a:r>
              <a:rPr lang="en-US" dirty="0"/>
              <a:t> that have some logical relationships in a class.</a:t>
            </a:r>
          </a:p>
          <a:p>
            <a:r>
              <a:rPr lang="en-US" dirty="0"/>
              <a:t>To define a static method, you use the @</a:t>
            </a:r>
            <a:r>
              <a:rPr lang="en-US" dirty="0" err="1"/>
              <a:t>staticmethod</a:t>
            </a:r>
            <a:r>
              <a:rPr lang="en-US" dirty="0"/>
              <a:t> decorator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044CF-C99C-DD70-2C78-36C39261FF3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50572" y="1211350"/>
            <a:ext cx="3071400" cy="3393725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class </a:t>
            </a:r>
            <a:r>
              <a:rPr lang="en-US" dirty="0" err="1"/>
              <a:t>TemperatureConverter</a:t>
            </a:r>
            <a:r>
              <a:rPr lang="en-US" dirty="0"/>
              <a:t>:</a:t>
            </a:r>
          </a:p>
          <a:p>
            <a:pPr marL="139700" indent="0">
              <a:buNone/>
            </a:pPr>
            <a:r>
              <a:rPr lang="en-US" dirty="0"/>
              <a:t>    @</a:t>
            </a:r>
            <a:r>
              <a:rPr lang="en-US" dirty="0" err="1"/>
              <a:t>staticmethod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def </a:t>
            </a:r>
            <a:r>
              <a:rPr lang="en-US" dirty="0" err="1"/>
              <a:t>celsius_to_fahrenheit</a:t>
            </a:r>
            <a:r>
              <a:rPr lang="en-US" dirty="0"/>
              <a:t>(c):</a:t>
            </a:r>
          </a:p>
          <a:p>
            <a:pPr marL="139700" indent="0">
              <a:buNone/>
            </a:pPr>
            <a:r>
              <a:rPr lang="en-US" dirty="0"/>
              <a:t>        return 9*c/5 + 32</a:t>
            </a:r>
          </a:p>
          <a:p>
            <a:pPr marL="139700" indent="0">
              <a:buNone/>
            </a:pPr>
            <a:r>
              <a:rPr lang="en-US" dirty="0"/>
              <a:t>    @</a:t>
            </a:r>
            <a:r>
              <a:rPr lang="en-US" dirty="0" err="1"/>
              <a:t>staticmethod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def </a:t>
            </a:r>
            <a:r>
              <a:rPr lang="en-US" dirty="0" err="1"/>
              <a:t>fahrenheit_to_celsius</a:t>
            </a:r>
            <a:r>
              <a:rPr lang="en-US" dirty="0"/>
              <a:t>(f):</a:t>
            </a:r>
          </a:p>
          <a:p>
            <a:pPr marL="139700" indent="0">
              <a:buNone/>
            </a:pPr>
            <a:r>
              <a:rPr lang="en-US" dirty="0"/>
              <a:t>        return 5*(f-32)/9 </a:t>
            </a:r>
            <a:br>
              <a:rPr lang="en-US" dirty="0"/>
            </a:br>
            <a:endParaRPr lang="en-US" dirty="0"/>
          </a:p>
          <a:p>
            <a:pPr marL="139700" indent="0">
              <a:buNone/>
            </a:pPr>
            <a:r>
              <a:rPr lang="en-US" dirty="0"/>
              <a:t>To call the </a:t>
            </a:r>
            <a:r>
              <a:rPr lang="en-US" dirty="0" err="1"/>
              <a:t>TemperatureConverter</a:t>
            </a:r>
            <a:r>
              <a:rPr lang="en-US" dirty="0"/>
              <a:t> </a:t>
            </a:r>
          </a:p>
          <a:p>
            <a:pPr marL="139700" indent="0">
              <a:buNone/>
            </a:pPr>
            <a:r>
              <a:rPr lang="en-US" dirty="0"/>
              <a:t>class, you use the following:</a:t>
            </a:r>
          </a:p>
          <a:p>
            <a:pPr marL="139700" indent="0">
              <a:buNone/>
            </a:pPr>
            <a:r>
              <a:rPr lang="en-US" sz="1000" dirty="0"/>
              <a:t>f =  </a:t>
            </a:r>
            <a:r>
              <a:rPr lang="en-US" sz="1000" dirty="0" err="1"/>
              <a:t>TemperatureConverter.celsius_to_fahrenheit</a:t>
            </a:r>
            <a:r>
              <a:rPr lang="en-US" sz="1000" dirty="0"/>
              <a:t>(35)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38DC-51BD-E428-1C26-85E3D1C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__str__</a:t>
            </a:r>
            <a:r>
              <a:rPr lang="en-US" sz="1600" b="0" dirty="0"/>
              <a:t> method to customize the string representation of an instance of a class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D0D1-5B7B-564B-AC3D-5055BF99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250" y="1294102"/>
            <a:ext cx="5988323" cy="1759199"/>
          </a:xfrm>
        </p:spPr>
        <p:txBody>
          <a:bodyPr/>
          <a:lstStyle/>
          <a:p>
            <a:pPr marL="139700" indent="0">
              <a:buNone/>
            </a:pPr>
            <a:r>
              <a:rPr lang="en-US" sz="1300" dirty="0"/>
              <a:t>class Person:</a:t>
            </a:r>
          </a:p>
          <a:p>
            <a:pPr marL="139700" indent="0">
              <a:buNone/>
            </a:pPr>
            <a:r>
              <a:rPr lang="en-US" sz="1300" dirty="0"/>
              <a:t>    def __</a:t>
            </a:r>
            <a:r>
              <a:rPr lang="en-US" sz="1300" dirty="0" err="1"/>
              <a:t>init</a:t>
            </a:r>
            <a:r>
              <a:rPr lang="en-US" sz="1300" dirty="0"/>
              <a:t>__(self, </a:t>
            </a:r>
            <a:r>
              <a:rPr lang="en-US" sz="1300" dirty="0" err="1"/>
              <a:t>first_name</a:t>
            </a:r>
            <a:r>
              <a:rPr lang="en-US" sz="1300" dirty="0"/>
              <a:t>, </a:t>
            </a:r>
            <a:r>
              <a:rPr lang="en-US" sz="1300" dirty="0" err="1"/>
              <a:t>last_name</a:t>
            </a:r>
            <a:r>
              <a:rPr lang="en-US" sz="1300" dirty="0"/>
              <a:t>, age):</a:t>
            </a:r>
          </a:p>
          <a:p>
            <a:pPr marL="139700" indent="0">
              <a:buNone/>
            </a:pPr>
            <a:r>
              <a:rPr lang="en-US" sz="1300" dirty="0"/>
              <a:t>        </a:t>
            </a:r>
            <a:r>
              <a:rPr lang="en-US" sz="1300" dirty="0" err="1"/>
              <a:t>self.first_name</a:t>
            </a:r>
            <a:r>
              <a:rPr lang="en-US" sz="1300" dirty="0"/>
              <a:t> = </a:t>
            </a:r>
            <a:r>
              <a:rPr lang="en-US" sz="1300" dirty="0" err="1"/>
              <a:t>first_name</a:t>
            </a:r>
            <a:endParaRPr lang="en-US" sz="1300" dirty="0"/>
          </a:p>
          <a:p>
            <a:pPr marL="139700" indent="0">
              <a:buNone/>
            </a:pPr>
            <a:r>
              <a:rPr lang="en-US" sz="1300" dirty="0"/>
              <a:t>        </a:t>
            </a:r>
            <a:r>
              <a:rPr lang="en-US" sz="1300" dirty="0" err="1"/>
              <a:t>self.last_name</a:t>
            </a:r>
            <a:r>
              <a:rPr lang="en-US" sz="1300" dirty="0"/>
              <a:t> = </a:t>
            </a:r>
            <a:r>
              <a:rPr lang="en-US" sz="1300" dirty="0" err="1"/>
              <a:t>last_name</a:t>
            </a:r>
            <a:r>
              <a:rPr lang="en-US" sz="1300" dirty="0"/>
              <a:t> </a:t>
            </a:r>
          </a:p>
          <a:p>
            <a:pPr marL="139700" indent="0">
              <a:buNone/>
            </a:pPr>
            <a:r>
              <a:rPr lang="en-US" sz="1300" dirty="0"/>
              <a:t>        </a:t>
            </a:r>
            <a:r>
              <a:rPr lang="en-US" sz="1300" dirty="0" err="1"/>
              <a:t>self.age</a:t>
            </a:r>
            <a:r>
              <a:rPr lang="en-US" sz="1300" dirty="0"/>
              <a:t> = age </a:t>
            </a:r>
          </a:p>
          <a:p>
            <a:pPr marL="139700" indent="0">
              <a:buNone/>
            </a:pPr>
            <a:r>
              <a:rPr lang="en-US" sz="1300" dirty="0"/>
              <a:t>    def __str__(self):</a:t>
            </a:r>
          </a:p>
          <a:p>
            <a:pPr marL="139700" indent="0">
              <a:buNone/>
            </a:pPr>
            <a:r>
              <a:rPr lang="en-US" sz="1300" dirty="0"/>
              <a:t>        return </a:t>
            </a:r>
            <a:r>
              <a:rPr lang="en-US" sz="1300" dirty="0" err="1"/>
              <a:t>f'Person</a:t>
            </a:r>
            <a:r>
              <a:rPr lang="en-US" sz="1300" dirty="0"/>
              <a:t>({</a:t>
            </a:r>
            <a:r>
              <a:rPr lang="en-US" sz="1300" dirty="0" err="1"/>
              <a:t>self.first_name</a:t>
            </a:r>
            <a:r>
              <a:rPr lang="en-US" sz="1300" dirty="0"/>
              <a:t>},{</a:t>
            </a:r>
            <a:r>
              <a:rPr lang="en-US" sz="1300" dirty="0" err="1"/>
              <a:t>self.last_name</a:t>
            </a:r>
            <a:r>
              <a:rPr lang="en-US" sz="1300" dirty="0"/>
              <a:t>},{</a:t>
            </a:r>
            <a:r>
              <a:rPr lang="en-US" sz="1300" dirty="0" err="1"/>
              <a:t>self.age</a:t>
            </a:r>
            <a:r>
              <a:rPr lang="en-US" sz="1300" dirty="0"/>
              <a:t>})'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565F6-3962-A9D9-4980-32C549EBA35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395387" y="3204382"/>
            <a:ext cx="5916814" cy="1502790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when you use the print() function to print out an instance of the Person class, Python calls the __str__ method defined in the Person class.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person = Person('John', 'Doe', 25)</a:t>
            </a:r>
          </a:p>
          <a:p>
            <a:pPr marL="139700" indent="0">
              <a:buNone/>
            </a:pPr>
            <a:r>
              <a:rPr lang="en-US" sz="1000" dirty="0"/>
              <a:t>print(person)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Output:</a:t>
            </a:r>
          </a:p>
          <a:p>
            <a:pPr marL="139700" indent="0">
              <a:buNone/>
            </a:pPr>
            <a:r>
              <a:rPr lang="en-US" sz="1000" dirty="0"/>
              <a:t>Person(John,Doe,25)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3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1145188" y="362590"/>
            <a:ext cx="6227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Object-Oriented Concepts 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1186714" y="921790"/>
            <a:ext cx="5733000" cy="3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Encapsulation</a:t>
            </a:r>
            <a:endParaRPr sz="1600" dirty="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What you see is what you care (modularity 2.0)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Polymorphism</a:t>
            </a:r>
            <a:endParaRPr sz="2100" b="1" dirty="0">
              <a:solidFill>
                <a:srgbClr val="CC0000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Same method name, different classes</a:t>
            </a:r>
            <a:endParaRPr sz="1600" dirty="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 other OO languages (Java, C++, etc.) it is different</a:t>
            </a:r>
            <a:endParaRPr sz="1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Inheritance</a:t>
            </a:r>
            <a:endParaRPr sz="1600" dirty="0"/>
          </a:p>
          <a:p>
            <a:pPr marL="457200" marR="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err="1"/>
              <a:t>Superclasses</a:t>
            </a:r>
            <a:r>
              <a:rPr lang="en" sz="1600" dirty="0"/>
              <a:t> and Subclasses</a:t>
            </a:r>
            <a:endParaRPr sz="1600" dirty="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Code reuse to avoid code replication</a:t>
            </a:r>
            <a:endParaRPr sz="1600" dirty="0"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334" y="2573176"/>
            <a:ext cx="791375" cy="82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5889621" y="3696540"/>
            <a:ext cx="867600" cy="2931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Question</a:t>
            </a:r>
            <a:endParaRPr sz="1000"/>
          </a:p>
        </p:txBody>
      </p:sp>
      <p:sp>
        <p:nvSpPr>
          <p:cNvPr id="103" name="Google Shape;103;p16"/>
          <p:cNvSpPr/>
          <p:nvPr/>
        </p:nvSpPr>
        <p:spPr>
          <a:xfrm>
            <a:off x="5391939" y="4226165"/>
            <a:ext cx="867600" cy="2931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Numeric Question</a:t>
            </a:r>
            <a:endParaRPr sz="1000"/>
          </a:p>
        </p:txBody>
      </p:sp>
      <p:sp>
        <p:nvSpPr>
          <p:cNvPr id="104" name="Google Shape;104;p16"/>
          <p:cNvSpPr/>
          <p:nvPr/>
        </p:nvSpPr>
        <p:spPr>
          <a:xfrm>
            <a:off x="6380177" y="4226165"/>
            <a:ext cx="867600" cy="2931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Textual Question</a:t>
            </a:r>
            <a:endParaRPr sz="1000"/>
          </a:p>
        </p:txBody>
      </p:sp>
      <p:cxnSp>
        <p:nvCxnSpPr>
          <p:cNvPr id="105" name="Google Shape;105;p16"/>
          <p:cNvCxnSpPr>
            <a:stCxn id="102" idx="2"/>
            <a:endCxn id="103" idx="0"/>
          </p:cNvCxnSpPr>
          <p:nvPr/>
        </p:nvCxnSpPr>
        <p:spPr>
          <a:xfrm flipH="1">
            <a:off x="5825721" y="3989640"/>
            <a:ext cx="497700" cy="2364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6"/>
          <p:cNvCxnSpPr>
            <a:stCxn id="102" idx="2"/>
            <a:endCxn id="104" idx="0"/>
          </p:cNvCxnSpPr>
          <p:nvPr/>
        </p:nvCxnSpPr>
        <p:spPr>
          <a:xfrm>
            <a:off x="6323421" y="3989640"/>
            <a:ext cx="490500" cy="2364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162" y="1429777"/>
            <a:ext cx="1068614" cy="6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DEF1-5E07-8A13-B771-FDB151C3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474817"/>
            <a:ext cx="6321600" cy="678125"/>
          </a:xfrm>
        </p:spPr>
        <p:txBody>
          <a:bodyPr/>
          <a:lstStyle/>
          <a:p>
            <a:r>
              <a:rPr lang="en-US" sz="1800" dirty="0"/>
              <a:t>__eq__</a:t>
            </a:r>
            <a:r>
              <a:rPr lang="en-US" sz="1800" b="0" dirty="0"/>
              <a:t> method to define the equality logic for comparing two objects using the equal operator (</a:t>
            </a:r>
            <a:r>
              <a:rPr lang="en-US" sz="1800" dirty="0"/>
              <a:t>==</a:t>
            </a:r>
            <a:r>
              <a:rPr lang="en-US" sz="1800" b="0" dirty="0"/>
              <a:t>)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A11A6-9DC6-ED6F-F9EE-CBA07F199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302" y="1260781"/>
            <a:ext cx="3928936" cy="3344293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class Person:</a:t>
            </a:r>
          </a:p>
          <a:p>
            <a:pPr marL="139700" indent="0">
              <a:buNone/>
            </a:pPr>
            <a:r>
              <a:rPr lang="en-US" dirty="0"/>
              <a:t>   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age):</a:t>
            </a:r>
          </a:p>
          <a:p>
            <a:pPr marL="139700" indent="0">
              <a:buNone/>
            </a:pPr>
            <a:r>
              <a:rPr lang="en-US" dirty="0"/>
              <a:t>        </a:t>
            </a:r>
            <a:r>
              <a:rPr lang="en-US" dirty="0" err="1"/>
              <a:t>self.first_name</a:t>
            </a:r>
            <a:r>
              <a:rPr lang="en-US" dirty="0"/>
              <a:t> = </a:t>
            </a:r>
            <a:r>
              <a:rPr lang="en-US" dirty="0" err="1"/>
              <a:t>first_name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        </a:t>
            </a:r>
            <a:r>
              <a:rPr lang="en-US" dirty="0" err="1"/>
              <a:t>self.last_name</a:t>
            </a:r>
            <a:r>
              <a:rPr lang="en-US" dirty="0"/>
              <a:t> = </a:t>
            </a:r>
            <a:r>
              <a:rPr lang="en-US" dirty="0" err="1"/>
              <a:t>last_name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       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pPr marL="139700" indent="0">
              <a:buNone/>
            </a:pPr>
            <a:br>
              <a:rPr lang="en-US" dirty="0"/>
            </a:br>
            <a:r>
              <a:rPr lang="en-US" dirty="0"/>
              <a:t>    def __eq__(self, other):</a:t>
            </a:r>
          </a:p>
          <a:p>
            <a:pPr marL="139700" indent="0">
              <a:buNone/>
            </a:pPr>
            <a:r>
              <a:rPr lang="en-US" dirty="0"/>
              <a:t>        if </a:t>
            </a:r>
            <a:r>
              <a:rPr lang="en-US" dirty="0" err="1"/>
              <a:t>isinstance</a:t>
            </a:r>
            <a:r>
              <a:rPr lang="en-US" dirty="0"/>
              <a:t>(other, Person):</a:t>
            </a:r>
          </a:p>
          <a:p>
            <a:pPr marL="139700" indent="0">
              <a:buNone/>
            </a:pPr>
            <a:r>
              <a:rPr lang="en-US" dirty="0"/>
              <a:t>            return </a:t>
            </a:r>
            <a:r>
              <a:rPr lang="en-US" dirty="0" err="1"/>
              <a:t>self.age</a:t>
            </a:r>
            <a:r>
              <a:rPr lang="en-US" dirty="0"/>
              <a:t> == </a:t>
            </a:r>
            <a:r>
              <a:rPr lang="en-US" dirty="0" err="1"/>
              <a:t>other.age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        return False</a:t>
            </a:r>
          </a:p>
          <a:p>
            <a:pPr marL="139700" indent="0">
              <a:buNone/>
            </a:pPr>
            <a:br>
              <a:rPr lang="en-US" dirty="0"/>
            </a:b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63C59-FF99-6B09-C6D2-F5E4CE38F27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33701" y="1152942"/>
            <a:ext cx="2488149" cy="3002400"/>
          </a:xfrm>
        </p:spPr>
        <p:txBody>
          <a:bodyPr/>
          <a:lstStyle/>
          <a:p>
            <a:pPr marL="139700" indent="0">
              <a:buNone/>
            </a:pPr>
            <a:r>
              <a:rPr lang="en-US" sz="1200" dirty="0"/>
              <a:t>john = Person('John', 'Doe', 25)</a:t>
            </a:r>
          </a:p>
          <a:p>
            <a:pPr marL="139700" indent="0">
              <a:buNone/>
            </a:pPr>
            <a:r>
              <a:rPr lang="en-US" sz="1200" dirty="0"/>
              <a:t>jane = Person('Jane', 'Doe', 25)</a:t>
            </a:r>
          </a:p>
          <a:p>
            <a:pPr marL="139700" indent="0">
              <a:buNone/>
            </a:pPr>
            <a:r>
              <a:rPr lang="en-US" sz="1200" dirty="0" err="1"/>
              <a:t>mary</a:t>
            </a:r>
            <a:r>
              <a:rPr lang="en-US" sz="1200" dirty="0"/>
              <a:t> = Person('Mary', 'Doe', 27)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print(john == jane)  # True</a:t>
            </a:r>
          </a:p>
          <a:p>
            <a:pPr marL="139700" indent="0">
              <a:buNone/>
            </a:pPr>
            <a:r>
              <a:rPr lang="en-US" sz="1200" dirty="0"/>
              <a:t>print(john == </a:t>
            </a:r>
            <a:r>
              <a:rPr lang="en-US" sz="1200" dirty="0" err="1"/>
              <a:t>mary</a:t>
            </a:r>
            <a:r>
              <a:rPr lang="en-US" sz="1200" dirty="0"/>
              <a:t>)  # False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john = Person('John', 'Doe', 25)</a:t>
            </a:r>
          </a:p>
          <a:p>
            <a:pPr marL="139700" indent="0">
              <a:buNone/>
            </a:pPr>
            <a:r>
              <a:rPr lang="en-US" sz="1200" dirty="0"/>
              <a:t>print(john == 20)  # False</a:t>
            </a:r>
          </a:p>
        </p:txBody>
      </p:sp>
    </p:spTree>
    <p:extLst>
      <p:ext uri="{BB962C8B-B14F-4D97-AF65-F5344CB8AC3E}">
        <p14:creationId xmlns:p14="http://schemas.microsoft.com/office/powerpoint/2010/main" val="7965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E96E-380A-2DF9-533A-D5CA07FA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in 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38F99-838B-C394-6B33-22E7CC4C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302" y="1602675"/>
            <a:ext cx="6012177" cy="3002400"/>
          </a:xfrm>
        </p:spPr>
        <p:txBody>
          <a:bodyPr/>
          <a:lstStyle/>
          <a:p>
            <a:pPr marL="139700" indent="0" algn="ctr">
              <a:buNone/>
            </a:pPr>
            <a:endParaRPr lang="en-US" b="1" cap="all" dirty="0"/>
          </a:p>
          <a:p>
            <a:pPr marL="139700" indent="0" algn="ctr">
              <a:buNone/>
            </a:pPr>
            <a:r>
              <a:rPr lang="en-US" b="1" cap="all" dirty="0"/>
              <a:t>SOLID PRINCIPLES</a:t>
            </a:r>
          </a:p>
          <a:p>
            <a:pPr marL="139700" indent="0" algn="ctr">
              <a:buNone/>
            </a:pPr>
            <a:endParaRPr lang="en-US" b="1" cap="all" dirty="0"/>
          </a:p>
          <a:p>
            <a:r>
              <a:rPr lang="en-US" sz="2000" dirty="0">
                <a:hlinkClick r:id="rId2"/>
              </a:rPr>
              <a:t>Single Responsibility Principle</a:t>
            </a:r>
            <a:endParaRPr lang="en-US" sz="2000" dirty="0"/>
          </a:p>
          <a:p>
            <a:r>
              <a:rPr lang="en-US" sz="2000" dirty="0">
                <a:hlinkClick r:id="rId3"/>
              </a:rPr>
              <a:t>Open–closed principle</a:t>
            </a:r>
            <a:endParaRPr lang="en-US" sz="2000" dirty="0"/>
          </a:p>
          <a:p>
            <a:r>
              <a:rPr lang="en-US" sz="2000" dirty="0">
                <a:hlinkClick r:id="rId4"/>
              </a:rPr>
              <a:t>Liskov Substitution Principle</a:t>
            </a:r>
            <a:endParaRPr lang="en-US" sz="2000" dirty="0"/>
          </a:p>
          <a:p>
            <a:r>
              <a:rPr lang="en-US" sz="2000" dirty="0">
                <a:hlinkClick r:id="rId5"/>
              </a:rPr>
              <a:t>Interface Segregation Principle</a:t>
            </a:r>
            <a:endParaRPr lang="en-US" sz="2000" dirty="0"/>
          </a:p>
          <a:p>
            <a:r>
              <a:rPr lang="en-US" sz="2000" dirty="0">
                <a:hlinkClick r:id="rId6"/>
              </a:rPr>
              <a:t>Dependency Inversion Principle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18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22E4-BB1B-8AE7-A639-E31072D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73622"/>
          </a:xfrm>
        </p:spPr>
        <p:txBody>
          <a:bodyPr/>
          <a:lstStyle/>
          <a:p>
            <a:pPr algn="ctr"/>
            <a:r>
              <a:rPr lang="en-US" sz="2000" b="0" dirty="0"/>
              <a:t>Python Single Responsibility Principle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877B-724F-0C21-50F5-B51D8CA5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181" y="1129052"/>
            <a:ext cx="3071400" cy="3438497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The purposes of SRP are to:</a:t>
            </a:r>
          </a:p>
          <a:p>
            <a:r>
              <a:rPr lang="en-US" dirty="0"/>
              <a:t>Create high cohesive and robust classes, methods, and functions.</a:t>
            </a:r>
          </a:p>
          <a:p>
            <a:r>
              <a:rPr lang="en-US" dirty="0"/>
              <a:t>Promote class composition</a:t>
            </a:r>
          </a:p>
          <a:p>
            <a:r>
              <a:rPr lang="en-US" dirty="0"/>
              <a:t>Avoid code duplication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1000" dirty="0"/>
              <a:t>class Person:</a:t>
            </a:r>
          </a:p>
          <a:p>
            <a:pPr marL="139700" indent="0">
              <a:buNone/>
            </a:pPr>
            <a:r>
              <a:rPr lang="en-US" sz="1000" dirty="0"/>
              <a:t>    def __</a:t>
            </a:r>
            <a:r>
              <a:rPr lang="en-US" sz="1000" dirty="0" err="1"/>
              <a:t>init</a:t>
            </a:r>
            <a:r>
              <a:rPr lang="en-US" sz="1000" dirty="0"/>
              <a:t>__(self, name):</a:t>
            </a:r>
          </a:p>
          <a:p>
            <a:pPr marL="139700" indent="0">
              <a:buNone/>
            </a:pPr>
            <a:r>
              <a:rPr lang="en-US" sz="1000" dirty="0"/>
              <a:t>        </a:t>
            </a:r>
            <a:r>
              <a:rPr lang="en-US" sz="1000" dirty="0" err="1"/>
              <a:t>self.name</a:t>
            </a:r>
            <a:r>
              <a:rPr lang="en-US" sz="1000" dirty="0"/>
              <a:t> = name</a:t>
            </a:r>
            <a:br>
              <a:rPr lang="en-US" sz="1000" dirty="0"/>
            </a:b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def __</a:t>
            </a:r>
            <a:r>
              <a:rPr lang="en-US" sz="1000" dirty="0" err="1"/>
              <a:t>repr</a:t>
            </a:r>
            <a:r>
              <a:rPr lang="en-US" sz="1000" dirty="0"/>
              <a:t>__(self):</a:t>
            </a:r>
          </a:p>
          <a:p>
            <a:pPr marL="139700" indent="0">
              <a:buNone/>
            </a:pPr>
            <a:r>
              <a:rPr lang="en-US" sz="1000" dirty="0"/>
              <a:t>        return </a:t>
            </a:r>
            <a:r>
              <a:rPr lang="en-US" sz="1000" dirty="0" err="1"/>
              <a:t>f'Person</a:t>
            </a:r>
            <a:r>
              <a:rPr lang="en-US" sz="1000" dirty="0"/>
              <a:t>(name={</a:t>
            </a:r>
            <a:r>
              <a:rPr lang="en-US" sz="1000" dirty="0" err="1"/>
              <a:t>self.name</a:t>
            </a:r>
            <a:r>
              <a:rPr lang="en-US" sz="1000" dirty="0"/>
              <a:t>})'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@</a:t>
            </a:r>
            <a:r>
              <a:rPr lang="en-US" sz="1000" dirty="0" err="1"/>
              <a:t>classmethod</a:t>
            </a: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def save(</a:t>
            </a:r>
            <a:r>
              <a:rPr lang="en-US" sz="1000" dirty="0" err="1"/>
              <a:t>cls</a:t>
            </a:r>
            <a:r>
              <a:rPr lang="en-US" sz="1000" dirty="0"/>
              <a:t>, person):</a:t>
            </a:r>
          </a:p>
          <a:p>
            <a:pPr marL="139700" indent="0">
              <a:buNone/>
            </a:pPr>
            <a:r>
              <a:rPr lang="en-US" sz="1000" dirty="0"/>
              <a:t>        print(</a:t>
            </a:r>
            <a:r>
              <a:rPr lang="en-US" sz="1000" dirty="0" err="1"/>
              <a:t>f'Save</a:t>
            </a:r>
            <a:r>
              <a:rPr lang="en-US" sz="1000" dirty="0"/>
              <a:t> the {person} to the database')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585E1-5E3C-9C68-4B97-F3CD3F0AD4F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50450" y="1129052"/>
            <a:ext cx="3071400" cy="3438497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if __name__ == '__main__':</a:t>
            </a:r>
          </a:p>
          <a:p>
            <a:pPr marL="139700" indent="0">
              <a:buNone/>
            </a:pPr>
            <a:r>
              <a:rPr lang="en-US" dirty="0"/>
              <a:t>    p = Person('John Doe')</a:t>
            </a:r>
          </a:p>
          <a:p>
            <a:pPr marL="139700" indent="0">
              <a:buNone/>
            </a:pPr>
            <a:r>
              <a:rPr lang="en-US" dirty="0"/>
              <a:t>    </a:t>
            </a:r>
            <a:r>
              <a:rPr lang="en-US" dirty="0" err="1"/>
              <a:t>Person.save</a:t>
            </a:r>
            <a:r>
              <a:rPr lang="en-US" dirty="0"/>
              <a:t>(p)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US" dirty="0"/>
              <a:t>Person class has two jobs:</a:t>
            </a:r>
          </a:p>
          <a:p>
            <a:r>
              <a:rPr lang="en-US" dirty="0"/>
              <a:t>Manage the person’s property.</a:t>
            </a:r>
          </a:p>
          <a:p>
            <a:r>
              <a:rPr lang="en-US" dirty="0"/>
              <a:t>Store the person in the database.</a:t>
            </a:r>
          </a:p>
          <a:p>
            <a:pPr marL="139700" indent="0">
              <a:buNone/>
            </a:pPr>
            <a:r>
              <a:rPr lang="en-US" dirty="0"/>
              <a:t>Later, if you want to save the Person into different storage such as a file, you’ll need to change the save() method, which also changes the whole Person 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5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22E4-BB1B-8AE7-A639-E31072D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73622"/>
          </a:xfrm>
        </p:spPr>
        <p:txBody>
          <a:bodyPr/>
          <a:lstStyle/>
          <a:p>
            <a:pPr algn="ctr"/>
            <a:r>
              <a:rPr lang="en-US" sz="2000" b="0" dirty="0"/>
              <a:t>SRP solution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877B-724F-0C21-50F5-B51D8CA5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181" y="1129052"/>
            <a:ext cx="3071400" cy="3438497"/>
          </a:xfrm>
        </p:spPr>
        <p:txBody>
          <a:bodyPr/>
          <a:lstStyle/>
          <a:p>
            <a:pPr marL="139700" indent="0">
              <a:buNone/>
            </a:pPr>
            <a:r>
              <a:rPr lang="en-US" sz="1200" dirty="0"/>
              <a:t>To make the Person class conforms to the single responsibility principle, you’ll need to create another class that is in charge of storing the Person to a database.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sz="1000" dirty="0"/>
              <a:t>class Person:</a:t>
            </a:r>
          </a:p>
          <a:p>
            <a:pPr marL="139700" indent="0">
              <a:buNone/>
            </a:pPr>
            <a:r>
              <a:rPr lang="en-US" sz="1000" dirty="0"/>
              <a:t>    def __</a:t>
            </a:r>
            <a:r>
              <a:rPr lang="en-US" sz="1000" dirty="0" err="1"/>
              <a:t>init</a:t>
            </a:r>
            <a:r>
              <a:rPr lang="en-US" sz="1000" dirty="0"/>
              <a:t>__(self, name):</a:t>
            </a:r>
          </a:p>
          <a:p>
            <a:pPr marL="139700" indent="0">
              <a:buNone/>
            </a:pPr>
            <a:r>
              <a:rPr lang="en-US" sz="1000" dirty="0"/>
              <a:t>        </a:t>
            </a:r>
            <a:r>
              <a:rPr lang="en-US" sz="1000" dirty="0" err="1"/>
              <a:t>self.name</a:t>
            </a:r>
            <a:r>
              <a:rPr lang="en-US" sz="1000" dirty="0"/>
              <a:t> = name</a:t>
            </a:r>
            <a:br>
              <a:rPr lang="en-US" sz="1000" dirty="0"/>
            </a:b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def __</a:t>
            </a:r>
            <a:r>
              <a:rPr lang="en-US" sz="1000" dirty="0" err="1"/>
              <a:t>repr</a:t>
            </a:r>
            <a:r>
              <a:rPr lang="en-US" sz="1000" dirty="0"/>
              <a:t>__(self):</a:t>
            </a:r>
          </a:p>
          <a:p>
            <a:pPr marL="139700" indent="0">
              <a:buNone/>
            </a:pPr>
            <a:r>
              <a:rPr lang="en-US" sz="1000" dirty="0"/>
              <a:t>        return </a:t>
            </a:r>
            <a:r>
              <a:rPr lang="en-US" sz="1000" dirty="0" err="1"/>
              <a:t>f'Person</a:t>
            </a:r>
            <a:r>
              <a:rPr lang="en-US" sz="1000" dirty="0"/>
              <a:t>(name={</a:t>
            </a:r>
            <a:r>
              <a:rPr lang="en-US" sz="1000" dirty="0" err="1"/>
              <a:t>self.name</a:t>
            </a:r>
            <a:r>
              <a:rPr lang="en-US" sz="1000" dirty="0"/>
              <a:t>})’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</a:t>
            </a:r>
            <a:r>
              <a:rPr lang="en-US" sz="1000" dirty="0" err="1"/>
              <a:t>PersonDB</a:t>
            </a:r>
            <a:r>
              <a:rPr lang="en-US" sz="1000" dirty="0"/>
              <a:t>:</a:t>
            </a:r>
          </a:p>
          <a:p>
            <a:pPr marL="139700" indent="0">
              <a:buNone/>
            </a:pPr>
            <a:r>
              <a:rPr lang="en-US" sz="1000" dirty="0"/>
              <a:t>    def save(self, person):</a:t>
            </a:r>
          </a:p>
          <a:p>
            <a:pPr marL="139700" indent="0">
              <a:buNone/>
            </a:pPr>
            <a:r>
              <a:rPr lang="en-US" sz="1000" dirty="0"/>
              <a:t>        print(</a:t>
            </a:r>
            <a:r>
              <a:rPr lang="en-US" sz="1000" dirty="0" err="1"/>
              <a:t>f'Save</a:t>
            </a:r>
            <a:r>
              <a:rPr lang="en-US" sz="1000" dirty="0"/>
              <a:t> the {person} to the database')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endParaRPr lang="en-US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585E1-5E3C-9C68-4B97-F3CD3F0AD4F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50450" y="1129052"/>
            <a:ext cx="3071400" cy="3438497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if __name__ == '__main__':</a:t>
            </a:r>
          </a:p>
          <a:p>
            <a:pPr marL="139700" indent="0">
              <a:buNone/>
            </a:pPr>
            <a:r>
              <a:rPr lang="en-US" sz="1000" dirty="0"/>
              <a:t>    p = Person('John Doe')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</a:t>
            </a:r>
            <a:r>
              <a:rPr lang="en-US" sz="1000" dirty="0" err="1"/>
              <a:t>db</a:t>
            </a:r>
            <a:r>
              <a:rPr lang="en-US" sz="1000" dirty="0"/>
              <a:t> = </a:t>
            </a:r>
            <a:r>
              <a:rPr lang="en-US" sz="1000" dirty="0" err="1"/>
              <a:t>PersonDB</a:t>
            </a:r>
            <a:r>
              <a:rPr lang="en-US" sz="1000" dirty="0"/>
              <a:t>()</a:t>
            </a:r>
          </a:p>
          <a:p>
            <a:pPr marL="139700" indent="0">
              <a:buNone/>
            </a:pPr>
            <a:r>
              <a:rPr lang="en-US" sz="1000" dirty="0"/>
              <a:t>    </a:t>
            </a:r>
            <a:r>
              <a:rPr lang="en-US" sz="1000" dirty="0" err="1"/>
              <a:t>db.save</a:t>
            </a:r>
            <a:r>
              <a:rPr lang="en-US" sz="1000" dirty="0"/>
              <a:t>(p)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US" dirty="0"/>
              <a:t>In this design, we separate the Person class into two classes: Person and </a:t>
            </a:r>
            <a:r>
              <a:rPr lang="en-US" dirty="0" err="1"/>
              <a:t>PersonDB</a:t>
            </a:r>
            <a:r>
              <a:rPr lang="en-US" dirty="0"/>
              <a:t>:</a:t>
            </a:r>
          </a:p>
          <a:p>
            <a:r>
              <a:rPr lang="en-US" dirty="0"/>
              <a:t>The Person class is responsible for managing the person’s properties.</a:t>
            </a:r>
          </a:p>
          <a:p>
            <a:r>
              <a:rPr lang="en-US" dirty="0"/>
              <a:t>The </a:t>
            </a:r>
            <a:r>
              <a:rPr lang="en-US" dirty="0" err="1"/>
              <a:t>PersonDB</a:t>
            </a:r>
            <a:r>
              <a:rPr lang="en-US" dirty="0"/>
              <a:t> class is responsible for storing the person in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32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22E4-BB1B-8AE7-A639-E31072D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73622"/>
          </a:xfrm>
        </p:spPr>
        <p:txBody>
          <a:bodyPr/>
          <a:lstStyle/>
          <a:p>
            <a:pPr algn="ctr"/>
            <a:r>
              <a:rPr lang="en-US" sz="2000" b="0" dirty="0"/>
              <a:t>SRP summary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877B-724F-0C21-50F5-B51D8CA5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180" y="1129052"/>
            <a:ext cx="6321599" cy="3438497"/>
          </a:xfrm>
        </p:spPr>
        <p:txBody>
          <a:bodyPr/>
          <a:lstStyle/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dirty="0"/>
              <a:t>Summary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The single responsibility principle (SRP) states that every class, method, or function should have only one job or one reason to change.</a:t>
            </a:r>
          </a:p>
          <a:p>
            <a:endParaRPr lang="en-US" dirty="0"/>
          </a:p>
          <a:p>
            <a:r>
              <a:rPr lang="en-US" dirty="0"/>
              <a:t>Use the single responsibility principle to separate classes, methods, and functions with the same reason for changes.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1109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22E4-BB1B-8AE7-A639-E31072D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73622"/>
          </a:xfrm>
        </p:spPr>
        <p:txBody>
          <a:bodyPr/>
          <a:lstStyle/>
          <a:p>
            <a:pPr algn="ctr"/>
            <a:r>
              <a:rPr lang="en-US" sz="2000" b="0" dirty="0"/>
              <a:t>Python Open–closed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877B-724F-0C21-50F5-B51D8CA5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181" y="1129052"/>
            <a:ext cx="3071400" cy="3438497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The open-closed principle states that a </a:t>
            </a:r>
            <a:r>
              <a:rPr lang="en-US" sz="1000" dirty="0">
                <a:hlinkClick r:id="rId2"/>
              </a:rPr>
              <a:t>class,</a:t>
            </a:r>
            <a:r>
              <a:rPr lang="en-US" sz="1000" dirty="0"/>
              <a:t> </a:t>
            </a:r>
            <a:r>
              <a:rPr lang="en-US" sz="1000" dirty="0">
                <a:hlinkClick r:id="rId3"/>
              </a:rPr>
              <a:t>method</a:t>
            </a:r>
            <a:r>
              <a:rPr lang="en-US" sz="1000" dirty="0"/>
              <a:t>, and </a:t>
            </a:r>
            <a:r>
              <a:rPr lang="en-US" sz="1000" dirty="0">
                <a:hlinkClick r:id="rId4"/>
              </a:rPr>
              <a:t>function</a:t>
            </a:r>
            <a:r>
              <a:rPr lang="en-US" sz="1000" dirty="0"/>
              <a:t> should be open for extension but closed for modification.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Person:</a:t>
            </a:r>
          </a:p>
          <a:p>
            <a:pPr marL="139700" indent="0">
              <a:buNone/>
            </a:pPr>
            <a:r>
              <a:rPr lang="en-US" sz="1000" dirty="0"/>
              <a:t>    def __</a:t>
            </a:r>
            <a:r>
              <a:rPr lang="en-US" sz="1000" dirty="0" err="1"/>
              <a:t>init</a:t>
            </a:r>
            <a:r>
              <a:rPr lang="en-US" sz="1000" dirty="0"/>
              <a:t>__(self, name):</a:t>
            </a:r>
          </a:p>
          <a:p>
            <a:pPr marL="139700" indent="0">
              <a:buNone/>
            </a:pPr>
            <a:r>
              <a:rPr lang="en-US" sz="1000" dirty="0"/>
              <a:t>        </a:t>
            </a:r>
            <a:r>
              <a:rPr lang="en-US" sz="1000" dirty="0" err="1"/>
              <a:t>self.name</a:t>
            </a:r>
            <a:r>
              <a:rPr lang="en-US" sz="1000" dirty="0"/>
              <a:t> = name</a:t>
            </a:r>
            <a:br>
              <a:rPr lang="en-US" sz="1000" dirty="0"/>
            </a:b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def __</a:t>
            </a:r>
            <a:r>
              <a:rPr lang="en-US" sz="1000" dirty="0" err="1"/>
              <a:t>repr</a:t>
            </a:r>
            <a:r>
              <a:rPr lang="en-US" sz="1000" dirty="0"/>
              <a:t>__(self):</a:t>
            </a:r>
          </a:p>
          <a:p>
            <a:pPr marL="139700" indent="0">
              <a:buNone/>
            </a:pPr>
            <a:r>
              <a:rPr lang="en-US" sz="1000" dirty="0"/>
              <a:t>        return </a:t>
            </a:r>
            <a:r>
              <a:rPr lang="en-US" sz="1000" dirty="0" err="1"/>
              <a:t>f'Person</a:t>
            </a:r>
            <a:r>
              <a:rPr lang="en-US" sz="1000" dirty="0"/>
              <a:t>(name={</a:t>
            </a:r>
            <a:r>
              <a:rPr lang="en-US" sz="1000" dirty="0" err="1"/>
              <a:t>self.name</a:t>
            </a:r>
            <a:r>
              <a:rPr lang="en-US" sz="1000" dirty="0"/>
              <a:t>})’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</a:t>
            </a:r>
            <a:r>
              <a:rPr lang="en-US" sz="1000" dirty="0" err="1"/>
              <a:t>PersonStorage</a:t>
            </a:r>
            <a:r>
              <a:rPr lang="en-US" sz="1000" dirty="0"/>
              <a:t>:</a:t>
            </a:r>
          </a:p>
          <a:p>
            <a:pPr marL="139700" indent="0">
              <a:buNone/>
            </a:pPr>
            <a:r>
              <a:rPr lang="en-US" sz="1000" dirty="0"/>
              <a:t>    def </a:t>
            </a:r>
            <a:r>
              <a:rPr lang="en-US" sz="1000" dirty="0" err="1"/>
              <a:t>save_to_database</a:t>
            </a:r>
            <a:r>
              <a:rPr lang="en-US" sz="1000" dirty="0"/>
              <a:t>(self, person):</a:t>
            </a:r>
          </a:p>
          <a:p>
            <a:pPr marL="139700" indent="0">
              <a:buNone/>
            </a:pPr>
            <a:r>
              <a:rPr lang="en-US" sz="1000" dirty="0"/>
              <a:t>        print(</a:t>
            </a:r>
            <a:r>
              <a:rPr lang="en-US" sz="1000" dirty="0" err="1"/>
              <a:t>f'Save</a:t>
            </a:r>
            <a:r>
              <a:rPr lang="en-US" sz="1000" dirty="0"/>
              <a:t> the {person} to database')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def </a:t>
            </a:r>
            <a:r>
              <a:rPr lang="en-US" sz="1000" dirty="0" err="1"/>
              <a:t>save_to_json</a:t>
            </a:r>
            <a:r>
              <a:rPr lang="en-US" sz="1000" dirty="0"/>
              <a:t>(self, person):</a:t>
            </a:r>
          </a:p>
          <a:p>
            <a:pPr marL="139700" indent="0">
              <a:buNone/>
            </a:pPr>
            <a:r>
              <a:rPr lang="en-US" sz="1000" dirty="0"/>
              <a:t>        print(</a:t>
            </a:r>
            <a:r>
              <a:rPr lang="en-US" sz="1000" dirty="0" err="1"/>
              <a:t>f'Save</a:t>
            </a:r>
            <a:r>
              <a:rPr lang="en-US" sz="1000" dirty="0"/>
              <a:t> the {person} to a JSON file')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585E1-5E3C-9C68-4B97-F3CD3F0AD4F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50450" y="1129052"/>
            <a:ext cx="3071400" cy="3438497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if __name__ == '__main__':</a:t>
            </a:r>
          </a:p>
          <a:p>
            <a:pPr marL="139700" indent="0">
              <a:buNone/>
            </a:pPr>
            <a:r>
              <a:rPr lang="en-US" sz="1000" dirty="0"/>
              <a:t>    person = Person('John Doe')</a:t>
            </a:r>
          </a:p>
          <a:p>
            <a:pPr marL="139700" indent="0">
              <a:buNone/>
            </a:pPr>
            <a:r>
              <a:rPr lang="en-US" sz="1000" dirty="0"/>
              <a:t>    storage = </a:t>
            </a:r>
            <a:r>
              <a:rPr lang="en-US" sz="1000" dirty="0" err="1"/>
              <a:t>PersonStorage</a:t>
            </a:r>
            <a:r>
              <a:rPr lang="en-US" sz="1000" dirty="0"/>
              <a:t>()</a:t>
            </a:r>
          </a:p>
          <a:p>
            <a:pPr marL="139700" indent="0">
              <a:buNone/>
            </a:pPr>
            <a:r>
              <a:rPr lang="en-US" sz="1000" dirty="0"/>
              <a:t>    </a:t>
            </a:r>
            <a:r>
              <a:rPr lang="en-US" sz="1000" dirty="0" err="1"/>
              <a:t>storage.save_to_database</a:t>
            </a:r>
            <a:r>
              <a:rPr lang="en-US" sz="1000" dirty="0"/>
              <a:t>(person)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US" sz="1000" dirty="0"/>
              <a:t>In this example, the </a:t>
            </a:r>
            <a:r>
              <a:rPr lang="en-US" sz="1000" dirty="0" err="1"/>
              <a:t>PersonStorage</a:t>
            </a:r>
            <a:r>
              <a:rPr lang="en-US" sz="1000" dirty="0"/>
              <a:t> class has two methods:</a:t>
            </a:r>
          </a:p>
          <a:p>
            <a:r>
              <a:rPr lang="en-US" sz="1000" dirty="0"/>
              <a:t>The </a:t>
            </a:r>
            <a:r>
              <a:rPr lang="en-US" sz="1000" dirty="0" err="1"/>
              <a:t>save_to_database</a:t>
            </a:r>
            <a:r>
              <a:rPr lang="en-US" sz="1000" dirty="0"/>
              <a:t>() method saves a person to the database.</a:t>
            </a:r>
          </a:p>
          <a:p>
            <a:r>
              <a:rPr lang="en-US" sz="1000" dirty="0"/>
              <a:t>The </a:t>
            </a:r>
            <a:r>
              <a:rPr lang="en-US" sz="1000" dirty="0" err="1"/>
              <a:t>save_to_json</a:t>
            </a:r>
            <a:r>
              <a:rPr lang="en-US" sz="1000" dirty="0"/>
              <a:t>() method saves a person to a JSON file.</a:t>
            </a:r>
          </a:p>
          <a:p>
            <a:pPr marL="139700" indent="0">
              <a:buNone/>
            </a:pPr>
            <a:r>
              <a:rPr lang="en-US" sz="1000" dirty="0"/>
              <a:t>Later, if you want to save the Person’s object into an XML file, you must modify the </a:t>
            </a:r>
            <a:r>
              <a:rPr lang="en-US" sz="1000" dirty="0" err="1"/>
              <a:t>PersonStorage</a:t>
            </a:r>
            <a:r>
              <a:rPr lang="en-US" sz="1000" dirty="0"/>
              <a:t> class. It means that the </a:t>
            </a:r>
            <a:r>
              <a:rPr lang="en-US" sz="1000" dirty="0" err="1"/>
              <a:t>PersonStorage</a:t>
            </a:r>
            <a:r>
              <a:rPr lang="en-US" sz="1000" dirty="0"/>
              <a:t> class is not open for extension but modification. Hence, it violates the open-closed principle.</a:t>
            </a:r>
          </a:p>
        </p:txBody>
      </p:sp>
    </p:spTree>
    <p:extLst>
      <p:ext uri="{BB962C8B-B14F-4D97-AF65-F5344CB8AC3E}">
        <p14:creationId xmlns:p14="http://schemas.microsoft.com/office/powerpoint/2010/main" val="330965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22E4-BB1B-8AE7-A639-E31072D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73622"/>
          </a:xfrm>
        </p:spPr>
        <p:txBody>
          <a:bodyPr/>
          <a:lstStyle/>
          <a:p>
            <a:pPr algn="ctr"/>
            <a:r>
              <a:rPr lang="en-US" sz="2000" b="0" dirty="0"/>
              <a:t>Open-Closed principle fix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877B-724F-0C21-50F5-B51D8CA5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180" y="1129052"/>
            <a:ext cx="6321599" cy="3438497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To make the </a:t>
            </a:r>
            <a:r>
              <a:rPr lang="en-US" dirty="0" err="1"/>
              <a:t>PersonStorage</a:t>
            </a:r>
            <a:r>
              <a:rPr lang="en-US" dirty="0"/>
              <a:t> class conforms with the open-closed principle; you need to design the classes so that when you need to save the Person’s object into a different file format, you don’t need to modify it.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43949-FE6C-F313-68CB-C7DE299B3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79" y="2274625"/>
            <a:ext cx="5956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96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22E4-BB1B-8AE7-A639-E31072D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73622"/>
          </a:xfrm>
        </p:spPr>
        <p:txBody>
          <a:bodyPr/>
          <a:lstStyle/>
          <a:p>
            <a:pPr algn="ctr"/>
            <a:r>
              <a:rPr lang="en-US" sz="2000" b="0" dirty="0"/>
              <a:t>Open Closed principle fix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877B-724F-0C21-50F5-B51D8CA5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181" y="1129052"/>
            <a:ext cx="3071400" cy="3438497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from </a:t>
            </a:r>
            <a:r>
              <a:rPr lang="en-US" sz="1000" dirty="0" err="1"/>
              <a:t>abc</a:t>
            </a:r>
            <a:r>
              <a:rPr lang="en-US" sz="1000" dirty="0"/>
              <a:t> import ABC, </a:t>
            </a:r>
            <a:r>
              <a:rPr lang="en-US" sz="1000" dirty="0" err="1"/>
              <a:t>abstractmethod</a:t>
            </a:r>
            <a:endParaRPr lang="en-US" sz="1000" dirty="0"/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Person:</a:t>
            </a:r>
          </a:p>
          <a:p>
            <a:pPr marL="139700" indent="0">
              <a:buNone/>
            </a:pPr>
            <a:r>
              <a:rPr lang="en-US" sz="1000" dirty="0"/>
              <a:t>    def __</a:t>
            </a:r>
            <a:r>
              <a:rPr lang="en-US" sz="1000" dirty="0" err="1"/>
              <a:t>init</a:t>
            </a:r>
            <a:r>
              <a:rPr lang="en-US" sz="1000" dirty="0"/>
              <a:t>__(self, name):</a:t>
            </a:r>
          </a:p>
          <a:p>
            <a:pPr marL="139700" indent="0">
              <a:buNone/>
            </a:pPr>
            <a:r>
              <a:rPr lang="en-US" sz="1000" dirty="0"/>
              <a:t>        </a:t>
            </a:r>
            <a:r>
              <a:rPr lang="en-US" sz="1000" dirty="0" err="1"/>
              <a:t>self.name</a:t>
            </a:r>
            <a:r>
              <a:rPr lang="en-US" sz="1000" dirty="0"/>
              <a:t> = name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def __</a:t>
            </a:r>
            <a:r>
              <a:rPr lang="en-US" sz="1000" dirty="0" err="1"/>
              <a:t>repr</a:t>
            </a:r>
            <a:r>
              <a:rPr lang="en-US" sz="1000" dirty="0"/>
              <a:t>__(self):</a:t>
            </a:r>
          </a:p>
          <a:p>
            <a:pPr marL="139700" indent="0">
              <a:buNone/>
            </a:pPr>
            <a:r>
              <a:rPr lang="en-US" sz="1000" dirty="0"/>
              <a:t>        return </a:t>
            </a:r>
            <a:r>
              <a:rPr lang="en-US" sz="1000" dirty="0" err="1"/>
              <a:t>f'Person</a:t>
            </a:r>
            <a:r>
              <a:rPr lang="en-US" sz="1000" dirty="0"/>
              <a:t>(name={</a:t>
            </a:r>
            <a:r>
              <a:rPr lang="en-US" sz="1000" dirty="0" err="1"/>
              <a:t>self.name</a:t>
            </a:r>
            <a:r>
              <a:rPr lang="en-US" sz="1000" dirty="0"/>
              <a:t>})'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</a:t>
            </a:r>
            <a:r>
              <a:rPr lang="en-US" sz="1000" dirty="0" err="1"/>
              <a:t>PersonStorage</a:t>
            </a:r>
            <a:r>
              <a:rPr lang="en-US" sz="1000" dirty="0"/>
              <a:t>(ABC):</a:t>
            </a:r>
          </a:p>
          <a:p>
            <a:pPr marL="139700" indent="0">
              <a:buNone/>
            </a:pPr>
            <a:r>
              <a:rPr lang="en-US" sz="1000" dirty="0"/>
              <a:t>    @</a:t>
            </a:r>
            <a:r>
              <a:rPr lang="en-US" sz="1000" dirty="0" err="1"/>
              <a:t>abstractmethod</a:t>
            </a: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def save(self, person):</a:t>
            </a:r>
          </a:p>
          <a:p>
            <a:pPr marL="139700" indent="0">
              <a:buNone/>
            </a:pPr>
            <a:r>
              <a:rPr lang="en-US" sz="1000" dirty="0"/>
              <a:t>        pass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</a:t>
            </a:r>
            <a:r>
              <a:rPr lang="en-US" sz="1000" dirty="0" err="1"/>
              <a:t>PersonDB</a:t>
            </a:r>
            <a:r>
              <a:rPr lang="en-US" sz="1000" dirty="0"/>
              <a:t>(</a:t>
            </a:r>
            <a:r>
              <a:rPr lang="en-US" sz="1000" dirty="0" err="1"/>
              <a:t>PersonStorage</a:t>
            </a:r>
            <a:r>
              <a:rPr lang="en-US" sz="1000" dirty="0"/>
              <a:t>):</a:t>
            </a:r>
          </a:p>
          <a:p>
            <a:pPr marL="139700" indent="0">
              <a:buNone/>
            </a:pPr>
            <a:r>
              <a:rPr lang="en-US" sz="1000" dirty="0"/>
              <a:t>    def save(self, person):</a:t>
            </a:r>
          </a:p>
          <a:p>
            <a:pPr marL="139700" indent="0">
              <a:buNone/>
            </a:pPr>
            <a:r>
              <a:rPr lang="en-US" sz="1000" dirty="0"/>
              <a:t>        print(</a:t>
            </a:r>
            <a:r>
              <a:rPr lang="en-US" sz="1000" dirty="0" err="1"/>
              <a:t>f'Save</a:t>
            </a:r>
            <a:r>
              <a:rPr lang="en-US" sz="1000" dirty="0"/>
              <a:t> the {person} to database')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endParaRPr lang="en-US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585E1-5E3C-9C68-4B97-F3CD3F0AD4F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71581" y="1129052"/>
            <a:ext cx="3250269" cy="3438497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class </a:t>
            </a:r>
            <a:r>
              <a:rPr lang="en-US" sz="1000" dirty="0" err="1"/>
              <a:t>PersonJSON</a:t>
            </a:r>
            <a:r>
              <a:rPr lang="en-US" sz="1000" dirty="0"/>
              <a:t>(</a:t>
            </a:r>
            <a:r>
              <a:rPr lang="en-US" sz="1000" dirty="0" err="1"/>
              <a:t>PersonStorage</a:t>
            </a:r>
            <a:r>
              <a:rPr lang="en-US" sz="1000" dirty="0"/>
              <a:t>):</a:t>
            </a:r>
          </a:p>
          <a:p>
            <a:pPr marL="139700" indent="0">
              <a:buNone/>
            </a:pPr>
            <a:r>
              <a:rPr lang="en-US" sz="1000" dirty="0"/>
              <a:t>    def save(self, person):</a:t>
            </a:r>
          </a:p>
          <a:p>
            <a:pPr marL="139700" indent="0">
              <a:buNone/>
            </a:pPr>
            <a:r>
              <a:rPr lang="en-US" sz="1000" dirty="0"/>
              <a:t>        print(</a:t>
            </a:r>
            <a:r>
              <a:rPr lang="en-US" sz="1000" dirty="0" err="1"/>
              <a:t>f'Save</a:t>
            </a:r>
            <a:r>
              <a:rPr lang="en-US" sz="1000" dirty="0"/>
              <a:t> the {person} to a JSON file')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</a:t>
            </a:r>
            <a:r>
              <a:rPr lang="en-US" sz="1000" dirty="0" err="1"/>
              <a:t>PersonXML</a:t>
            </a:r>
            <a:r>
              <a:rPr lang="en-US" sz="1000" dirty="0"/>
              <a:t>(</a:t>
            </a:r>
            <a:r>
              <a:rPr lang="en-US" sz="1000" dirty="0" err="1"/>
              <a:t>PersonStorage</a:t>
            </a:r>
            <a:r>
              <a:rPr lang="en-US" sz="1000" dirty="0"/>
              <a:t>):</a:t>
            </a:r>
          </a:p>
          <a:p>
            <a:pPr marL="139700" indent="0">
              <a:buNone/>
            </a:pPr>
            <a:r>
              <a:rPr lang="en-US" sz="1000" dirty="0"/>
              <a:t>    def save(self, person):</a:t>
            </a:r>
          </a:p>
          <a:p>
            <a:pPr marL="139700" indent="0">
              <a:buNone/>
            </a:pPr>
            <a:r>
              <a:rPr lang="en-US" sz="1000" dirty="0"/>
              <a:t>        print(</a:t>
            </a:r>
            <a:r>
              <a:rPr lang="en-US" sz="1000" dirty="0" err="1"/>
              <a:t>f'Save</a:t>
            </a:r>
            <a:r>
              <a:rPr lang="en-US" sz="1000" dirty="0"/>
              <a:t> the {person} to a XML file’)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US" sz="1000" dirty="0"/>
              <a:t>if __name__ == '__main__':</a:t>
            </a:r>
          </a:p>
          <a:p>
            <a:pPr marL="139700" indent="0">
              <a:buNone/>
            </a:pPr>
            <a:r>
              <a:rPr lang="en-US" sz="1000" dirty="0"/>
              <a:t>    person = Person('John Doe')</a:t>
            </a:r>
          </a:p>
          <a:p>
            <a:pPr marL="139700" indent="0">
              <a:buNone/>
            </a:pPr>
            <a:r>
              <a:rPr lang="en-US" sz="1000" dirty="0"/>
              <a:t>    storage = </a:t>
            </a:r>
            <a:r>
              <a:rPr lang="en-US" sz="1000" dirty="0" err="1"/>
              <a:t>PersonXML</a:t>
            </a:r>
            <a:r>
              <a:rPr lang="en-US" sz="1000" dirty="0"/>
              <a:t>()</a:t>
            </a:r>
          </a:p>
          <a:p>
            <a:pPr marL="139700" indent="0">
              <a:buNone/>
            </a:pPr>
            <a:r>
              <a:rPr lang="en-US" sz="1000" dirty="0"/>
              <a:t>    </a:t>
            </a:r>
            <a:r>
              <a:rPr lang="en-US" sz="1000" dirty="0" err="1"/>
              <a:t>storage.save</a:t>
            </a:r>
            <a:r>
              <a:rPr lang="en-US" sz="1000" dirty="0"/>
              <a:t>(person)</a:t>
            </a:r>
          </a:p>
          <a:p>
            <a:pPr marL="139700" indent="0">
              <a:buNone/>
            </a:pPr>
            <a:endParaRPr lang="en-US" sz="1000" dirty="0"/>
          </a:p>
          <a:p>
            <a:r>
              <a:rPr lang="en-US" sz="900" dirty="0"/>
              <a:t>First, define the </a:t>
            </a:r>
            <a:r>
              <a:rPr lang="en-US" sz="900" dirty="0" err="1"/>
              <a:t>PersonStorage</a:t>
            </a:r>
            <a:r>
              <a:rPr lang="en-US" sz="900" dirty="0"/>
              <a:t> </a:t>
            </a:r>
            <a:r>
              <a:rPr lang="en-US" sz="900" dirty="0">
                <a:hlinkClick r:id="rId2"/>
              </a:rPr>
              <a:t>abstract class</a:t>
            </a:r>
            <a:r>
              <a:rPr lang="en-US" sz="900" dirty="0"/>
              <a:t> that contains the save() abstract method</a:t>
            </a:r>
          </a:p>
          <a:p>
            <a:r>
              <a:rPr lang="en-US" sz="900" dirty="0"/>
              <a:t>Second, create two classes </a:t>
            </a:r>
            <a:r>
              <a:rPr lang="en-US" sz="900" dirty="0" err="1"/>
              <a:t>PersonDB</a:t>
            </a:r>
            <a:r>
              <a:rPr lang="en-US" sz="900" dirty="0"/>
              <a:t> and </a:t>
            </a:r>
            <a:r>
              <a:rPr lang="en-US" sz="900" dirty="0" err="1"/>
              <a:t>PersonJSON</a:t>
            </a:r>
            <a:r>
              <a:rPr lang="en-US" sz="900" dirty="0"/>
              <a:t> that save the Person object into the database and JSON file. These classes inherit from the </a:t>
            </a:r>
            <a:r>
              <a:rPr lang="en-US" sz="900" dirty="0" err="1"/>
              <a:t>PersonStorage</a:t>
            </a:r>
            <a:r>
              <a:rPr lang="en-US" sz="900" dirty="0"/>
              <a:t> class</a:t>
            </a:r>
          </a:p>
        </p:txBody>
      </p:sp>
    </p:spTree>
    <p:extLst>
      <p:ext uri="{BB962C8B-B14F-4D97-AF65-F5344CB8AC3E}">
        <p14:creationId xmlns:p14="http://schemas.microsoft.com/office/powerpoint/2010/main" val="279741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22E4-BB1B-8AE7-A639-E31072D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73622"/>
          </a:xfrm>
        </p:spPr>
        <p:txBody>
          <a:bodyPr/>
          <a:lstStyle/>
          <a:p>
            <a:pPr algn="ctr"/>
            <a:r>
              <a:rPr lang="en-US" sz="2000" b="0" dirty="0"/>
              <a:t>Open Closed summary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877B-724F-0C21-50F5-B51D8CA5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180" y="1129052"/>
            <a:ext cx="6321599" cy="3438497"/>
          </a:xfrm>
        </p:spPr>
        <p:txBody>
          <a:bodyPr/>
          <a:lstStyle/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dirty="0"/>
              <a:t>Summary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The open-closed principle allows you to design the system so that it is open for extension but closed for modification.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2390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22E4-BB1B-8AE7-A639-E31072D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73622"/>
          </a:xfrm>
        </p:spPr>
        <p:txBody>
          <a:bodyPr/>
          <a:lstStyle/>
          <a:p>
            <a:pPr algn="ctr"/>
            <a:r>
              <a:rPr lang="en-US" sz="2000" b="0" dirty="0" err="1"/>
              <a:t>Liskov</a:t>
            </a:r>
            <a:r>
              <a:rPr lang="en-US" sz="2000" b="0" dirty="0"/>
              <a:t> Substitution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877B-724F-0C21-50F5-B51D8CA5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250" y="1065441"/>
            <a:ext cx="3071400" cy="3601975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The </a:t>
            </a:r>
            <a:r>
              <a:rPr lang="en-US" sz="1000" dirty="0" err="1"/>
              <a:t>Liskov</a:t>
            </a:r>
            <a:r>
              <a:rPr lang="en-US" sz="1000" dirty="0"/>
              <a:t> substitution principle states that a child class must be substitutable for its parent class. </a:t>
            </a:r>
            <a:r>
              <a:rPr lang="en-US" sz="1000" dirty="0" err="1"/>
              <a:t>Liskov</a:t>
            </a:r>
            <a:r>
              <a:rPr lang="en-US" sz="1000" dirty="0"/>
              <a:t> substitution principle aims to ensure that the child class can assume the place of its parent class without causing any errors.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from </a:t>
            </a:r>
            <a:r>
              <a:rPr lang="en-US" sz="1000" dirty="0" err="1"/>
              <a:t>abc</a:t>
            </a:r>
            <a:r>
              <a:rPr lang="en-US" sz="1000" dirty="0"/>
              <a:t> import ABC, </a:t>
            </a:r>
            <a:r>
              <a:rPr lang="en-US" sz="1000" dirty="0" err="1"/>
              <a:t>abstractmethod</a:t>
            </a:r>
            <a:endParaRPr lang="en-US" sz="1000" dirty="0"/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Notification(ABC):</a:t>
            </a:r>
          </a:p>
          <a:p>
            <a:pPr marL="139700" indent="0">
              <a:buNone/>
            </a:pPr>
            <a:r>
              <a:rPr lang="en-US" sz="1000" dirty="0"/>
              <a:t>    @</a:t>
            </a:r>
            <a:r>
              <a:rPr lang="en-US" sz="1000" dirty="0" err="1"/>
              <a:t>abstractmethod</a:t>
            </a: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def notify(self, message, email):</a:t>
            </a:r>
          </a:p>
          <a:p>
            <a:pPr marL="139700" indent="0">
              <a:buNone/>
            </a:pPr>
            <a:r>
              <a:rPr lang="en-US" sz="1000" dirty="0"/>
              <a:t>        pass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Email(Notification):</a:t>
            </a:r>
          </a:p>
          <a:p>
            <a:pPr marL="139700" indent="0">
              <a:buNone/>
            </a:pPr>
            <a:r>
              <a:rPr lang="en-US" sz="1000" dirty="0"/>
              <a:t>    def notify(self, message, email):</a:t>
            </a:r>
          </a:p>
          <a:p>
            <a:pPr marL="139700" indent="0">
              <a:buNone/>
            </a:pPr>
            <a:r>
              <a:rPr lang="en-US" sz="1000" dirty="0"/>
              <a:t>        print(</a:t>
            </a:r>
            <a:r>
              <a:rPr lang="en-US" sz="1000" dirty="0" err="1"/>
              <a:t>f'Send</a:t>
            </a:r>
            <a:r>
              <a:rPr lang="en-US" sz="1000" dirty="0"/>
              <a:t> {message} to {email}’)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SMS(Notification):</a:t>
            </a:r>
          </a:p>
          <a:p>
            <a:pPr marL="139700" indent="0">
              <a:buNone/>
            </a:pPr>
            <a:r>
              <a:rPr lang="en-US" sz="1000" dirty="0"/>
              <a:t>    def notify(self, message, phone):</a:t>
            </a:r>
          </a:p>
          <a:p>
            <a:pPr marL="139700" indent="0">
              <a:buNone/>
            </a:pPr>
            <a:r>
              <a:rPr lang="en-US" sz="1000" dirty="0"/>
              <a:t>        print(</a:t>
            </a:r>
            <a:r>
              <a:rPr lang="en-US" sz="1000" dirty="0" err="1"/>
              <a:t>f'Send</a:t>
            </a:r>
            <a:r>
              <a:rPr lang="en-US" sz="1000" dirty="0"/>
              <a:t> {message} to {phone}')</a:t>
            </a:r>
          </a:p>
          <a:p>
            <a:pPr marL="139700" indent="0">
              <a:buNone/>
            </a:pPr>
            <a:endParaRPr lang="en-US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585E1-5E3C-9C68-4B97-F3CD3F0AD4F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50450" y="1129052"/>
            <a:ext cx="3071400" cy="3438497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if __name__ == '__main__':</a:t>
            </a:r>
          </a:p>
          <a:p>
            <a:pPr marL="139700" indent="0">
              <a:buNone/>
            </a:pPr>
            <a:r>
              <a:rPr lang="en-US" sz="1000" dirty="0"/>
              <a:t>    notification = SMS()</a:t>
            </a:r>
          </a:p>
          <a:p>
            <a:pPr marL="139700" indent="0">
              <a:buNone/>
            </a:pPr>
            <a:r>
              <a:rPr lang="en-US" sz="1000" dirty="0"/>
              <a:t>    </a:t>
            </a:r>
            <a:r>
              <a:rPr lang="en-US" sz="1000" dirty="0" err="1"/>
              <a:t>notification.notify</a:t>
            </a:r>
            <a:r>
              <a:rPr lang="en-US" sz="1000" dirty="0"/>
              <a:t>('Hello', '</a:t>
            </a:r>
            <a:r>
              <a:rPr lang="en-US" sz="1000" dirty="0" err="1"/>
              <a:t>john@test.com</a:t>
            </a:r>
            <a:r>
              <a:rPr lang="en-US" sz="1000" dirty="0"/>
              <a:t>’)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we have three classes: Notification, Email, and SMS. The Email and SMS classes inherit from the Notification class.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The Notification abstract class has the notify() method that sends a message to an email.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The notify() method of the Email class sends a message to an email, which is fine.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However, the SMS class uses a phone number, not an email, for sending a message. Therefore, we need to change the signature of the notify() method of the SMS class to accept a phone number instead of an email.</a:t>
            </a:r>
          </a:p>
        </p:txBody>
      </p:sp>
    </p:spTree>
    <p:extLst>
      <p:ext uri="{BB962C8B-B14F-4D97-AF65-F5344CB8AC3E}">
        <p14:creationId xmlns:p14="http://schemas.microsoft.com/office/powerpoint/2010/main" val="29907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587774" y="388716"/>
            <a:ext cx="6227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1629300" y="1024116"/>
            <a:ext cx="5885400" cy="3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What happens in a class stays in that class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includes input parameters passage by value</a:t>
            </a:r>
            <a:endParaRPr sz="1600"/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Same name, different scope =&gt; different variable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implementation is hidden, only the public methods calls are known, that applies to instance variables and the implementation of methods</a:t>
            </a:r>
            <a:endParaRPr sz="1600"/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You can change the class implementation without impact in class' use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Modularity, </a:t>
            </a:r>
            <a:r>
              <a:rPr lang="en" sz="1600" i="1"/>
              <a:t>i.e.</a:t>
            </a:r>
            <a:r>
              <a:rPr lang="en" sz="1600"/>
              <a:t>, the use of functions to reduce complexity also provides encapsulation, but OO is a step further</a:t>
            </a:r>
            <a:endParaRPr sz="16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695" y="490452"/>
            <a:ext cx="791375" cy="82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6273" y="3287978"/>
            <a:ext cx="1068614" cy="6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BF8F-36E9-77E6-5DBE-2C031204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err="1"/>
              <a:t>Liskow</a:t>
            </a:r>
            <a:r>
              <a:rPr lang="en-US" sz="2000" dirty="0"/>
              <a:t> </a:t>
            </a:r>
            <a:r>
              <a:rPr lang="en-US" sz="2000" dirty="0" err="1"/>
              <a:t>Substition</a:t>
            </a:r>
            <a:r>
              <a:rPr lang="en-US" sz="2000" dirty="0"/>
              <a:t> Principle fix 1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E850C-0E1E-4D3C-A308-7A1668E2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250" y="1211349"/>
            <a:ext cx="3356494" cy="3464017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class Contact:</a:t>
            </a:r>
          </a:p>
          <a:p>
            <a:pPr marL="139700" indent="0">
              <a:buNone/>
            </a:pPr>
            <a:r>
              <a:rPr lang="en-US" sz="1000" dirty="0"/>
              <a:t>    def __</a:t>
            </a:r>
            <a:r>
              <a:rPr lang="en-US" sz="1000" dirty="0" err="1"/>
              <a:t>init</a:t>
            </a:r>
            <a:r>
              <a:rPr lang="en-US" sz="1000" dirty="0"/>
              <a:t>__(self, name, email, phone):</a:t>
            </a:r>
          </a:p>
          <a:p>
            <a:pPr marL="139700" indent="0">
              <a:buNone/>
            </a:pPr>
            <a:r>
              <a:rPr lang="en-US" sz="1000" dirty="0"/>
              <a:t>        </a:t>
            </a:r>
            <a:r>
              <a:rPr lang="en-US" sz="1000" dirty="0" err="1"/>
              <a:t>self.name</a:t>
            </a:r>
            <a:r>
              <a:rPr lang="en-US" sz="1000" dirty="0"/>
              <a:t> = name</a:t>
            </a:r>
          </a:p>
          <a:p>
            <a:pPr marL="139700" indent="0">
              <a:buNone/>
            </a:pPr>
            <a:r>
              <a:rPr lang="en-US" sz="1000" dirty="0"/>
              <a:t>        </a:t>
            </a:r>
            <a:r>
              <a:rPr lang="en-US" sz="1000" dirty="0" err="1"/>
              <a:t>self.email</a:t>
            </a:r>
            <a:r>
              <a:rPr lang="en-US" sz="1000" dirty="0"/>
              <a:t> = email</a:t>
            </a:r>
          </a:p>
          <a:p>
            <a:pPr marL="139700" indent="0">
              <a:buNone/>
            </a:pPr>
            <a:r>
              <a:rPr lang="en-US" sz="1000" dirty="0"/>
              <a:t>        </a:t>
            </a:r>
            <a:r>
              <a:rPr lang="en-US" sz="1000" dirty="0" err="1"/>
              <a:t>self.phone</a:t>
            </a:r>
            <a:r>
              <a:rPr lang="en-US" sz="1000" dirty="0"/>
              <a:t> = phone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</a:t>
            </a:r>
            <a:r>
              <a:rPr lang="en-US" sz="1000" dirty="0" err="1"/>
              <a:t>NotificationManager</a:t>
            </a:r>
            <a:r>
              <a:rPr lang="en-US" sz="1000" dirty="0"/>
              <a:t>:</a:t>
            </a:r>
          </a:p>
          <a:p>
            <a:pPr marL="139700" indent="0">
              <a:buNone/>
            </a:pPr>
            <a:r>
              <a:rPr lang="en-US" sz="1000" dirty="0"/>
              <a:t>    def __</a:t>
            </a:r>
            <a:r>
              <a:rPr lang="en-US" sz="1000" dirty="0" err="1"/>
              <a:t>init</a:t>
            </a:r>
            <a:r>
              <a:rPr lang="en-US" sz="1000" dirty="0"/>
              <a:t>__(self, notification, contact):</a:t>
            </a:r>
          </a:p>
          <a:p>
            <a:pPr marL="139700" indent="0">
              <a:buNone/>
            </a:pPr>
            <a:r>
              <a:rPr lang="en-US" sz="1000" dirty="0"/>
              <a:t>        </a:t>
            </a:r>
            <a:r>
              <a:rPr lang="en-US" sz="1000" dirty="0" err="1"/>
              <a:t>self.contact</a:t>
            </a:r>
            <a:r>
              <a:rPr lang="en-US" sz="1000" dirty="0"/>
              <a:t> = contact</a:t>
            </a:r>
          </a:p>
          <a:p>
            <a:pPr marL="139700" indent="0">
              <a:buNone/>
            </a:pPr>
            <a:r>
              <a:rPr lang="en-US" sz="1000" dirty="0"/>
              <a:t>        </a:t>
            </a:r>
            <a:r>
              <a:rPr lang="en-US" sz="1000" dirty="0" err="1"/>
              <a:t>self.notification</a:t>
            </a:r>
            <a:r>
              <a:rPr lang="en-US" sz="1000" dirty="0"/>
              <a:t> = notification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def send(self, message):</a:t>
            </a:r>
          </a:p>
          <a:p>
            <a:pPr marL="139700" indent="0">
              <a:buNone/>
            </a:pPr>
            <a:r>
              <a:rPr lang="en-US" sz="1000" dirty="0"/>
              <a:t>        if </a:t>
            </a:r>
            <a:r>
              <a:rPr lang="en-US" sz="1000" dirty="0" err="1"/>
              <a:t>isinstance</a:t>
            </a:r>
            <a:r>
              <a:rPr lang="en-US" sz="1000" dirty="0"/>
              <a:t>(</a:t>
            </a:r>
            <a:r>
              <a:rPr lang="en-US" sz="1000" dirty="0" err="1"/>
              <a:t>self.notification</a:t>
            </a:r>
            <a:r>
              <a:rPr lang="en-US" sz="1000" dirty="0"/>
              <a:t>, Email):</a:t>
            </a:r>
          </a:p>
          <a:p>
            <a:pPr marL="139700" indent="0">
              <a:buNone/>
            </a:pPr>
            <a:r>
              <a:rPr lang="en-US" sz="1000" dirty="0"/>
              <a:t>            </a:t>
            </a:r>
            <a:r>
              <a:rPr lang="en-US" sz="1000" dirty="0" err="1"/>
              <a:t>self.notification.notify</a:t>
            </a:r>
            <a:r>
              <a:rPr lang="en-US" sz="1000" dirty="0"/>
              <a:t>(message, </a:t>
            </a:r>
            <a:r>
              <a:rPr lang="en-US" sz="1000" dirty="0" err="1"/>
              <a:t>contact.email</a:t>
            </a:r>
            <a:r>
              <a:rPr lang="en-US" sz="1000" dirty="0"/>
              <a:t>)</a:t>
            </a:r>
          </a:p>
          <a:p>
            <a:pPr marL="139700" indent="0">
              <a:buNone/>
            </a:pPr>
            <a:r>
              <a:rPr lang="en-US" sz="1000" dirty="0"/>
              <a:t>        </a:t>
            </a:r>
            <a:r>
              <a:rPr lang="en-US" sz="1000" dirty="0" err="1"/>
              <a:t>elif</a:t>
            </a:r>
            <a:r>
              <a:rPr lang="en-US" sz="1000" dirty="0"/>
              <a:t> </a:t>
            </a:r>
            <a:r>
              <a:rPr lang="en-US" sz="1000" dirty="0" err="1"/>
              <a:t>isinstance</a:t>
            </a:r>
            <a:r>
              <a:rPr lang="en-US" sz="1000" dirty="0"/>
              <a:t>(</a:t>
            </a:r>
            <a:r>
              <a:rPr lang="en-US" sz="1000" dirty="0" err="1"/>
              <a:t>self.notification</a:t>
            </a:r>
            <a:r>
              <a:rPr lang="en-US" sz="1000" dirty="0"/>
              <a:t>, SMS):</a:t>
            </a:r>
          </a:p>
          <a:p>
            <a:pPr marL="139700" indent="0">
              <a:buNone/>
            </a:pPr>
            <a:r>
              <a:rPr lang="en-US" sz="1000" dirty="0"/>
              <a:t>            </a:t>
            </a:r>
            <a:r>
              <a:rPr lang="en-US" sz="1000" dirty="0" err="1"/>
              <a:t>self.notification.notify</a:t>
            </a:r>
            <a:r>
              <a:rPr lang="en-US" sz="1000" dirty="0"/>
              <a:t>(message, </a:t>
            </a:r>
            <a:r>
              <a:rPr lang="en-US" sz="1000" dirty="0" err="1"/>
              <a:t>contact.phone</a:t>
            </a:r>
            <a:r>
              <a:rPr lang="en-US" sz="1000" dirty="0"/>
              <a:t>)</a:t>
            </a:r>
          </a:p>
          <a:p>
            <a:pPr marL="139700" indent="0">
              <a:buNone/>
            </a:pPr>
            <a:r>
              <a:rPr lang="en-US" sz="1000" dirty="0"/>
              <a:t>        else:</a:t>
            </a:r>
          </a:p>
          <a:p>
            <a:pPr marL="139700" indent="0">
              <a:buNone/>
            </a:pPr>
            <a:r>
              <a:rPr lang="en-US" sz="1000" dirty="0"/>
              <a:t>            raise Exception('The notification is not </a:t>
            </a:r>
            <a:r>
              <a:rPr lang="en-US" sz="1000" dirty="0" err="1"/>
              <a:t>suportd</a:t>
            </a:r>
            <a:r>
              <a:rPr lang="en-US" sz="1000" dirty="0"/>
              <a:t>')</a:t>
            </a:r>
          </a:p>
          <a:p>
            <a:pPr marL="139700" indent="0">
              <a:buNone/>
            </a:pPr>
            <a:br>
              <a:rPr lang="en-US" sz="1000" dirty="0"/>
            </a:br>
            <a:endParaRPr lang="en-US" sz="1000" dirty="0"/>
          </a:p>
          <a:p>
            <a:pPr marL="139700" indent="0">
              <a:buNone/>
            </a:pPr>
            <a:endParaRPr lang="en-US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209A3-583D-E18C-DF9F-7244FD5C5BA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50519" y="1211349"/>
            <a:ext cx="3071400" cy="3464017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if __name__ == '__main__':</a:t>
            </a:r>
          </a:p>
          <a:p>
            <a:pPr marL="139700" indent="0">
              <a:buNone/>
            </a:pPr>
            <a:r>
              <a:rPr lang="en-US" sz="1000" dirty="0"/>
              <a:t>    contact = Contact('John Doe', '</a:t>
            </a:r>
            <a:r>
              <a:rPr lang="en-US" sz="1000" dirty="0" err="1"/>
              <a:t>john@test.com</a:t>
            </a:r>
            <a:r>
              <a:rPr lang="en-US" sz="1000" dirty="0"/>
              <a:t>', '(408)-888-9999')</a:t>
            </a:r>
          </a:p>
          <a:p>
            <a:pPr marL="139700" indent="0">
              <a:buNone/>
            </a:pPr>
            <a:r>
              <a:rPr lang="en-US" sz="1000" dirty="0"/>
              <a:t>    </a:t>
            </a:r>
            <a:r>
              <a:rPr lang="en-US" sz="1000" dirty="0" err="1"/>
              <a:t>notification_manager</a:t>
            </a:r>
            <a:r>
              <a:rPr lang="en-US" sz="1000" dirty="0"/>
              <a:t> = </a:t>
            </a:r>
            <a:r>
              <a:rPr lang="en-US" sz="1000" dirty="0" err="1"/>
              <a:t>NotificationManager</a:t>
            </a:r>
            <a:r>
              <a:rPr lang="en-US" sz="1000" dirty="0"/>
              <a:t>(SMS(), contact)</a:t>
            </a:r>
          </a:p>
          <a:p>
            <a:pPr marL="139700" indent="0">
              <a:buNone/>
            </a:pPr>
            <a:r>
              <a:rPr lang="en-US" sz="1000" dirty="0"/>
              <a:t>    </a:t>
            </a:r>
            <a:r>
              <a:rPr lang="en-US" sz="1000" dirty="0" err="1"/>
              <a:t>notification_manager.send</a:t>
            </a:r>
            <a:r>
              <a:rPr lang="en-US" sz="1000" dirty="0"/>
              <a:t>('Hello John')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To Conform with the </a:t>
            </a:r>
            <a:r>
              <a:rPr lang="en-US" sz="1000" dirty="0" err="1"/>
              <a:t>Liskov</a:t>
            </a:r>
            <a:r>
              <a:rPr lang="en-US" sz="1000" dirty="0"/>
              <a:t> substitution principle</a:t>
            </a:r>
          </a:p>
          <a:p>
            <a:r>
              <a:rPr lang="en-US" sz="1000" dirty="0"/>
              <a:t>redefine the notify() method of the Notification class so that it doesn’t include the email parameter</a:t>
            </a:r>
          </a:p>
          <a:p>
            <a:r>
              <a:rPr lang="en-US" sz="1000" dirty="0"/>
              <a:t>add the email parameter to the __</a:t>
            </a:r>
            <a:r>
              <a:rPr lang="en-US" sz="1000" dirty="0" err="1"/>
              <a:t>init</a:t>
            </a:r>
            <a:r>
              <a:rPr lang="en-US" sz="1000" dirty="0"/>
              <a:t>__ method of the Email class:</a:t>
            </a:r>
          </a:p>
          <a:p>
            <a:r>
              <a:rPr lang="en-US" sz="1000" dirty="0"/>
              <a:t>add the phone parameter to the __</a:t>
            </a:r>
            <a:r>
              <a:rPr lang="en-US" sz="1000" dirty="0" err="1"/>
              <a:t>init</a:t>
            </a:r>
            <a:r>
              <a:rPr lang="en-US" sz="1000" dirty="0"/>
              <a:t>__ method of the SMS class: </a:t>
            </a:r>
          </a:p>
          <a:p>
            <a:r>
              <a:rPr lang="en-US" sz="1000" dirty="0"/>
              <a:t>change the </a:t>
            </a:r>
            <a:r>
              <a:rPr lang="en-US" sz="1000" dirty="0" err="1"/>
              <a:t>NotificationManager</a:t>
            </a:r>
            <a:r>
              <a:rPr lang="en-US" sz="1000" dirty="0"/>
              <a:t> class: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0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E885-E933-110C-0A7B-B2D9C8F6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33866"/>
          </a:xfrm>
        </p:spPr>
        <p:txBody>
          <a:bodyPr/>
          <a:lstStyle/>
          <a:p>
            <a:pPr algn="ctr"/>
            <a:r>
              <a:rPr lang="en-US" sz="2000" dirty="0"/>
              <a:t>Conform with </a:t>
            </a:r>
            <a:r>
              <a:rPr lang="en-US" sz="2000" dirty="0" err="1"/>
              <a:t>Liskov</a:t>
            </a:r>
            <a:r>
              <a:rPr lang="en-US" sz="2000" dirty="0"/>
              <a:t> Substitution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005E6-92BC-B14A-02A4-9CCE34AC1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250" y="1070550"/>
            <a:ext cx="3071400" cy="3497000"/>
          </a:xfrm>
        </p:spPr>
        <p:txBody>
          <a:bodyPr/>
          <a:lstStyle/>
          <a:p>
            <a:pPr marL="139700" indent="0">
              <a:buNone/>
            </a:pPr>
            <a:r>
              <a:rPr lang="en-US" sz="900" dirty="0"/>
              <a:t>from </a:t>
            </a:r>
            <a:r>
              <a:rPr lang="en-US" sz="900" dirty="0" err="1"/>
              <a:t>abc</a:t>
            </a:r>
            <a:r>
              <a:rPr lang="en-US" sz="900" dirty="0"/>
              <a:t> import ABC, </a:t>
            </a:r>
            <a:r>
              <a:rPr lang="en-US" sz="900" dirty="0" err="1"/>
              <a:t>abstractmethod</a:t>
            </a:r>
            <a:endParaRPr lang="en-US" sz="900" dirty="0"/>
          </a:p>
          <a:p>
            <a:pPr marL="139700" indent="0">
              <a:buNone/>
            </a:pPr>
            <a:endParaRPr lang="en-US" sz="900" dirty="0"/>
          </a:p>
          <a:p>
            <a:pPr marL="139700" indent="0">
              <a:buNone/>
            </a:pPr>
            <a:r>
              <a:rPr lang="en-US" sz="900" dirty="0"/>
              <a:t>class Notification(ABC):</a:t>
            </a:r>
          </a:p>
          <a:p>
            <a:pPr marL="139700" indent="0">
              <a:buNone/>
            </a:pPr>
            <a:r>
              <a:rPr lang="en-US" sz="900" dirty="0"/>
              <a:t>    @</a:t>
            </a:r>
            <a:r>
              <a:rPr lang="en-US" sz="900" dirty="0" err="1"/>
              <a:t>abstractmethod</a:t>
            </a:r>
            <a:endParaRPr lang="en-US" sz="900" dirty="0"/>
          </a:p>
          <a:p>
            <a:pPr marL="139700" indent="0">
              <a:buNone/>
            </a:pPr>
            <a:r>
              <a:rPr lang="en-US" sz="900" dirty="0"/>
              <a:t>    def notify(self, message):</a:t>
            </a:r>
          </a:p>
          <a:p>
            <a:pPr marL="139700" indent="0">
              <a:buNone/>
            </a:pPr>
            <a:r>
              <a:rPr lang="en-US" sz="900" dirty="0"/>
              <a:t>        pass</a:t>
            </a:r>
          </a:p>
          <a:p>
            <a:pPr marL="139700" indent="0">
              <a:buNone/>
            </a:pPr>
            <a:endParaRPr lang="en-US" sz="900" dirty="0"/>
          </a:p>
          <a:p>
            <a:pPr marL="139700" indent="0">
              <a:buNone/>
            </a:pPr>
            <a:r>
              <a:rPr lang="en-US" sz="900" dirty="0"/>
              <a:t>class Email(Notification):</a:t>
            </a:r>
          </a:p>
          <a:p>
            <a:pPr marL="139700" indent="0">
              <a:buNone/>
            </a:pPr>
            <a:r>
              <a:rPr lang="en-US" sz="900" dirty="0"/>
              <a:t>    def __</a:t>
            </a:r>
            <a:r>
              <a:rPr lang="en-US" sz="900" dirty="0" err="1"/>
              <a:t>init</a:t>
            </a:r>
            <a:r>
              <a:rPr lang="en-US" sz="900" dirty="0"/>
              <a:t>__(self, email):</a:t>
            </a:r>
          </a:p>
          <a:p>
            <a:pPr marL="139700" indent="0">
              <a:buNone/>
            </a:pPr>
            <a:r>
              <a:rPr lang="en-US" sz="900" dirty="0"/>
              <a:t>        </a:t>
            </a:r>
            <a:r>
              <a:rPr lang="en-US" sz="900" dirty="0" err="1"/>
              <a:t>self.email</a:t>
            </a:r>
            <a:r>
              <a:rPr lang="en-US" sz="900" dirty="0"/>
              <a:t> = email</a:t>
            </a:r>
          </a:p>
          <a:p>
            <a:pPr marL="139700" indent="0">
              <a:buNone/>
            </a:pPr>
            <a:endParaRPr lang="en-US" sz="900" dirty="0"/>
          </a:p>
          <a:p>
            <a:pPr marL="139700" indent="0">
              <a:buNone/>
            </a:pPr>
            <a:r>
              <a:rPr lang="en-US" sz="900" dirty="0"/>
              <a:t>    def notify(self, message):</a:t>
            </a:r>
          </a:p>
          <a:p>
            <a:pPr marL="139700" indent="0">
              <a:buNone/>
            </a:pPr>
            <a:r>
              <a:rPr lang="en-US" sz="900" dirty="0"/>
              <a:t>        print(</a:t>
            </a:r>
            <a:r>
              <a:rPr lang="en-US" sz="900" dirty="0" err="1"/>
              <a:t>f'Send</a:t>
            </a:r>
            <a:r>
              <a:rPr lang="en-US" sz="900" dirty="0"/>
              <a:t> "{message}" to {</a:t>
            </a:r>
            <a:r>
              <a:rPr lang="en-US" sz="900" dirty="0" err="1"/>
              <a:t>self.email</a:t>
            </a:r>
            <a:r>
              <a:rPr lang="en-US" sz="900" dirty="0"/>
              <a:t>}')</a:t>
            </a:r>
          </a:p>
          <a:p>
            <a:pPr marL="139700" indent="0">
              <a:buNone/>
            </a:pPr>
            <a:endParaRPr lang="en-US" sz="900" dirty="0"/>
          </a:p>
          <a:p>
            <a:pPr marL="139700" indent="0">
              <a:buNone/>
            </a:pPr>
            <a:r>
              <a:rPr lang="en-US" sz="900" dirty="0"/>
              <a:t>class SMS(Notification):</a:t>
            </a:r>
          </a:p>
          <a:p>
            <a:pPr marL="139700" indent="0">
              <a:buNone/>
            </a:pPr>
            <a:r>
              <a:rPr lang="en-US" sz="900" dirty="0"/>
              <a:t>    def __</a:t>
            </a:r>
            <a:r>
              <a:rPr lang="en-US" sz="900" dirty="0" err="1"/>
              <a:t>init</a:t>
            </a:r>
            <a:r>
              <a:rPr lang="en-US" sz="900" dirty="0"/>
              <a:t>__(self, phone):</a:t>
            </a:r>
          </a:p>
          <a:p>
            <a:pPr marL="139700" indent="0">
              <a:buNone/>
            </a:pPr>
            <a:r>
              <a:rPr lang="en-US" sz="900" dirty="0"/>
              <a:t>        </a:t>
            </a:r>
            <a:r>
              <a:rPr lang="en-US" sz="900" dirty="0" err="1"/>
              <a:t>self.phone</a:t>
            </a:r>
            <a:r>
              <a:rPr lang="en-US" sz="900" dirty="0"/>
              <a:t> = phone</a:t>
            </a:r>
          </a:p>
          <a:p>
            <a:pPr marL="139700" indent="0">
              <a:buNone/>
            </a:pPr>
            <a:endParaRPr lang="en-US" sz="900" dirty="0"/>
          </a:p>
          <a:p>
            <a:pPr marL="139700" indent="0">
              <a:buNone/>
            </a:pPr>
            <a:r>
              <a:rPr lang="en-US" sz="900" dirty="0"/>
              <a:t>    def notify(self, message):</a:t>
            </a:r>
          </a:p>
          <a:p>
            <a:pPr marL="139700" indent="0">
              <a:buNone/>
            </a:pPr>
            <a:r>
              <a:rPr lang="en-US" sz="900" dirty="0"/>
              <a:t>        print(</a:t>
            </a:r>
            <a:r>
              <a:rPr lang="en-US" sz="900" dirty="0" err="1"/>
              <a:t>f'Send</a:t>
            </a:r>
            <a:r>
              <a:rPr lang="en-US" sz="900" dirty="0"/>
              <a:t> "{message}" to {</a:t>
            </a:r>
            <a:r>
              <a:rPr lang="en-US" sz="900" dirty="0" err="1"/>
              <a:t>self.phone</a:t>
            </a:r>
            <a:r>
              <a:rPr lang="en-US" sz="900" dirty="0"/>
              <a:t>}')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FA00A-5B2D-41F9-AA55-B7EE2AF972A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6299" y="1070550"/>
            <a:ext cx="3545620" cy="3497000"/>
          </a:xfrm>
        </p:spPr>
        <p:txBody>
          <a:bodyPr/>
          <a:lstStyle/>
          <a:p>
            <a:pPr marL="139700" indent="0">
              <a:buNone/>
            </a:pPr>
            <a:r>
              <a:rPr lang="en-US" sz="800" dirty="0"/>
              <a:t>class Contact:</a:t>
            </a:r>
          </a:p>
          <a:p>
            <a:pPr marL="139700" indent="0">
              <a:buNone/>
            </a:pPr>
            <a:r>
              <a:rPr lang="en-US" sz="800" dirty="0"/>
              <a:t>    def __</a:t>
            </a:r>
            <a:r>
              <a:rPr lang="en-US" sz="800" dirty="0" err="1"/>
              <a:t>init</a:t>
            </a:r>
            <a:r>
              <a:rPr lang="en-US" sz="800" dirty="0"/>
              <a:t>__(self, name, email, phone):</a:t>
            </a:r>
          </a:p>
          <a:p>
            <a:pPr marL="139700" indent="0">
              <a:buNone/>
            </a:pPr>
            <a:r>
              <a:rPr lang="en-US" sz="800" dirty="0"/>
              <a:t>        </a:t>
            </a:r>
            <a:r>
              <a:rPr lang="en-US" sz="800" dirty="0" err="1"/>
              <a:t>self.name</a:t>
            </a:r>
            <a:r>
              <a:rPr lang="en-US" sz="800" dirty="0"/>
              <a:t> = name</a:t>
            </a:r>
          </a:p>
          <a:p>
            <a:pPr marL="139700" indent="0">
              <a:buNone/>
            </a:pPr>
            <a:r>
              <a:rPr lang="en-US" sz="800" dirty="0"/>
              <a:t>        </a:t>
            </a:r>
            <a:r>
              <a:rPr lang="en-US" sz="800" dirty="0" err="1"/>
              <a:t>self.email</a:t>
            </a:r>
            <a:r>
              <a:rPr lang="en-US" sz="800" dirty="0"/>
              <a:t> = email</a:t>
            </a:r>
          </a:p>
          <a:p>
            <a:pPr marL="139700" indent="0">
              <a:buNone/>
            </a:pPr>
            <a:r>
              <a:rPr lang="en-US" sz="800" dirty="0"/>
              <a:t>        </a:t>
            </a:r>
            <a:r>
              <a:rPr lang="en-US" sz="800" dirty="0" err="1"/>
              <a:t>self.phone</a:t>
            </a:r>
            <a:r>
              <a:rPr lang="en-US" sz="800" dirty="0"/>
              <a:t> = phone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class </a:t>
            </a:r>
            <a:r>
              <a:rPr lang="en-US" sz="800" dirty="0" err="1"/>
              <a:t>NotificationManager</a:t>
            </a:r>
            <a:r>
              <a:rPr lang="en-US" sz="800" dirty="0"/>
              <a:t>:</a:t>
            </a:r>
          </a:p>
          <a:p>
            <a:pPr marL="139700" indent="0">
              <a:buNone/>
            </a:pPr>
            <a:r>
              <a:rPr lang="en-US" sz="800" dirty="0"/>
              <a:t>    def __</a:t>
            </a:r>
            <a:r>
              <a:rPr lang="en-US" sz="800" dirty="0" err="1"/>
              <a:t>init</a:t>
            </a:r>
            <a:r>
              <a:rPr lang="en-US" sz="800" dirty="0"/>
              <a:t>__(self, notification):</a:t>
            </a:r>
          </a:p>
          <a:p>
            <a:pPr marL="139700" indent="0">
              <a:buNone/>
            </a:pPr>
            <a:r>
              <a:rPr lang="en-US" sz="800" dirty="0"/>
              <a:t>        </a:t>
            </a:r>
            <a:r>
              <a:rPr lang="en-US" sz="800" dirty="0" err="1"/>
              <a:t>self.notification</a:t>
            </a:r>
            <a:r>
              <a:rPr lang="en-US" sz="800" dirty="0"/>
              <a:t> = notification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    def send(self, message):</a:t>
            </a:r>
          </a:p>
          <a:p>
            <a:pPr marL="139700" indent="0">
              <a:buNone/>
            </a:pPr>
            <a:r>
              <a:rPr lang="en-US" sz="800" dirty="0"/>
              <a:t>        </a:t>
            </a:r>
            <a:r>
              <a:rPr lang="en-US" sz="800" dirty="0" err="1"/>
              <a:t>self.notification.notify</a:t>
            </a:r>
            <a:r>
              <a:rPr lang="en-US" sz="800" dirty="0"/>
              <a:t>(message)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if __name__ == '__main__':</a:t>
            </a:r>
          </a:p>
          <a:p>
            <a:pPr marL="139700" indent="0">
              <a:buNone/>
            </a:pPr>
            <a:r>
              <a:rPr lang="en-US" sz="800" dirty="0"/>
              <a:t>    contact = Contact('John Doe', '</a:t>
            </a:r>
            <a:r>
              <a:rPr lang="en-US" sz="800" dirty="0" err="1"/>
              <a:t>john@test.com</a:t>
            </a:r>
            <a:r>
              <a:rPr lang="en-US" sz="800" dirty="0"/>
              <a:t>', '(408)-888-9999')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    </a:t>
            </a:r>
            <a:r>
              <a:rPr lang="en-US" sz="800" dirty="0" err="1"/>
              <a:t>sms_notification</a:t>
            </a:r>
            <a:r>
              <a:rPr lang="en-US" sz="800" dirty="0"/>
              <a:t> = SMS(</a:t>
            </a:r>
            <a:r>
              <a:rPr lang="en-US" sz="800" dirty="0" err="1"/>
              <a:t>contact.phone</a:t>
            </a:r>
            <a:r>
              <a:rPr lang="en-US" sz="800" dirty="0"/>
              <a:t>)</a:t>
            </a:r>
          </a:p>
          <a:p>
            <a:pPr marL="139700" indent="0">
              <a:buNone/>
            </a:pPr>
            <a:r>
              <a:rPr lang="en-US" sz="800" dirty="0"/>
              <a:t>    </a:t>
            </a:r>
            <a:r>
              <a:rPr lang="en-US" sz="800" dirty="0" err="1"/>
              <a:t>email_notification</a:t>
            </a:r>
            <a:r>
              <a:rPr lang="en-US" sz="800" dirty="0"/>
              <a:t> = Email(</a:t>
            </a:r>
            <a:r>
              <a:rPr lang="en-US" sz="800" dirty="0" err="1"/>
              <a:t>contact.email</a:t>
            </a:r>
            <a:r>
              <a:rPr lang="en-US" sz="800" dirty="0"/>
              <a:t>)</a:t>
            </a:r>
          </a:p>
          <a:p>
            <a:pPr marL="139700" indent="0">
              <a:buNone/>
            </a:pPr>
            <a:br>
              <a:rPr lang="en-US" sz="800" dirty="0"/>
            </a:br>
            <a:r>
              <a:rPr lang="en-US" sz="800" dirty="0"/>
              <a:t>    </a:t>
            </a:r>
            <a:r>
              <a:rPr lang="en-US" sz="800" dirty="0" err="1"/>
              <a:t>notification_manager</a:t>
            </a:r>
            <a:r>
              <a:rPr lang="en-US" sz="800" dirty="0"/>
              <a:t> = </a:t>
            </a:r>
            <a:r>
              <a:rPr lang="en-US" sz="800" dirty="0" err="1"/>
              <a:t>NotificationManager</a:t>
            </a:r>
            <a:r>
              <a:rPr lang="en-US" sz="800" dirty="0"/>
              <a:t>(</a:t>
            </a:r>
            <a:r>
              <a:rPr lang="en-US" sz="800" dirty="0" err="1"/>
              <a:t>sms_notification</a:t>
            </a:r>
            <a:r>
              <a:rPr lang="en-US" sz="800" dirty="0"/>
              <a:t>)</a:t>
            </a:r>
          </a:p>
          <a:p>
            <a:pPr marL="139700" indent="0">
              <a:buNone/>
            </a:pPr>
            <a:r>
              <a:rPr lang="en-US" sz="800" dirty="0"/>
              <a:t>    </a:t>
            </a:r>
            <a:r>
              <a:rPr lang="en-US" sz="800" dirty="0" err="1"/>
              <a:t>notification_manager.send</a:t>
            </a:r>
            <a:r>
              <a:rPr lang="en-US" sz="800" dirty="0"/>
              <a:t>('Hello John')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    </a:t>
            </a:r>
            <a:r>
              <a:rPr lang="en-US" sz="800" dirty="0" err="1"/>
              <a:t>notification_manager.notification</a:t>
            </a:r>
            <a:r>
              <a:rPr lang="en-US" sz="800" dirty="0"/>
              <a:t> = </a:t>
            </a:r>
            <a:r>
              <a:rPr lang="en-US" sz="800" dirty="0" err="1"/>
              <a:t>email_notification</a:t>
            </a: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    </a:t>
            </a:r>
            <a:r>
              <a:rPr lang="en-US" sz="800" dirty="0" err="1"/>
              <a:t>notification_manager.send</a:t>
            </a:r>
            <a:r>
              <a:rPr lang="en-US" sz="800" dirty="0"/>
              <a:t>('Hi John')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51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0646-C245-AA86-0145-8EBC7A42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792" y="512307"/>
            <a:ext cx="6321600" cy="465671"/>
          </a:xfrm>
        </p:spPr>
        <p:txBody>
          <a:bodyPr/>
          <a:lstStyle/>
          <a:p>
            <a:pPr algn="ctr"/>
            <a:r>
              <a:rPr lang="en-US" sz="2000" b="0" dirty="0"/>
              <a:t>Python Interface Segregation Principle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45896-3EFC-2DE9-98F3-0EDEC59F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128" y="972290"/>
            <a:ext cx="3189464" cy="3718979"/>
          </a:xfrm>
        </p:spPr>
        <p:txBody>
          <a:bodyPr/>
          <a:lstStyle/>
          <a:p>
            <a:r>
              <a:rPr lang="en-US" sz="1100" dirty="0"/>
              <a:t>Consider the following example: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000" dirty="0"/>
              <a:t>The interface segregation principle states that an interface should be as small a possible in terms of cohesion. In other words, it should do ONE thing.</a:t>
            </a:r>
          </a:p>
          <a:p>
            <a:r>
              <a:rPr lang="en-US" sz="1000" dirty="0"/>
              <a:t>It doesn’t mean that the interface should have one method. An interface can have multiple cohesive methods.</a:t>
            </a:r>
          </a:p>
          <a:p>
            <a:endParaRPr lang="en-US" sz="1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58225-2C37-FD62-062F-A895DAACBE4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50572" y="1041621"/>
            <a:ext cx="3071400" cy="3563454"/>
          </a:xfrm>
        </p:spPr>
        <p:txBody>
          <a:bodyPr/>
          <a:lstStyle/>
          <a:p>
            <a:r>
              <a:rPr lang="en-US" sz="1000" dirty="0"/>
              <a:t>A possible implementation:</a:t>
            </a:r>
          </a:p>
          <a:p>
            <a:pPr marL="139700" indent="0">
              <a:buNone/>
            </a:pPr>
            <a:r>
              <a:rPr lang="en-US" sz="1000" dirty="0"/>
              <a:t>from </a:t>
            </a:r>
            <a:r>
              <a:rPr lang="en-US" sz="1000" dirty="0" err="1"/>
              <a:t>abc</a:t>
            </a:r>
            <a:r>
              <a:rPr lang="en-US" sz="1000" dirty="0"/>
              <a:t> import ABC, </a:t>
            </a:r>
            <a:r>
              <a:rPr lang="en-US" sz="1000" dirty="0" err="1"/>
              <a:t>abstractmethod</a:t>
            </a:r>
            <a:r>
              <a:rPr lang="en-US" sz="1000" dirty="0"/>
              <a:t> 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Vehicle(ABC): </a:t>
            </a:r>
          </a:p>
          <a:p>
            <a:pPr marL="139700" indent="0">
              <a:buNone/>
            </a:pPr>
            <a:r>
              <a:rPr lang="en-US" sz="1000" dirty="0"/>
              <a:t>    @</a:t>
            </a:r>
            <a:r>
              <a:rPr lang="en-US" sz="1000" dirty="0" err="1"/>
              <a:t>abstractmethod</a:t>
            </a:r>
            <a:r>
              <a:rPr lang="en-US" sz="1000" dirty="0"/>
              <a:t> </a:t>
            </a:r>
          </a:p>
          <a:p>
            <a:pPr marL="139700" indent="0">
              <a:buNone/>
            </a:pPr>
            <a:r>
              <a:rPr lang="en-US" sz="1000" dirty="0"/>
              <a:t>    def go(self): </a:t>
            </a:r>
          </a:p>
          <a:p>
            <a:pPr marL="139700" indent="0">
              <a:buNone/>
            </a:pPr>
            <a:r>
              <a:rPr lang="en-US" sz="1000" dirty="0"/>
              <a:t>        pass </a:t>
            </a:r>
          </a:p>
          <a:p>
            <a:pPr marL="139700" indent="0">
              <a:buNone/>
            </a:pPr>
            <a:r>
              <a:rPr lang="en-US" sz="1000" dirty="0"/>
              <a:t>    @</a:t>
            </a:r>
            <a:r>
              <a:rPr lang="en-US" sz="1000" dirty="0" err="1"/>
              <a:t>abstractmethod</a:t>
            </a:r>
            <a:r>
              <a:rPr lang="en-US" sz="1000" dirty="0"/>
              <a:t> </a:t>
            </a:r>
          </a:p>
          <a:p>
            <a:pPr marL="139700" indent="0">
              <a:buNone/>
            </a:pPr>
            <a:r>
              <a:rPr lang="en-US" sz="1000" dirty="0"/>
              <a:t>    def fly(self): </a:t>
            </a:r>
          </a:p>
          <a:p>
            <a:pPr marL="139700" indent="0">
              <a:buNone/>
            </a:pPr>
            <a:r>
              <a:rPr lang="en-US" sz="1000" dirty="0"/>
              <a:t>        pass</a:t>
            </a:r>
          </a:p>
          <a:p>
            <a:pPr marL="139700" indent="0">
              <a:buNone/>
            </a:pPr>
            <a:r>
              <a:rPr lang="en-US" sz="1000" dirty="0"/>
              <a:t>class Aircraft(Vehicle):</a:t>
            </a:r>
          </a:p>
          <a:p>
            <a:pPr marL="139700" indent="0">
              <a:buNone/>
            </a:pPr>
            <a:r>
              <a:rPr lang="en-US" sz="1000" dirty="0"/>
              <a:t>    def go(self):</a:t>
            </a:r>
          </a:p>
          <a:p>
            <a:pPr marL="139700" indent="0">
              <a:buNone/>
            </a:pPr>
            <a:r>
              <a:rPr lang="en-US" sz="1000" dirty="0"/>
              <a:t>        print("Taxiing")</a:t>
            </a:r>
          </a:p>
          <a:p>
            <a:pPr marL="139700" indent="0">
              <a:buNone/>
            </a:pPr>
            <a:r>
              <a:rPr lang="en-US" sz="1000" dirty="0"/>
              <a:t>    def fly(self):</a:t>
            </a:r>
          </a:p>
          <a:p>
            <a:pPr marL="139700" indent="0">
              <a:buNone/>
            </a:pPr>
            <a:r>
              <a:rPr lang="en-US" sz="1000" dirty="0"/>
              <a:t>        print("Flying")</a:t>
            </a:r>
          </a:p>
          <a:p>
            <a:pPr marL="139700" indent="0">
              <a:buNone/>
            </a:pPr>
            <a:r>
              <a:rPr lang="en-US" sz="1000" dirty="0"/>
              <a:t>class Car(Vehicle):</a:t>
            </a:r>
          </a:p>
          <a:p>
            <a:pPr marL="139700" indent="0">
              <a:buNone/>
            </a:pPr>
            <a:r>
              <a:rPr lang="en-US" sz="1000" dirty="0"/>
              <a:t>    def go(self):</a:t>
            </a:r>
          </a:p>
          <a:p>
            <a:pPr marL="139700" indent="0">
              <a:buNone/>
            </a:pPr>
            <a:r>
              <a:rPr lang="en-US" sz="1000" dirty="0"/>
              <a:t>        print(”Driving")</a:t>
            </a:r>
          </a:p>
          <a:p>
            <a:pPr marL="139700" indent="0">
              <a:buNone/>
            </a:pPr>
            <a:r>
              <a:rPr lang="en-US" sz="1000" dirty="0"/>
              <a:t>    def fly(self):</a:t>
            </a:r>
          </a:p>
          <a:p>
            <a:pPr marL="139700" indent="0">
              <a:buNone/>
            </a:pPr>
            <a:r>
              <a:rPr lang="en-US" sz="1000" dirty="0"/>
              <a:t>        raise Exception('The car cannot fly')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CC10B-6D52-F234-108B-0DEAE795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60" y="1380491"/>
            <a:ext cx="2864202" cy="20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58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0646-C245-AA86-0145-8EBC7A42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792" y="512307"/>
            <a:ext cx="6321600" cy="465671"/>
          </a:xfrm>
        </p:spPr>
        <p:txBody>
          <a:bodyPr/>
          <a:lstStyle/>
          <a:p>
            <a:pPr algn="ctr"/>
            <a:r>
              <a:rPr lang="en-US" sz="2000" b="0" dirty="0"/>
              <a:t>Interface Segregation Principle - solution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45896-3EFC-2DE9-98F3-0EDEC59F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128" y="845074"/>
            <a:ext cx="3189464" cy="3786119"/>
          </a:xfrm>
        </p:spPr>
        <p:txBody>
          <a:bodyPr/>
          <a:lstStyle/>
          <a:p>
            <a:r>
              <a:rPr lang="en-US" sz="1000" dirty="0"/>
              <a:t>In this design the Car class must implement the fly() method from the Vehicle class that the Car class doesn’t use. Therefore, this design violates the interface segregation principle.</a:t>
            </a:r>
          </a:p>
          <a:p>
            <a:r>
              <a:rPr lang="en-US" sz="1000" dirty="0"/>
              <a:t>To fix this, you need to split the Vehicle class into small ones and inherits from these classes from the Aircraft and Car classes: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58225-2C37-FD62-062F-A895DAACBE4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68418" y="876847"/>
            <a:ext cx="2181974" cy="3563454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class Movable(ABC):</a:t>
            </a:r>
          </a:p>
          <a:p>
            <a:pPr marL="139700" indent="0">
              <a:buNone/>
            </a:pPr>
            <a:r>
              <a:rPr lang="en-US" sz="1000" dirty="0"/>
              <a:t>    @</a:t>
            </a:r>
            <a:r>
              <a:rPr lang="en-US" sz="1000" dirty="0" err="1"/>
              <a:t>abstractmethod</a:t>
            </a: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def go(self):</a:t>
            </a:r>
          </a:p>
          <a:p>
            <a:pPr marL="139700" indent="0">
              <a:buNone/>
            </a:pPr>
            <a:r>
              <a:rPr lang="en-US" sz="1000" dirty="0"/>
              <a:t>        pass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Flyable(Movable):</a:t>
            </a:r>
          </a:p>
          <a:p>
            <a:pPr marL="139700" indent="0">
              <a:buNone/>
            </a:pPr>
            <a:r>
              <a:rPr lang="en-US" sz="1000" dirty="0"/>
              <a:t>    @</a:t>
            </a:r>
            <a:r>
              <a:rPr lang="en-US" sz="1000" dirty="0" err="1"/>
              <a:t>abstractmethod</a:t>
            </a: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def fly(self):</a:t>
            </a:r>
          </a:p>
          <a:p>
            <a:pPr marL="139700" indent="0">
              <a:buNone/>
            </a:pPr>
            <a:r>
              <a:rPr lang="en-US" sz="1000" dirty="0"/>
              <a:t>        pass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Aircraft(Flyable):</a:t>
            </a:r>
          </a:p>
          <a:p>
            <a:pPr marL="139700" indent="0">
              <a:buNone/>
            </a:pPr>
            <a:r>
              <a:rPr lang="en-US" sz="1000" dirty="0"/>
              <a:t>    def go(self):</a:t>
            </a:r>
          </a:p>
          <a:p>
            <a:pPr marL="139700" indent="0">
              <a:buNone/>
            </a:pPr>
            <a:r>
              <a:rPr lang="en-US" sz="1000" dirty="0"/>
              <a:t>        print("Taxiing")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    def fly(self):</a:t>
            </a:r>
          </a:p>
          <a:p>
            <a:pPr marL="139700" indent="0">
              <a:buNone/>
            </a:pPr>
            <a:r>
              <a:rPr lang="en-US" sz="1000" dirty="0"/>
              <a:t>        print("Flying")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Car(Movable):</a:t>
            </a:r>
          </a:p>
          <a:p>
            <a:pPr marL="139700" indent="0">
              <a:buNone/>
            </a:pPr>
            <a:r>
              <a:rPr lang="en-US" sz="1000" dirty="0"/>
              <a:t>    def go(self):</a:t>
            </a:r>
          </a:p>
          <a:p>
            <a:pPr marL="139700" indent="0">
              <a:buNone/>
            </a:pPr>
            <a:r>
              <a:rPr lang="en-US" sz="1000" dirty="0"/>
              <a:t>        print("Driving")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E89CB-22A5-30E2-AB3F-4F26DB641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77" y="2362037"/>
            <a:ext cx="2220181" cy="22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40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22E4-BB1B-8AE7-A639-E31072D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73622"/>
          </a:xfrm>
        </p:spPr>
        <p:txBody>
          <a:bodyPr/>
          <a:lstStyle/>
          <a:p>
            <a:pPr algn="ctr"/>
            <a:r>
              <a:rPr lang="en-US" sz="2000" b="0" dirty="0"/>
              <a:t>Interface Segregation Principle summary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877B-724F-0C21-50F5-B51D8CA5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180" y="1129052"/>
            <a:ext cx="6321599" cy="3438497"/>
          </a:xfrm>
        </p:spPr>
        <p:txBody>
          <a:bodyPr/>
          <a:lstStyle/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dirty="0"/>
              <a:t>In this design, the Car only need to implement the go() method that it needs. It doesn’t need to implement the fly() method that it doesn’t use.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US" dirty="0"/>
              <a:t>Summary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The interface segregation principle advises that the interfaces should be small in terms of cohesions.</a:t>
            </a:r>
          </a:p>
          <a:p>
            <a:endParaRPr lang="en-US" dirty="0"/>
          </a:p>
          <a:p>
            <a:r>
              <a:rPr lang="en-US" dirty="0"/>
              <a:t>Make fine grained interfaces that are client-specific. Clients should not be forced to implement interfaces they do not use.</a:t>
            </a:r>
          </a:p>
          <a:p>
            <a:pPr marL="13970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3569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2B5E-0DFA-5B71-5088-801C2625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73622"/>
          </a:xfrm>
        </p:spPr>
        <p:txBody>
          <a:bodyPr/>
          <a:lstStyle/>
          <a:p>
            <a:pPr algn="ctr"/>
            <a:r>
              <a:rPr lang="en-US" sz="2000" b="0" dirty="0"/>
              <a:t>Python Dependency Inversion Principle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1EA7B-4710-03A5-5A40-CF7E9664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303" y="1049572"/>
            <a:ext cx="4167474" cy="3555503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The dependency inversion principle states that:</a:t>
            </a:r>
          </a:p>
          <a:p>
            <a:r>
              <a:rPr lang="en-US" sz="1000" dirty="0"/>
              <a:t>High-level modules should not depend on low-level modules. Both should depend on abstractions.</a:t>
            </a:r>
          </a:p>
          <a:p>
            <a:r>
              <a:rPr lang="en-US" sz="1000" dirty="0"/>
              <a:t>Abstractions should not depend on details. Details should depend on abstractions.</a:t>
            </a:r>
          </a:p>
          <a:p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See the following example: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</a:t>
            </a:r>
            <a:r>
              <a:rPr lang="en-US" sz="1000" dirty="0" err="1"/>
              <a:t>FXConverter</a:t>
            </a:r>
            <a:r>
              <a:rPr lang="en-US" sz="1000" dirty="0"/>
              <a:t>:</a:t>
            </a:r>
          </a:p>
          <a:p>
            <a:pPr marL="139700" indent="0">
              <a:buNone/>
            </a:pPr>
            <a:r>
              <a:rPr lang="en-US" sz="1000" dirty="0"/>
              <a:t>    def convert(self, </a:t>
            </a:r>
            <a:r>
              <a:rPr lang="en-US" sz="1000" dirty="0" err="1"/>
              <a:t>from_currency</a:t>
            </a:r>
            <a:r>
              <a:rPr lang="en-US" sz="1000" dirty="0"/>
              <a:t>, </a:t>
            </a:r>
            <a:r>
              <a:rPr lang="en-US" sz="1000" dirty="0" err="1"/>
              <a:t>to_currency</a:t>
            </a:r>
            <a:r>
              <a:rPr lang="en-US" sz="1000" dirty="0"/>
              <a:t>, amount):</a:t>
            </a:r>
          </a:p>
          <a:p>
            <a:pPr marL="139700" indent="0">
              <a:buNone/>
            </a:pPr>
            <a:r>
              <a:rPr lang="en-US" sz="1000" dirty="0"/>
              <a:t>        print(f'{amount} {</a:t>
            </a:r>
            <a:r>
              <a:rPr lang="en-US" sz="1000" dirty="0" err="1"/>
              <a:t>from_currency</a:t>
            </a:r>
            <a:r>
              <a:rPr lang="en-US" sz="1000" dirty="0"/>
              <a:t>} = {amount * 1.2} {</a:t>
            </a:r>
            <a:r>
              <a:rPr lang="en-US" sz="1000" dirty="0" err="1"/>
              <a:t>to_currency</a:t>
            </a:r>
            <a:r>
              <a:rPr lang="en-US" sz="1000" dirty="0"/>
              <a:t>}')</a:t>
            </a:r>
          </a:p>
          <a:p>
            <a:pPr marL="139700" indent="0">
              <a:buNone/>
            </a:pPr>
            <a:r>
              <a:rPr lang="en-US" sz="1000" dirty="0"/>
              <a:t>        return amount * 1.2</a:t>
            </a:r>
          </a:p>
          <a:p>
            <a:pPr marL="139700" indent="0">
              <a:buNone/>
            </a:pPr>
            <a:endParaRPr lang="en-US" sz="1000" dirty="0"/>
          </a:p>
          <a:p>
            <a:pPr marL="139700" indent="0">
              <a:buNone/>
            </a:pPr>
            <a:r>
              <a:rPr lang="en-US" sz="1000" dirty="0"/>
              <a:t>class App:</a:t>
            </a:r>
          </a:p>
          <a:p>
            <a:pPr marL="139700" indent="0">
              <a:buNone/>
            </a:pPr>
            <a:r>
              <a:rPr lang="en-US" sz="1000" dirty="0"/>
              <a:t>    def start(self):</a:t>
            </a:r>
          </a:p>
          <a:p>
            <a:pPr marL="139700" indent="0">
              <a:buNone/>
            </a:pPr>
            <a:r>
              <a:rPr lang="en-US" sz="1000" dirty="0"/>
              <a:t>        converter = </a:t>
            </a:r>
            <a:r>
              <a:rPr lang="en-US" sz="1000" dirty="0" err="1"/>
              <a:t>FXConverter</a:t>
            </a:r>
            <a:r>
              <a:rPr lang="en-US" sz="1000" dirty="0"/>
              <a:t>()</a:t>
            </a:r>
          </a:p>
          <a:p>
            <a:pPr marL="139700" indent="0">
              <a:buNone/>
            </a:pPr>
            <a:r>
              <a:rPr lang="en-US" sz="1000" dirty="0"/>
              <a:t>        </a:t>
            </a:r>
            <a:r>
              <a:rPr lang="en-US" sz="1000" dirty="0" err="1"/>
              <a:t>converter.convert</a:t>
            </a:r>
            <a:r>
              <a:rPr lang="en-US" sz="1000" dirty="0"/>
              <a:t>('EUR', 'USD', 100)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304D0-2BFD-1119-A4DF-DA9DB7EFE0B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67777" y="1121133"/>
            <a:ext cx="1891801" cy="3379305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if __name__ == '__main__':</a:t>
            </a:r>
          </a:p>
          <a:p>
            <a:pPr marL="139700" indent="0">
              <a:buNone/>
            </a:pPr>
            <a:r>
              <a:rPr lang="en-US" sz="1000" dirty="0"/>
              <a:t>    app = App()</a:t>
            </a:r>
          </a:p>
          <a:p>
            <a:pPr marL="139700" indent="0">
              <a:buNone/>
            </a:pPr>
            <a:r>
              <a:rPr lang="en-US" sz="1000" dirty="0"/>
              <a:t>    </a:t>
            </a:r>
            <a:r>
              <a:rPr lang="en-US" sz="1000" dirty="0" err="1"/>
              <a:t>app.start</a:t>
            </a:r>
            <a:r>
              <a:rPr lang="en-US" sz="1000" dirty="0"/>
              <a:t>()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sz="900" dirty="0"/>
              <a:t>In this example, we have two classes </a:t>
            </a:r>
            <a:r>
              <a:rPr lang="en-US" sz="900" dirty="0" err="1"/>
              <a:t>FXConverter</a:t>
            </a:r>
            <a:r>
              <a:rPr lang="en-US" sz="900" dirty="0"/>
              <a:t> and App</a:t>
            </a:r>
          </a:p>
          <a:p>
            <a:pPr marL="139700" indent="0">
              <a:buNone/>
            </a:pPr>
            <a:endParaRPr lang="en-US" sz="900" dirty="0"/>
          </a:p>
          <a:p>
            <a:pPr marL="139700" indent="0">
              <a:buNone/>
            </a:pPr>
            <a:r>
              <a:rPr lang="en-US" sz="900" dirty="0"/>
              <a:t>The App class has a start() method that uses an instance of the </a:t>
            </a:r>
            <a:r>
              <a:rPr lang="en-US" sz="900" dirty="0" err="1"/>
              <a:t>FXconverter</a:t>
            </a:r>
            <a:r>
              <a:rPr lang="en-US" sz="900" dirty="0"/>
              <a:t> class to convert 100 EUR to USD.</a:t>
            </a:r>
          </a:p>
          <a:p>
            <a:pPr marL="139700" indent="0">
              <a:buNone/>
            </a:pPr>
            <a:endParaRPr lang="en-US" sz="900" dirty="0"/>
          </a:p>
          <a:p>
            <a:pPr marL="139700" indent="0">
              <a:buNone/>
            </a:pPr>
            <a:r>
              <a:rPr lang="en-US" sz="900" dirty="0"/>
              <a:t>The App is a high-level module. However, The App depends heavily on the </a:t>
            </a:r>
            <a:r>
              <a:rPr lang="en-US" sz="900" dirty="0" err="1"/>
              <a:t>FXConverter</a:t>
            </a:r>
            <a:r>
              <a:rPr lang="en-US" sz="900" dirty="0"/>
              <a:t> class that is dependent on the FX’s API.</a:t>
            </a:r>
          </a:p>
        </p:txBody>
      </p:sp>
    </p:spTree>
    <p:extLst>
      <p:ext uri="{BB962C8B-B14F-4D97-AF65-F5344CB8AC3E}">
        <p14:creationId xmlns:p14="http://schemas.microsoft.com/office/powerpoint/2010/main" val="1263957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2B5E-0DFA-5B71-5088-801C2625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73622"/>
          </a:xfrm>
        </p:spPr>
        <p:txBody>
          <a:bodyPr/>
          <a:lstStyle/>
          <a:p>
            <a:pPr algn="ctr"/>
            <a:r>
              <a:rPr lang="en-US" sz="2000" b="0" dirty="0"/>
              <a:t>Dependency Inversion Principle fix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1EA7B-4710-03A5-5A40-CF7E9664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303" y="1049572"/>
            <a:ext cx="3435954" cy="3555503"/>
          </a:xfrm>
        </p:spPr>
        <p:txBody>
          <a:bodyPr/>
          <a:lstStyle/>
          <a:p>
            <a:pPr marL="139700" indent="0">
              <a:buNone/>
            </a:pPr>
            <a:r>
              <a:rPr lang="en-US" sz="1000" dirty="0"/>
              <a:t>In the future, if the FX’s API changes, it’ll break the code. Also, if you want to use a different API, you’ll need to change the App class.</a:t>
            </a:r>
          </a:p>
          <a:p>
            <a:endParaRPr lang="en-US" sz="1000" dirty="0"/>
          </a:p>
          <a:p>
            <a:r>
              <a:rPr lang="en-US" sz="1000" dirty="0"/>
              <a:t>To prevent this, you need to </a:t>
            </a:r>
            <a:r>
              <a:rPr lang="en-US" sz="1000" b="1" dirty="0"/>
              <a:t>invert the dependency</a:t>
            </a:r>
            <a:r>
              <a:rPr lang="en-US" sz="1000" dirty="0"/>
              <a:t> so that the </a:t>
            </a:r>
            <a:r>
              <a:rPr lang="en-US" sz="1000" dirty="0" err="1"/>
              <a:t>FXConverter</a:t>
            </a:r>
            <a:r>
              <a:rPr lang="en-US" sz="1000" dirty="0"/>
              <a:t> class needs to adapt to the App class.</a:t>
            </a:r>
          </a:p>
          <a:p>
            <a:r>
              <a:rPr lang="en-US" sz="1000" dirty="0"/>
              <a:t>To do that, you define an interface and make the App dependent on it instead of </a:t>
            </a:r>
            <a:r>
              <a:rPr lang="en-US" sz="1000" dirty="0" err="1"/>
              <a:t>FXConverter</a:t>
            </a:r>
            <a:r>
              <a:rPr lang="en-US" sz="1000" dirty="0"/>
              <a:t> class. And then you change the </a:t>
            </a:r>
            <a:r>
              <a:rPr lang="en-US" sz="1000" dirty="0" err="1"/>
              <a:t>FXConverter</a:t>
            </a:r>
            <a:r>
              <a:rPr lang="en-US" sz="1000" dirty="0"/>
              <a:t> to comply with the interface.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304D0-2BFD-1119-A4DF-DA9DB7EFE0B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43765" y="1049572"/>
            <a:ext cx="3400235" cy="3555503"/>
          </a:xfrm>
        </p:spPr>
        <p:txBody>
          <a:bodyPr/>
          <a:lstStyle/>
          <a:p>
            <a:pPr marL="139700" indent="0">
              <a:buNone/>
            </a:pPr>
            <a:r>
              <a:rPr lang="en-US" sz="800" dirty="0"/>
              <a:t>from </a:t>
            </a:r>
            <a:r>
              <a:rPr lang="en-US" sz="800" dirty="0" err="1"/>
              <a:t>abc</a:t>
            </a:r>
            <a:r>
              <a:rPr lang="en-US" sz="800" dirty="0"/>
              <a:t> import ABC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class </a:t>
            </a:r>
            <a:r>
              <a:rPr lang="en-US" sz="800" dirty="0" err="1"/>
              <a:t>CurrencyConverter</a:t>
            </a:r>
            <a:r>
              <a:rPr lang="en-US" sz="800" dirty="0"/>
              <a:t>(ABC):</a:t>
            </a:r>
          </a:p>
          <a:p>
            <a:pPr marL="139700" indent="0">
              <a:buNone/>
            </a:pPr>
            <a:r>
              <a:rPr lang="en-US" sz="800" dirty="0"/>
              <a:t>    def convert(self, </a:t>
            </a:r>
            <a:r>
              <a:rPr lang="en-US" sz="800" dirty="0" err="1"/>
              <a:t>from_currency</a:t>
            </a:r>
            <a:r>
              <a:rPr lang="en-US" sz="800" dirty="0"/>
              <a:t>, </a:t>
            </a:r>
            <a:r>
              <a:rPr lang="en-US" sz="800" dirty="0" err="1"/>
              <a:t>to_currency</a:t>
            </a:r>
            <a:r>
              <a:rPr lang="en-US" sz="800" dirty="0"/>
              <a:t>, amount) -&gt; float:</a:t>
            </a:r>
          </a:p>
          <a:p>
            <a:pPr marL="139700" indent="0">
              <a:buNone/>
            </a:pPr>
            <a:r>
              <a:rPr lang="en-US" sz="800" dirty="0"/>
              <a:t>        pass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class </a:t>
            </a:r>
            <a:r>
              <a:rPr lang="en-US" sz="800" dirty="0" err="1"/>
              <a:t>FXConverter</a:t>
            </a:r>
            <a:r>
              <a:rPr lang="en-US" sz="800" dirty="0"/>
              <a:t>(</a:t>
            </a:r>
            <a:r>
              <a:rPr lang="en-US" sz="800" dirty="0" err="1"/>
              <a:t>CurrencyConverter</a:t>
            </a:r>
            <a:r>
              <a:rPr lang="en-US" sz="800" dirty="0"/>
              <a:t>):</a:t>
            </a:r>
          </a:p>
          <a:p>
            <a:pPr marL="139700" indent="0">
              <a:buNone/>
            </a:pPr>
            <a:r>
              <a:rPr lang="en-US" sz="800" dirty="0"/>
              <a:t>    def convert(self, </a:t>
            </a:r>
            <a:r>
              <a:rPr lang="en-US" sz="800" dirty="0" err="1"/>
              <a:t>from_currency</a:t>
            </a:r>
            <a:r>
              <a:rPr lang="en-US" sz="800" dirty="0"/>
              <a:t>, </a:t>
            </a:r>
            <a:r>
              <a:rPr lang="en-US" sz="800" dirty="0" err="1"/>
              <a:t>to_currency</a:t>
            </a:r>
            <a:r>
              <a:rPr lang="en-US" sz="800" dirty="0"/>
              <a:t>, amount) -&gt; float:</a:t>
            </a:r>
          </a:p>
          <a:p>
            <a:pPr marL="139700" indent="0">
              <a:buNone/>
            </a:pPr>
            <a:r>
              <a:rPr lang="en-US" sz="800" dirty="0"/>
              <a:t>        print('Converting currency using FX API')</a:t>
            </a:r>
          </a:p>
          <a:p>
            <a:pPr marL="139700" indent="0">
              <a:buNone/>
            </a:pPr>
            <a:r>
              <a:rPr lang="en-US" sz="800" dirty="0"/>
              <a:t>        print(f'{amount} {</a:t>
            </a:r>
            <a:r>
              <a:rPr lang="en-US" sz="800" dirty="0" err="1"/>
              <a:t>from_currency</a:t>
            </a:r>
            <a:r>
              <a:rPr lang="en-US" sz="800" dirty="0"/>
              <a:t>} = {amount * 1.2} {</a:t>
            </a:r>
            <a:r>
              <a:rPr lang="en-US" sz="800" dirty="0" err="1"/>
              <a:t>to_currency</a:t>
            </a:r>
            <a:r>
              <a:rPr lang="en-US" sz="800" dirty="0"/>
              <a:t>}')</a:t>
            </a:r>
          </a:p>
          <a:p>
            <a:pPr marL="139700" indent="0">
              <a:buNone/>
            </a:pPr>
            <a:r>
              <a:rPr lang="en-US" sz="800" dirty="0"/>
              <a:t>        return amount * 1.15</a:t>
            </a:r>
          </a:p>
          <a:p>
            <a:pPr marL="139700" indent="0">
              <a:buNone/>
            </a:pPr>
            <a:br>
              <a:rPr lang="en-US" sz="800" dirty="0"/>
            </a:br>
            <a:r>
              <a:rPr lang="en-US" sz="800" dirty="0"/>
              <a:t>class </a:t>
            </a:r>
            <a:r>
              <a:rPr lang="en-US" sz="800" dirty="0" err="1"/>
              <a:t>AlphaConverter</a:t>
            </a:r>
            <a:r>
              <a:rPr lang="en-US" sz="800" dirty="0"/>
              <a:t>(</a:t>
            </a:r>
            <a:r>
              <a:rPr lang="en-US" sz="800" dirty="0" err="1"/>
              <a:t>CurrencyConverter</a:t>
            </a:r>
            <a:r>
              <a:rPr lang="en-US" sz="800" dirty="0"/>
              <a:t>):</a:t>
            </a:r>
          </a:p>
          <a:p>
            <a:pPr marL="139700" indent="0">
              <a:buNone/>
            </a:pPr>
            <a:r>
              <a:rPr lang="en-US" sz="800" dirty="0"/>
              <a:t>    def convert(self, </a:t>
            </a:r>
            <a:r>
              <a:rPr lang="en-US" sz="800" dirty="0" err="1"/>
              <a:t>from_currency</a:t>
            </a:r>
            <a:r>
              <a:rPr lang="en-US" sz="800" dirty="0"/>
              <a:t>, </a:t>
            </a:r>
            <a:r>
              <a:rPr lang="en-US" sz="800" dirty="0" err="1"/>
              <a:t>to_currency</a:t>
            </a:r>
            <a:r>
              <a:rPr lang="en-US" sz="800" dirty="0"/>
              <a:t>, amount) -&gt; float:</a:t>
            </a:r>
          </a:p>
          <a:p>
            <a:pPr marL="139700" indent="0">
              <a:buNone/>
            </a:pPr>
            <a:r>
              <a:rPr lang="en-US" sz="800" dirty="0"/>
              <a:t>        print('Converting currency using Alpha API')</a:t>
            </a:r>
          </a:p>
          <a:p>
            <a:pPr marL="139700" indent="0">
              <a:buNone/>
            </a:pPr>
            <a:r>
              <a:rPr lang="en-US" sz="800" dirty="0"/>
              <a:t>        print(f'{amount} {</a:t>
            </a:r>
            <a:r>
              <a:rPr lang="en-US" sz="800" dirty="0" err="1"/>
              <a:t>from_currency</a:t>
            </a:r>
            <a:r>
              <a:rPr lang="en-US" sz="800" dirty="0"/>
              <a:t>} = {amount * 1.2} {</a:t>
            </a:r>
            <a:r>
              <a:rPr lang="en-US" sz="800" dirty="0" err="1"/>
              <a:t>to_currency</a:t>
            </a:r>
            <a:r>
              <a:rPr lang="en-US" sz="800" dirty="0"/>
              <a:t>}')</a:t>
            </a:r>
          </a:p>
          <a:p>
            <a:pPr marL="139700" indent="0">
              <a:buNone/>
            </a:pPr>
            <a:r>
              <a:rPr lang="en-US" sz="800" dirty="0"/>
              <a:t>        return amount * 1.2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dirty="0"/>
              <a:t>class App:</a:t>
            </a:r>
          </a:p>
          <a:p>
            <a:pPr marL="139700" indent="0">
              <a:buNone/>
            </a:pPr>
            <a:r>
              <a:rPr lang="en-US" sz="800" dirty="0"/>
              <a:t>    def __</a:t>
            </a:r>
            <a:r>
              <a:rPr lang="en-US" sz="800" dirty="0" err="1"/>
              <a:t>init</a:t>
            </a:r>
            <a:r>
              <a:rPr lang="en-US" sz="800" dirty="0"/>
              <a:t>__(self, converter: </a:t>
            </a:r>
            <a:r>
              <a:rPr lang="en-US" sz="800" dirty="0" err="1"/>
              <a:t>CurrencyConverter</a:t>
            </a:r>
            <a:r>
              <a:rPr lang="en-US" sz="800" dirty="0"/>
              <a:t>):</a:t>
            </a:r>
          </a:p>
          <a:p>
            <a:pPr marL="139700" indent="0">
              <a:buNone/>
            </a:pPr>
            <a:r>
              <a:rPr lang="en-US" sz="800" dirty="0"/>
              <a:t>        </a:t>
            </a:r>
            <a:r>
              <a:rPr lang="en-US" sz="800" dirty="0" err="1"/>
              <a:t>self.converter</a:t>
            </a:r>
            <a:r>
              <a:rPr lang="en-US" sz="800" dirty="0"/>
              <a:t> = converter</a:t>
            </a:r>
          </a:p>
          <a:p>
            <a:pPr marL="139700" indent="0">
              <a:buNone/>
            </a:pPr>
            <a:br>
              <a:rPr lang="en-US" sz="800" dirty="0"/>
            </a:br>
            <a:r>
              <a:rPr lang="en-US" sz="800" dirty="0"/>
              <a:t>    def start(self):</a:t>
            </a:r>
          </a:p>
          <a:p>
            <a:pPr marL="139700" indent="0">
              <a:buNone/>
            </a:pPr>
            <a:r>
              <a:rPr lang="en-US" sz="800" dirty="0"/>
              <a:t>        </a:t>
            </a:r>
            <a:r>
              <a:rPr lang="en-US" sz="800" dirty="0" err="1"/>
              <a:t>self.converter.convert</a:t>
            </a:r>
            <a:r>
              <a:rPr lang="en-US" sz="800" dirty="0"/>
              <a:t>('EUR', 'USD', 100)</a:t>
            </a:r>
          </a:p>
          <a:p>
            <a:pPr marL="139700" indent="0">
              <a:buNone/>
            </a:pPr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0F4E3-4AE5-0E40-34E6-17E5890D7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3101560"/>
            <a:ext cx="3051368" cy="15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0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22E4-BB1B-8AE7-A639-E31072D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50" y="575950"/>
            <a:ext cx="6321600" cy="473622"/>
          </a:xfrm>
        </p:spPr>
        <p:txBody>
          <a:bodyPr/>
          <a:lstStyle/>
          <a:p>
            <a:pPr algn="ctr"/>
            <a:r>
              <a:rPr lang="en-US" sz="2000" b="0" dirty="0"/>
              <a:t>Dependency Inversion Principle summary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0877B-724F-0C21-50F5-B51D8CA5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180" y="1129052"/>
            <a:ext cx="6321599" cy="3438497"/>
          </a:xfrm>
        </p:spPr>
        <p:txBody>
          <a:bodyPr/>
          <a:lstStyle/>
          <a:p>
            <a:pPr marL="139700" indent="0">
              <a:buNone/>
            </a:pPr>
            <a:endParaRPr lang="en-US" sz="1200" dirty="0"/>
          </a:p>
          <a:p>
            <a:pPr marL="139700" indent="0">
              <a:buNone/>
            </a:pPr>
            <a:r>
              <a:rPr lang="en-US" sz="1200" dirty="0"/>
              <a:t>Main function:</a:t>
            </a:r>
          </a:p>
          <a:p>
            <a:pPr marL="139700" indent="0">
              <a:buNone/>
            </a:pPr>
            <a:r>
              <a:rPr lang="en-US" sz="1200" dirty="0"/>
              <a:t>if __name__ == '__main__':</a:t>
            </a:r>
          </a:p>
          <a:p>
            <a:pPr marL="139700" indent="0">
              <a:buNone/>
            </a:pPr>
            <a:r>
              <a:rPr lang="en-US" sz="1200" dirty="0"/>
              <a:t>    converter = </a:t>
            </a:r>
            <a:r>
              <a:rPr lang="en-US" sz="1200" dirty="0" err="1"/>
              <a:t>AlphaConverter</a:t>
            </a:r>
            <a:r>
              <a:rPr lang="en-US" sz="1200" dirty="0"/>
              <a:t>()</a:t>
            </a:r>
          </a:p>
          <a:p>
            <a:pPr marL="139700" indent="0">
              <a:buNone/>
            </a:pPr>
            <a:r>
              <a:rPr lang="en-US" sz="1200" dirty="0"/>
              <a:t>    app = App(converter)</a:t>
            </a:r>
          </a:p>
          <a:p>
            <a:pPr marL="139700" indent="0">
              <a:buNone/>
            </a:pPr>
            <a:r>
              <a:rPr lang="en-US" sz="1200" dirty="0"/>
              <a:t>    </a:t>
            </a:r>
            <a:r>
              <a:rPr lang="en-US" sz="1200" dirty="0" err="1"/>
              <a:t>app.start</a:t>
            </a:r>
            <a:r>
              <a:rPr lang="en-US" sz="1200" dirty="0"/>
              <a:t>()</a:t>
            </a:r>
          </a:p>
          <a:p>
            <a:pPr marL="139700" indent="0">
              <a:buNone/>
            </a:pPr>
            <a:endParaRPr lang="en-US" sz="1200" dirty="0"/>
          </a:p>
          <a:p>
            <a:pPr marL="139700" indent="0" algn="ctr">
              <a:buNone/>
            </a:pPr>
            <a:r>
              <a:rPr lang="en-US" dirty="0"/>
              <a:t>Summary</a:t>
            </a:r>
          </a:p>
          <a:p>
            <a:pPr marL="139700" indent="0" algn="ctr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Use the dependency inversion principle to make your code more robust by making the high-level module dependent on the abstraction, not the concrete implementation.</a:t>
            </a:r>
          </a:p>
          <a:p>
            <a:pPr marL="13970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4550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15779" y="312875"/>
            <a:ext cx="6227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Encapsulation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1692247" y="1063749"/>
            <a:ext cx="6042000" cy="3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Same name, different scope =&gt; different variable</a:t>
            </a:r>
            <a:endParaRPr sz="1600"/>
          </a:p>
          <a:p>
            <a:pPr marL="457200" marR="3972741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will be printed?</a:t>
            </a:r>
            <a:endParaRPr sz="1600"/>
          </a:p>
          <a:p>
            <a:pPr marL="914400" marR="3972741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6AA84F"/>
                </a:solidFill>
              </a:rPr>
              <a:t>Paulo</a:t>
            </a:r>
            <a:r>
              <a:rPr lang="en" sz="1600"/>
              <a:t> or </a:t>
            </a:r>
            <a:r>
              <a:rPr lang="en" sz="1600">
                <a:solidFill>
                  <a:srgbClr val="6AA84F"/>
                </a:solidFill>
              </a:rPr>
              <a:t>Fernandes</a:t>
            </a:r>
            <a:endParaRPr sz="1600">
              <a:solidFill>
                <a:srgbClr val="000000"/>
              </a:solidFill>
            </a:endParaRPr>
          </a:p>
          <a:p>
            <a:pPr marL="914400" marR="4315641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1155CC"/>
                </a:solidFill>
              </a:rPr>
              <a:t>22</a:t>
            </a:r>
            <a:r>
              <a:rPr lang="en" sz="1600">
                <a:solidFill>
                  <a:srgbClr val="000000"/>
                </a:solidFill>
              </a:rPr>
              <a:t> or </a:t>
            </a:r>
            <a:r>
              <a:rPr lang="en" sz="1600">
                <a:solidFill>
                  <a:srgbClr val="1155CC"/>
                </a:solidFill>
              </a:rPr>
              <a:t>11</a:t>
            </a:r>
            <a:endParaRPr sz="1600">
              <a:solidFill>
                <a:srgbClr val="1155CC"/>
              </a:solidFill>
            </a:endParaRPr>
          </a:p>
          <a:p>
            <a:pPr marL="914400" marR="4258491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1155CC"/>
                </a:solidFill>
              </a:rPr>
              <a:t>1.0</a:t>
            </a:r>
            <a:r>
              <a:rPr lang="en" sz="1600">
                <a:solidFill>
                  <a:srgbClr val="000000"/>
                </a:solidFill>
              </a:rPr>
              <a:t> or </a:t>
            </a:r>
            <a:r>
              <a:rPr lang="en" sz="1600">
                <a:solidFill>
                  <a:srgbClr val="1155CC"/>
                </a:solidFill>
              </a:rPr>
              <a:t>0.5</a:t>
            </a:r>
            <a:endParaRPr sz="1600">
              <a:solidFill>
                <a:srgbClr val="1155CC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970" y="592011"/>
            <a:ext cx="1068614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271" y="1628949"/>
            <a:ext cx="4025725" cy="3091001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2879" y="2557028"/>
            <a:ext cx="791375" cy="82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1459132" y="345172"/>
            <a:ext cx="6227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1500658" y="816198"/>
            <a:ext cx="37986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The implementation is hidden</a:t>
            </a:r>
            <a:endParaRPr sz="1600">
              <a:solidFill>
                <a:srgbClr val="1155CC"/>
              </a:solidFill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381" y="432634"/>
            <a:ext cx="1068614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740" y="3662426"/>
            <a:ext cx="791375" cy="82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0458" y="1305332"/>
            <a:ext cx="3142141" cy="20669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8808" y="1293361"/>
            <a:ext cx="3142151" cy="222788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5033" y="3612347"/>
            <a:ext cx="3577696" cy="92297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5083" y="3919797"/>
            <a:ext cx="1483725" cy="2182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901784" y="205835"/>
            <a:ext cx="6227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927378" y="1076367"/>
            <a:ext cx="5885400" cy="3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CC0000"/>
                </a:solidFill>
              </a:rPr>
              <a:t>Same method, different class =&gt; different call</a:t>
            </a:r>
            <a:endParaRPr sz="1600" dirty="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Uniformization of methods among classes</a:t>
            </a:r>
            <a:endParaRPr sz="1600" dirty="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Call to a generic object</a:t>
            </a:r>
            <a:endParaRPr sz="1600" dirty="0"/>
          </a:p>
          <a:p>
            <a: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The class is an implicit parameter</a:t>
            </a:r>
            <a:endParaRPr sz="1600" dirty="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 other languages it may be different</a:t>
            </a:r>
            <a:endParaRPr sz="1600" dirty="0"/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In C++ there is parameter overload</a:t>
            </a:r>
            <a:endParaRPr sz="1600" dirty="0"/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In Java there is parameter overload, but also:</a:t>
            </a:r>
            <a:endParaRPr sz="1600" dirty="0"/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dirty="0"/>
              <a:t>Generic objects</a:t>
            </a:r>
            <a:endParaRPr sz="1600" dirty="0"/>
          </a:p>
          <a:p>
            <a: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dirty="0"/>
              <a:t>Interfaces, </a:t>
            </a:r>
            <a:r>
              <a:rPr lang="en" sz="1600" i="1" dirty="0"/>
              <a:t>etc</a:t>
            </a:r>
            <a:r>
              <a:rPr lang="en" sz="1600" dirty="0"/>
              <a:t>.</a:t>
            </a:r>
            <a:endParaRPr sz="1600" dirty="0"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330" y="1942633"/>
            <a:ext cx="791375" cy="82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417" y="3000588"/>
            <a:ext cx="352775" cy="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0078" y="3843108"/>
            <a:ext cx="459181" cy="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46925"/>
            <a:ext cx="3349425" cy="40496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1623492" y="380375"/>
            <a:ext cx="6227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1665018" y="939575"/>
            <a:ext cx="27123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Same method, different class =&gt; different call</a:t>
            </a:r>
            <a:endParaRPr sz="1600"/>
          </a:p>
          <a:p>
            <a:pPr marL="457200" marR="13063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What will be the output?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450" y="3628904"/>
            <a:ext cx="791375" cy="82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2193" y="3083525"/>
            <a:ext cx="2345875" cy="406925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1345920" y="295098"/>
            <a:ext cx="6227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1387446" y="778098"/>
            <a:ext cx="6227100" cy="3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Specialized classes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Superclasses</a:t>
            </a:r>
            <a:endParaRPr sz="1600"/>
          </a:p>
          <a:p>
            <a:pPr marL="914400" marR="44086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Class inherits definitions from a Superclass</a:t>
            </a:r>
            <a:endParaRPr sz="1600"/>
          </a:p>
          <a:p>
            <a:pPr marL="1371600" marR="44086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Instance Variables</a:t>
            </a:r>
            <a:endParaRPr sz="1600"/>
          </a:p>
          <a:p>
            <a:pPr marL="1371600" marR="44086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Methods</a:t>
            </a:r>
            <a:endParaRPr sz="1600"/>
          </a:p>
          <a:p>
            <a:pPr marL="1828800" marR="44086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Constructors from Superclass implicitly called</a:t>
            </a:r>
            <a:endParaRPr sz="1600"/>
          </a:p>
          <a:p>
            <a:pPr marL="1828800" marR="44086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case of overload, Superclass one is trumped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Subclasses</a:t>
            </a:r>
            <a:endParaRPr sz="1600"/>
          </a:p>
          <a:p>
            <a:pPr marL="914400" marR="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Class inheriting from a Superclass is said to be the Subclass of this more general class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Syntaxe</a:t>
            </a:r>
            <a:endParaRPr sz="1600"/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i="1"/>
              <a:t>class &lt;name&gt;(&lt;super class name&gt;):</a:t>
            </a:r>
            <a:endParaRPr sz="1600" i="1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/>
              <a:t>		...</a:t>
            </a:r>
            <a:endParaRPr sz="1600" i="1"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041" y="3675759"/>
            <a:ext cx="791375" cy="82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/>
          <p:nvPr/>
        </p:nvSpPr>
        <p:spPr>
          <a:xfrm>
            <a:off x="6129528" y="658348"/>
            <a:ext cx="867600" cy="2931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Question</a:t>
            </a:r>
            <a:endParaRPr sz="1000"/>
          </a:p>
        </p:txBody>
      </p:sp>
      <p:sp>
        <p:nvSpPr>
          <p:cNvPr id="175" name="Google Shape;175;p22"/>
          <p:cNvSpPr/>
          <p:nvPr/>
        </p:nvSpPr>
        <p:spPr>
          <a:xfrm>
            <a:off x="5631846" y="1187973"/>
            <a:ext cx="867600" cy="2931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Numeric Question</a:t>
            </a:r>
            <a:endParaRPr sz="1000"/>
          </a:p>
        </p:txBody>
      </p:sp>
      <p:sp>
        <p:nvSpPr>
          <p:cNvPr id="176" name="Google Shape;176;p22"/>
          <p:cNvSpPr/>
          <p:nvPr/>
        </p:nvSpPr>
        <p:spPr>
          <a:xfrm>
            <a:off x="6620084" y="1187973"/>
            <a:ext cx="867600" cy="2931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Textual Question</a:t>
            </a:r>
            <a:endParaRPr sz="1000"/>
          </a:p>
        </p:txBody>
      </p:sp>
      <p:cxnSp>
        <p:nvCxnSpPr>
          <p:cNvPr id="177" name="Google Shape;177;p22"/>
          <p:cNvCxnSpPr>
            <a:stCxn id="174" idx="2"/>
            <a:endCxn id="175" idx="0"/>
          </p:cNvCxnSpPr>
          <p:nvPr/>
        </p:nvCxnSpPr>
        <p:spPr>
          <a:xfrm flipH="1">
            <a:off x="6065628" y="951448"/>
            <a:ext cx="497700" cy="2364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2"/>
          <p:cNvCxnSpPr>
            <a:stCxn id="174" idx="2"/>
            <a:endCxn id="176" idx="0"/>
          </p:cNvCxnSpPr>
          <p:nvPr/>
        </p:nvCxnSpPr>
        <p:spPr>
          <a:xfrm>
            <a:off x="6563328" y="951448"/>
            <a:ext cx="490500" cy="2364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2400746" y="320136"/>
            <a:ext cx="6227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2432475" y="714961"/>
            <a:ext cx="2916900" cy="3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CC0000"/>
                </a:solidFill>
              </a:rPr>
              <a:t>Code Reuse</a:t>
            </a:r>
            <a:endParaRPr sz="1600"/>
          </a:p>
          <a:p>
            <a:pPr marL="457200" marR="13063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Superclass - common</a:t>
            </a:r>
            <a:endParaRPr sz="1600">
              <a:solidFill>
                <a:srgbClr val="000000"/>
              </a:solidFill>
            </a:endParaRPr>
          </a:p>
          <a:p>
            <a:pPr marL="914400" marR="13063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Instance Variable</a:t>
            </a:r>
            <a:endParaRPr sz="1600">
              <a:solidFill>
                <a:srgbClr val="000000"/>
              </a:solidFill>
            </a:endParaRPr>
          </a:p>
          <a:p>
            <a:pPr marL="1371600" marR="13063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 i="1">
                <a:solidFill>
                  <a:srgbClr val="000000"/>
                </a:solidFill>
              </a:rPr>
              <a:t>self.prompt</a:t>
            </a:r>
            <a:endParaRPr sz="1600" i="1">
              <a:solidFill>
                <a:srgbClr val="000000"/>
              </a:solidFill>
            </a:endParaRPr>
          </a:p>
          <a:p>
            <a:pPr marL="914400" marR="13063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Method</a:t>
            </a:r>
            <a:endParaRPr sz="1600">
              <a:solidFill>
                <a:srgbClr val="000000"/>
              </a:solidFill>
            </a:endParaRPr>
          </a:p>
          <a:p>
            <a:pPr marL="1371600" marR="13063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 i="1">
                <a:solidFill>
                  <a:srgbClr val="000000"/>
                </a:solidFill>
              </a:rPr>
              <a:t>askIt()</a:t>
            </a:r>
            <a:endParaRPr sz="1600">
              <a:solidFill>
                <a:srgbClr val="000000"/>
              </a:solidFill>
            </a:endParaRPr>
          </a:p>
          <a:p>
            <a:pPr marL="457200" marR="13063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Subclasses - specific</a:t>
            </a:r>
            <a:endParaRPr sz="1600">
              <a:solidFill>
                <a:srgbClr val="000000"/>
              </a:solidFill>
            </a:endParaRPr>
          </a:p>
          <a:p>
            <a:pPr marL="914400" marR="13063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Instance Variables</a:t>
            </a:r>
            <a:endParaRPr sz="1600">
              <a:solidFill>
                <a:srgbClr val="000000"/>
              </a:solidFill>
            </a:endParaRPr>
          </a:p>
          <a:p>
            <a:pPr marL="1371600" marR="13063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 i="1">
                <a:solidFill>
                  <a:srgbClr val="000000"/>
                </a:solidFill>
              </a:rPr>
              <a:t>self.number</a:t>
            </a:r>
            <a:endParaRPr sz="1600" i="1">
              <a:solidFill>
                <a:srgbClr val="000000"/>
              </a:solidFill>
            </a:endParaRPr>
          </a:p>
          <a:p>
            <a:pPr marL="1371600" marR="13063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 i="1">
                <a:solidFill>
                  <a:srgbClr val="000000"/>
                </a:solidFill>
              </a:rPr>
              <a:t>self.text</a:t>
            </a:r>
            <a:endParaRPr sz="1600" i="1">
              <a:solidFill>
                <a:srgbClr val="000000"/>
              </a:solidFill>
            </a:endParaRPr>
          </a:p>
          <a:p>
            <a:pPr marL="914400" marR="13063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Method</a:t>
            </a:r>
            <a:endParaRPr sz="1600">
              <a:solidFill>
                <a:srgbClr val="000000"/>
              </a:solidFill>
            </a:endParaRPr>
          </a:p>
          <a:p>
            <a:pPr marL="1371600" marR="13063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■"/>
            </a:pPr>
            <a:r>
              <a:rPr lang="en" sz="1600" i="1">
                <a:solidFill>
                  <a:srgbClr val="000000"/>
                </a:solidFill>
              </a:rPr>
              <a:t>checkIt(guess)</a:t>
            </a:r>
            <a:endParaRPr sz="1600">
              <a:solidFill>
                <a:srgbClr val="000000"/>
              </a:solidFill>
            </a:endParaRPr>
          </a:p>
          <a:p>
            <a:pPr marL="457200" marR="13063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Superclass constructor</a:t>
            </a:r>
            <a:endParaRPr sz="1600">
              <a:solidFill>
                <a:srgbClr val="000000"/>
              </a:solidFill>
            </a:endParaRPr>
          </a:p>
          <a:p>
            <a:pPr marL="914400" marR="13063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 i="1">
                <a:solidFill>
                  <a:srgbClr val="000000"/>
                </a:solidFill>
              </a:rPr>
              <a:t>super()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143" y="515736"/>
            <a:ext cx="3345624" cy="41544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457" y="1653879"/>
            <a:ext cx="791375" cy="82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57" y="2699011"/>
            <a:ext cx="2066925" cy="626924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34405</TotalTime>
  <Words>4237</Words>
  <Application>Microsoft Macintosh PowerPoint</Application>
  <PresentationFormat>On-screen Show (16:9)</PresentationFormat>
  <Paragraphs>607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Lato</vt:lpstr>
      <vt:lpstr>Arial</vt:lpstr>
      <vt:lpstr>Raleway</vt:lpstr>
      <vt:lpstr>Swiss</vt:lpstr>
      <vt:lpstr>Module 5: Classes and Objects</vt:lpstr>
      <vt:lpstr>Basic Object-Oriented Concepts </vt:lpstr>
      <vt:lpstr>Encapsulation</vt:lpstr>
      <vt:lpstr>Encapsulation</vt:lpstr>
      <vt:lpstr>Encapsulation</vt:lpstr>
      <vt:lpstr>Polymorphism</vt:lpstr>
      <vt:lpstr>Polymorphism</vt:lpstr>
      <vt:lpstr>Inheritance</vt:lpstr>
      <vt:lpstr>Inheritance</vt:lpstr>
      <vt:lpstr>Object-Oriented Design </vt:lpstr>
      <vt:lpstr>Static methods</vt:lpstr>
      <vt:lpstr>Define class attributes</vt:lpstr>
      <vt:lpstr>Single Inheritance</vt:lpstr>
      <vt:lpstr>Single Inheritance (contd)</vt:lpstr>
      <vt:lpstr>Introduction to the Python __init__() method </vt:lpstr>
      <vt:lpstr>Python instance variables </vt:lpstr>
      <vt:lpstr>Encapsulation (private attributes)</vt:lpstr>
      <vt:lpstr>Python static methods</vt:lpstr>
      <vt:lpstr>__str__ method to customize the string representation of an instance of a class</vt:lpstr>
      <vt:lpstr>__eq__ method to define the equality logic for comparing two objects using the equal operator (==)</vt:lpstr>
      <vt:lpstr>SOLID in OOP</vt:lpstr>
      <vt:lpstr>Python Single Responsibility Principle</vt:lpstr>
      <vt:lpstr>SRP solution</vt:lpstr>
      <vt:lpstr>SRP summary</vt:lpstr>
      <vt:lpstr>Python Open–closed principle</vt:lpstr>
      <vt:lpstr>Open-Closed principle fix</vt:lpstr>
      <vt:lpstr>Open Closed principle fix</vt:lpstr>
      <vt:lpstr>Open Closed summary</vt:lpstr>
      <vt:lpstr>Liskov Substitution principle</vt:lpstr>
      <vt:lpstr>Liskow Substition Principle fix 1 </vt:lpstr>
      <vt:lpstr>Conform with Liskov Substitution Principle</vt:lpstr>
      <vt:lpstr>Python Interface Segregation Principle</vt:lpstr>
      <vt:lpstr>Interface Segregation Principle - solution</vt:lpstr>
      <vt:lpstr>Interface Segregation Principle summary</vt:lpstr>
      <vt:lpstr>Python Dependency Inversion Principle</vt:lpstr>
      <vt:lpstr>Dependency Inversion Principle fix</vt:lpstr>
      <vt:lpstr>Dependency Inversion Principle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Strings and Arrays (lists and sequences)</dc:title>
  <cp:lastModifiedBy>Gautham Krishnamurthy</cp:lastModifiedBy>
  <cp:revision>23</cp:revision>
  <dcterms:modified xsi:type="dcterms:W3CDTF">2022-06-09T18:35:19Z</dcterms:modified>
</cp:coreProperties>
</file>