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77" r:id="rId2"/>
    <p:sldId id="281" r:id="rId3"/>
    <p:sldId id="282" r:id="rId4"/>
    <p:sldId id="283" r:id="rId5"/>
    <p:sldId id="284" r:id="rId6"/>
    <p:sldId id="285" r:id="rId7"/>
    <p:sldId id="286" r:id="rId8"/>
    <p:sldId id="288"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8C61F2-AEDB-447C-8E4C-A31013348298}">
  <a:tblStyle styleId="{638C61F2-AEDB-447C-8E4C-A310133482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4"/>
    <p:restoredTop sz="94731"/>
  </p:normalViewPr>
  <p:slideViewPr>
    <p:cSldViewPr snapToGrid="0">
      <p:cViewPr varScale="1">
        <p:scale>
          <a:sx n="194" d="100"/>
          <a:sy n="194" d="100"/>
        </p:scale>
        <p:origin x="912" y="17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3009b30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3009b30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stdtypes.html#dict" TargetMode="External"/><Relationship Id="rId2" Type="http://schemas.openxmlformats.org/officeDocument/2006/relationships/hyperlink" Target="https://docs.python.org/3/library/stdtypes.html#se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w3schools.com/python/ref_dictionary_pop.asp" TargetMode="External"/><Relationship Id="rId3" Type="http://schemas.openxmlformats.org/officeDocument/2006/relationships/hyperlink" Target="https://www.w3schools.com/python/ref_dictionary_copy.asp" TargetMode="External"/><Relationship Id="rId7" Type="http://schemas.openxmlformats.org/officeDocument/2006/relationships/hyperlink" Target="https://www.w3schools.com/python/ref_dictionary_keys.asp" TargetMode="External"/><Relationship Id="rId12" Type="http://schemas.openxmlformats.org/officeDocument/2006/relationships/hyperlink" Target="https://www.w3schools.com/python/ref_dictionary_values.asp" TargetMode="External"/><Relationship Id="rId2" Type="http://schemas.openxmlformats.org/officeDocument/2006/relationships/hyperlink" Target="https://www.w3schools.com/python/ref_dictionary_clear.asp" TargetMode="External"/><Relationship Id="rId1" Type="http://schemas.openxmlformats.org/officeDocument/2006/relationships/slideLayout" Target="../slideLayouts/slideLayout3.xml"/><Relationship Id="rId6" Type="http://schemas.openxmlformats.org/officeDocument/2006/relationships/hyperlink" Target="https://www.w3schools.com/python/ref_dictionary_items.asp" TargetMode="External"/><Relationship Id="rId11" Type="http://schemas.openxmlformats.org/officeDocument/2006/relationships/hyperlink" Target="https://www.w3schools.com/python/ref_dictionary_update.asp" TargetMode="External"/><Relationship Id="rId5" Type="http://schemas.openxmlformats.org/officeDocument/2006/relationships/hyperlink" Target="https://www.w3schools.com/python/ref_dictionary_get.asp" TargetMode="External"/><Relationship Id="rId10" Type="http://schemas.openxmlformats.org/officeDocument/2006/relationships/hyperlink" Target="https://www.w3schools.com/python/ref_dictionary_setdefault.asp" TargetMode="External"/><Relationship Id="rId4" Type="http://schemas.openxmlformats.org/officeDocument/2006/relationships/hyperlink" Target="https://www.w3schools.com/python/ref_dictionary_fromkeys.asp" TargetMode="External"/><Relationship Id="rId9" Type="http://schemas.openxmlformats.org/officeDocument/2006/relationships/hyperlink" Target="https://www.w3schools.com/python/ref_dictionary_popitem.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30926" y="1310057"/>
            <a:ext cx="8934993" cy="2974559"/>
          </a:xfrm>
          <a:prstGeom prst="rect">
            <a:avLst/>
          </a:prstGeom>
        </p:spPr>
        <p:txBody>
          <a:bodyPr spcFirstLastPara="1" wrap="square" lIns="91425" tIns="91425" rIns="91425" bIns="91425" anchor="t" anchorCtr="0">
            <a:noAutofit/>
          </a:bodyPr>
          <a:lstStyle/>
          <a:p>
            <a:pPr lvl="0"/>
            <a:r>
              <a:rPr lang="en-US" sz="2800" dirty="0">
                <a:solidFill>
                  <a:schemeClr val="bg2"/>
                </a:solidFill>
              </a:rPr>
              <a:t>Module 6: Abstract Data Types and Lists</a:t>
            </a:r>
            <a:endParaRPr sz="2800" dirty="0">
              <a:solidFill>
                <a:schemeClr val="bg2"/>
              </a:solidFill>
            </a:endParaRPr>
          </a:p>
        </p:txBody>
      </p:sp>
      <p:pic>
        <p:nvPicPr>
          <p:cNvPr id="12" name="Picture 11" descr="Logo, company name&#10;&#10;Description automatically generated">
            <a:extLst>
              <a:ext uri="{FF2B5EF4-FFF2-40B4-BE49-F238E27FC236}">
                <a16:creationId xmlns:a16="http://schemas.microsoft.com/office/drawing/2014/main" id="{F3D1C3B8-8160-A00D-1A1D-C5F143B3A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 y="134541"/>
            <a:ext cx="3048000" cy="638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a:xfrm>
            <a:off x="2400250" y="575950"/>
            <a:ext cx="6321600" cy="522646"/>
          </a:xfrm>
        </p:spPr>
        <p:txBody>
          <a:bodyPr/>
          <a:lstStyle/>
          <a:p>
            <a:r>
              <a:rPr lang="en-US" sz="2000" dirty="0"/>
              <a:t>Simple Singly Linked List Implementation</a:t>
            </a:r>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250" y="1098596"/>
            <a:ext cx="5947709" cy="3002400"/>
          </a:xfrm>
        </p:spPr>
        <p:txBody>
          <a:bodyPr/>
          <a:lstStyle/>
          <a:p>
            <a:pPr marL="139700" indent="0">
              <a:buNone/>
            </a:pPr>
            <a:endParaRPr lang="en-US" b="1" dirty="0"/>
          </a:p>
          <a:p>
            <a:pPr marL="139700" indent="0">
              <a:buNone/>
            </a:pPr>
            <a:r>
              <a:rPr lang="en-US" b="1" dirty="0"/>
              <a:t>class</a:t>
            </a:r>
            <a:r>
              <a:rPr lang="en-US" sz="1200" dirty="0"/>
              <a:t> </a:t>
            </a:r>
            <a:r>
              <a:rPr lang="en-US" b="1" dirty="0"/>
              <a:t>Link</a:t>
            </a:r>
            <a:r>
              <a:rPr lang="en-US" sz="1200" dirty="0"/>
              <a:t>:</a:t>
            </a:r>
          </a:p>
          <a:p>
            <a:pPr marL="139700" indent="0">
              <a:buNone/>
            </a:pPr>
            <a:endParaRPr lang="en-US" sz="1200" dirty="0"/>
          </a:p>
          <a:p>
            <a:pPr marL="139700" indent="0">
              <a:buNone/>
            </a:pPr>
            <a:r>
              <a:rPr lang="en-US" b="1" dirty="0"/>
              <a:t>    def</a:t>
            </a:r>
            <a:r>
              <a:rPr lang="en-US" sz="1200" dirty="0"/>
              <a:t> </a:t>
            </a:r>
            <a:r>
              <a:rPr lang="en-US" dirty="0"/>
              <a:t>__</a:t>
            </a:r>
            <a:r>
              <a:rPr lang="en-US" dirty="0" err="1"/>
              <a:t>init</a:t>
            </a:r>
            <a:r>
              <a:rPr lang="en-US" dirty="0"/>
              <a:t>__</a:t>
            </a:r>
            <a:r>
              <a:rPr lang="en-US" sz="1200" dirty="0"/>
              <a:t>(</a:t>
            </a:r>
            <a:r>
              <a:rPr lang="en-US" dirty="0"/>
              <a:t>self</a:t>
            </a:r>
            <a:r>
              <a:rPr lang="en-US" sz="1200" dirty="0"/>
              <a:t>, value, </a:t>
            </a:r>
            <a:r>
              <a:rPr lang="en-US" dirty="0"/>
              <a:t>next=</a:t>
            </a:r>
            <a:r>
              <a:rPr lang="en-US" b="1" dirty="0"/>
              <a:t>None</a:t>
            </a:r>
            <a:r>
              <a:rPr lang="en-US" sz="1200" dirty="0"/>
              <a:t>):</a:t>
            </a:r>
          </a:p>
          <a:p>
            <a:pPr marL="139700" indent="0">
              <a:buNone/>
            </a:pPr>
            <a:r>
              <a:rPr lang="en-US" dirty="0"/>
              <a:t>        </a:t>
            </a:r>
            <a:r>
              <a:rPr lang="en-US" dirty="0" err="1"/>
              <a:t>self.</a:t>
            </a:r>
            <a:r>
              <a:rPr lang="en-US" sz="1200" dirty="0" err="1"/>
              <a:t>value</a:t>
            </a:r>
            <a:r>
              <a:rPr lang="en-US" sz="1200" dirty="0"/>
              <a:t> </a:t>
            </a:r>
            <a:r>
              <a:rPr lang="en-US" dirty="0"/>
              <a:t>=</a:t>
            </a:r>
            <a:r>
              <a:rPr lang="en-US" sz="1200" dirty="0"/>
              <a:t> value</a:t>
            </a:r>
          </a:p>
          <a:p>
            <a:pPr marL="139700" indent="0">
              <a:buNone/>
            </a:pPr>
            <a:r>
              <a:rPr lang="en-US" dirty="0"/>
              <a:t>        </a:t>
            </a:r>
            <a:r>
              <a:rPr lang="en-US" dirty="0" err="1"/>
              <a:t>self.</a:t>
            </a:r>
            <a:r>
              <a:rPr lang="en-US" sz="1200" dirty="0" err="1"/>
              <a:t>next</a:t>
            </a:r>
            <a:r>
              <a:rPr lang="en-US" sz="1200" dirty="0"/>
              <a:t> </a:t>
            </a:r>
            <a:r>
              <a:rPr lang="en-US" dirty="0"/>
              <a:t>=</a:t>
            </a:r>
            <a:r>
              <a:rPr lang="en-US" sz="1200" dirty="0"/>
              <a:t> </a:t>
            </a:r>
            <a:r>
              <a:rPr lang="en-US" dirty="0"/>
              <a:t>next</a:t>
            </a:r>
          </a:p>
          <a:p>
            <a:pPr marL="139700" indent="0">
              <a:buNone/>
            </a:pPr>
            <a:endParaRPr lang="en-US" sz="1200" dirty="0"/>
          </a:p>
          <a:p>
            <a:pPr marL="139700" indent="0">
              <a:buNone/>
            </a:pPr>
            <a:r>
              <a:rPr lang="en-US" b="1" dirty="0"/>
              <a:t>    def</a:t>
            </a:r>
            <a:r>
              <a:rPr lang="en-US" sz="1200" dirty="0"/>
              <a:t> </a:t>
            </a:r>
            <a:r>
              <a:rPr lang="en-US" dirty="0"/>
              <a:t>insert</a:t>
            </a:r>
            <a:r>
              <a:rPr lang="en-US" sz="1200" dirty="0"/>
              <a:t>(</a:t>
            </a:r>
            <a:r>
              <a:rPr lang="en-US" dirty="0"/>
              <a:t>self</a:t>
            </a:r>
            <a:r>
              <a:rPr lang="en-US" sz="1200" dirty="0"/>
              <a:t>, link):</a:t>
            </a:r>
          </a:p>
          <a:p>
            <a:pPr marL="139700" indent="0">
              <a:buNone/>
            </a:pPr>
            <a:r>
              <a:rPr lang="en-US" i="1" dirty="0"/>
              <a:t>         '''Insert a new link after the current one.’’’</a:t>
            </a:r>
            <a:endParaRPr lang="en-US" sz="1200" dirty="0"/>
          </a:p>
          <a:p>
            <a:pPr marL="139700" indent="0">
              <a:buNone/>
            </a:pPr>
            <a:r>
              <a:rPr lang="en-US" sz="1200" dirty="0"/>
              <a:t>         </a:t>
            </a:r>
            <a:r>
              <a:rPr lang="en-US" sz="1200" dirty="0" err="1"/>
              <a:t>link</a:t>
            </a:r>
            <a:r>
              <a:rPr lang="en-US" dirty="0" err="1"/>
              <a:t>.</a:t>
            </a:r>
            <a:r>
              <a:rPr lang="en-US" sz="1200" dirty="0" err="1"/>
              <a:t>next</a:t>
            </a:r>
            <a:r>
              <a:rPr lang="en-US" sz="1200" dirty="0"/>
              <a:t> </a:t>
            </a:r>
            <a:r>
              <a:rPr lang="en-US" dirty="0"/>
              <a:t>=</a:t>
            </a:r>
            <a:r>
              <a:rPr lang="en-US" sz="1200" dirty="0"/>
              <a:t> </a:t>
            </a:r>
            <a:r>
              <a:rPr lang="en-US" dirty="0" err="1"/>
              <a:t>self.</a:t>
            </a:r>
            <a:r>
              <a:rPr lang="en-US" sz="1200" dirty="0" err="1"/>
              <a:t>next</a:t>
            </a:r>
            <a:endParaRPr lang="en-US" sz="1200" dirty="0"/>
          </a:p>
          <a:p>
            <a:pPr marL="139700" indent="0">
              <a:buNone/>
            </a:pPr>
            <a:r>
              <a:rPr lang="en-US" dirty="0"/>
              <a:t>        </a:t>
            </a:r>
            <a:r>
              <a:rPr lang="en-US" dirty="0" err="1"/>
              <a:t>self.</a:t>
            </a:r>
            <a:r>
              <a:rPr lang="en-US" sz="1200" dirty="0" err="1"/>
              <a:t>next</a:t>
            </a:r>
            <a:r>
              <a:rPr lang="en-US" sz="1200" dirty="0"/>
              <a:t> </a:t>
            </a:r>
            <a:r>
              <a:rPr lang="en-US" dirty="0"/>
              <a:t>=</a:t>
            </a:r>
            <a:r>
              <a:rPr lang="en-US" sz="1200" dirty="0"/>
              <a:t> link</a:t>
            </a:r>
          </a:p>
        </p:txBody>
      </p:sp>
    </p:spTree>
    <p:extLst>
      <p:ext uri="{BB962C8B-B14F-4D97-AF65-F5344CB8AC3E}">
        <p14:creationId xmlns:p14="http://schemas.microsoft.com/office/powerpoint/2010/main" val="163456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9D32-F35D-D372-3BC0-036AF3139413}"/>
              </a:ext>
            </a:extLst>
          </p:cNvPr>
          <p:cNvSpPr>
            <a:spLocks noGrp="1"/>
          </p:cNvSpPr>
          <p:nvPr>
            <p:ph type="title"/>
          </p:nvPr>
        </p:nvSpPr>
        <p:spPr/>
        <p:txBody>
          <a:bodyPr/>
          <a:lstStyle/>
          <a:p>
            <a:r>
              <a:rPr lang="en-US" b="0" dirty="0"/>
              <a:t>Other abstract data types</a:t>
            </a:r>
            <a:endParaRPr lang="en-US" dirty="0"/>
          </a:p>
        </p:txBody>
      </p:sp>
      <p:sp>
        <p:nvSpPr>
          <p:cNvPr id="3" name="Text Placeholder 2">
            <a:extLst>
              <a:ext uri="{FF2B5EF4-FFF2-40B4-BE49-F238E27FC236}">
                <a16:creationId xmlns:a16="http://schemas.microsoft.com/office/drawing/2014/main" id="{881090FB-D8B1-157C-DE55-A34DC1A6069A}"/>
              </a:ext>
            </a:extLst>
          </p:cNvPr>
          <p:cNvSpPr>
            <a:spLocks noGrp="1"/>
          </p:cNvSpPr>
          <p:nvPr>
            <p:ph type="body" idx="1"/>
          </p:nvPr>
        </p:nvSpPr>
        <p:spPr>
          <a:xfrm>
            <a:off x="2400303" y="1352711"/>
            <a:ext cx="3071400" cy="3002400"/>
          </a:xfrm>
        </p:spPr>
        <p:txBody>
          <a:bodyPr/>
          <a:lstStyle/>
          <a:p>
            <a:r>
              <a:rPr lang="en-US" sz="1200" b="1" i="1" u="sng" dirty="0"/>
              <a:t>Set</a:t>
            </a:r>
          </a:p>
          <a:p>
            <a:pPr marL="139700" indent="0">
              <a:buNone/>
            </a:pPr>
            <a:r>
              <a:rPr lang="en-US" sz="1200" dirty="0"/>
              <a:t>A set is an unordered collection of objects with the property that objects that compare equal can only occur once in the set. Python provides the </a:t>
            </a:r>
            <a:r>
              <a:rPr lang="en-US" sz="1200" dirty="0">
                <a:hlinkClick r:id="rId2" tooltip="(in Python v3.10)"/>
              </a:rPr>
              <a:t>set</a:t>
            </a:r>
            <a:r>
              <a:rPr lang="en-US" sz="1200" dirty="0"/>
              <a:t> built in class as an implementation.</a:t>
            </a:r>
          </a:p>
          <a:p>
            <a:endParaRPr lang="en-US" sz="1200" dirty="0"/>
          </a:p>
          <a:p>
            <a:r>
              <a:rPr lang="en-US" sz="1200" b="1" i="1" u="sng" dirty="0"/>
              <a:t>dictionary or map</a:t>
            </a:r>
          </a:p>
          <a:p>
            <a:pPr marL="139700" indent="0">
              <a:buNone/>
            </a:pPr>
            <a:r>
              <a:rPr lang="en-US" sz="1200" dirty="0"/>
              <a:t>A generalized function in which unique (up to equality) keys are mapped to arbitrary values. The Python </a:t>
            </a:r>
            <a:r>
              <a:rPr lang="en-US" sz="1200" dirty="0">
                <a:hlinkClick r:id="rId3" tooltip="(in Python v3.10)"/>
              </a:rPr>
              <a:t>dict</a:t>
            </a:r>
            <a:r>
              <a:rPr lang="en-US" sz="1200" dirty="0"/>
              <a:t> type is an implementation.</a:t>
            </a:r>
          </a:p>
        </p:txBody>
      </p:sp>
      <p:sp>
        <p:nvSpPr>
          <p:cNvPr id="4" name="Text Placeholder 3">
            <a:extLst>
              <a:ext uri="{FF2B5EF4-FFF2-40B4-BE49-F238E27FC236}">
                <a16:creationId xmlns:a16="http://schemas.microsoft.com/office/drawing/2014/main" id="{327158C5-3DCA-97A2-426C-ED9F56C1C9CB}"/>
              </a:ext>
            </a:extLst>
          </p:cNvPr>
          <p:cNvSpPr>
            <a:spLocks noGrp="1"/>
          </p:cNvSpPr>
          <p:nvPr>
            <p:ph type="body" idx="2"/>
          </p:nvPr>
        </p:nvSpPr>
        <p:spPr>
          <a:xfrm>
            <a:off x="5650572" y="1352711"/>
            <a:ext cx="3071400" cy="3002400"/>
          </a:xfrm>
        </p:spPr>
        <p:txBody>
          <a:bodyPr/>
          <a:lstStyle/>
          <a:p>
            <a:r>
              <a:rPr lang="en-US" sz="1200" b="1" i="1" u="sng" dirty="0"/>
              <a:t>Graph</a:t>
            </a:r>
          </a:p>
          <a:p>
            <a:pPr marL="139700" indent="0">
              <a:buNone/>
            </a:pPr>
            <a:r>
              <a:rPr lang="en-US" sz="1200" dirty="0"/>
              <a:t>A general relation between a set and itself defined by a set of vertices and a set of edges, where each edge connects exactly two vertices. Graphs can be used to describe very general relationships among data.</a:t>
            </a:r>
          </a:p>
          <a:p>
            <a:pPr marL="139700" indent="0">
              <a:buNone/>
            </a:pPr>
            <a:endParaRPr lang="en-US" sz="1200" dirty="0"/>
          </a:p>
          <a:p>
            <a:r>
              <a:rPr lang="en-US" sz="1200" b="1" i="1" u="sng" dirty="0"/>
              <a:t>Tree</a:t>
            </a:r>
          </a:p>
          <a:p>
            <a:pPr marL="139700" indent="0">
              <a:buNone/>
            </a:pPr>
            <a:r>
              <a:rPr lang="en-US" sz="1200" dirty="0"/>
              <a:t>A particular sort of graph in which edges have a direction (a from and a to node), and each node is the origin of at most one edge. Trees can be used to describe many types of structured relationship.</a:t>
            </a:r>
          </a:p>
          <a:p>
            <a:endParaRPr lang="en-US" dirty="0"/>
          </a:p>
        </p:txBody>
      </p:sp>
    </p:spTree>
    <p:extLst>
      <p:ext uri="{BB962C8B-B14F-4D97-AF65-F5344CB8AC3E}">
        <p14:creationId xmlns:p14="http://schemas.microsoft.com/office/powerpoint/2010/main" val="36283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E6FC-BD38-C596-49AE-A3994FFF7B7F}"/>
              </a:ext>
            </a:extLst>
          </p:cNvPr>
          <p:cNvSpPr>
            <a:spLocks noGrp="1"/>
          </p:cNvSpPr>
          <p:nvPr>
            <p:ph type="title"/>
          </p:nvPr>
        </p:nvSpPr>
        <p:spPr>
          <a:xfrm>
            <a:off x="2400250" y="575950"/>
            <a:ext cx="6321600" cy="483175"/>
          </a:xfrm>
        </p:spPr>
        <p:txBody>
          <a:bodyPr/>
          <a:lstStyle/>
          <a:p>
            <a:r>
              <a:rPr lang="en-US" sz="2000" dirty="0"/>
              <a:t>Abstract Data Types (ADTs)</a:t>
            </a:r>
          </a:p>
        </p:txBody>
      </p:sp>
      <p:sp>
        <p:nvSpPr>
          <p:cNvPr id="3" name="Text Placeholder 2">
            <a:extLst>
              <a:ext uri="{FF2B5EF4-FFF2-40B4-BE49-F238E27FC236}">
                <a16:creationId xmlns:a16="http://schemas.microsoft.com/office/drawing/2014/main" id="{9867BA9B-599B-D137-6583-7E85447595BC}"/>
              </a:ext>
            </a:extLst>
          </p:cNvPr>
          <p:cNvSpPr>
            <a:spLocks noGrp="1"/>
          </p:cNvSpPr>
          <p:nvPr>
            <p:ph type="body" idx="1"/>
          </p:nvPr>
        </p:nvSpPr>
        <p:spPr>
          <a:xfrm>
            <a:off x="2400250" y="1059124"/>
            <a:ext cx="3071400" cy="3611551"/>
          </a:xfrm>
        </p:spPr>
        <p:txBody>
          <a:bodyPr/>
          <a:lstStyle/>
          <a:p>
            <a:r>
              <a:rPr lang="en-US" dirty="0"/>
              <a:t>ADTs are high-level concepts that encapsulate a Type or Class and dictate a set of operations or procedures through which data can be manipulated.</a:t>
            </a:r>
          </a:p>
          <a:p>
            <a:r>
              <a:rPr lang="en-US" dirty="0"/>
              <a:t>The ability to define the </a:t>
            </a:r>
            <a:r>
              <a:rPr lang="en-US" i="1" dirty="0"/>
              <a:t>what</a:t>
            </a:r>
            <a:r>
              <a:rPr lang="en-US" dirty="0"/>
              <a:t> of implementation and not the </a:t>
            </a:r>
            <a:r>
              <a:rPr lang="en-US" i="1" dirty="0"/>
              <a:t>how</a:t>
            </a:r>
            <a:r>
              <a:rPr lang="en-US" dirty="0"/>
              <a:t> allows designers to focus on the big picture rather than be distracted by lower-level details.</a:t>
            </a:r>
          </a:p>
          <a:p>
            <a:pPr marL="139700" indent="0" fontAlgn="base">
              <a:buNone/>
            </a:pPr>
            <a:endParaRPr lang="en-US" dirty="0"/>
          </a:p>
          <a:p>
            <a:endParaRPr lang="en-US" dirty="0"/>
          </a:p>
        </p:txBody>
      </p:sp>
      <p:sp>
        <p:nvSpPr>
          <p:cNvPr id="4" name="Text Placeholder 3">
            <a:extLst>
              <a:ext uri="{FF2B5EF4-FFF2-40B4-BE49-F238E27FC236}">
                <a16:creationId xmlns:a16="http://schemas.microsoft.com/office/drawing/2014/main" id="{900AE2BE-48FD-D2B5-9445-C4F24D8CA87C}"/>
              </a:ext>
            </a:extLst>
          </p:cNvPr>
          <p:cNvSpPr>
            <a:spLocks noGrp="1"/>
          </p:cNvSpPr>
          <p:nvPr>
            <p:ph type="body" idx="2"/>
          </p:nvPr>
        </p:nvSpPr>
        <p:spPr>
          <a:xfrm>
            <a:off x="5650519" y="1059125"/>
            <a:ext cx="3071400" cy="3302366"/>
          </a:xfrm>
        </p:spPr>
        <p:txBody>
          <a:bodyPr/>
          <a:lstStyle/>
          <a:p>
            <a:r>
              <a:rPr lang="en-US" dirty="0"/>
              <a:t>ADTs can be a bit heady in definition but in practice, they are almost beautiful in the simplicity through which they direct such immense expression. </a:t>
            </a:r>
          </a:p>
          <a:p>
            <a:r>
              <a:rPr lang="en-US" dirty="0"/>
              <a:t>The Queue, Stack, List, and Tree are found throughout the world of Computer Science and Software Engineering as countless different implementations—yet all find form from the same ADTs.</a:t>
            </a:r>
          </a:p>
        </p:txBody>
      </p:sp>
    </p:spTree>
    <p:extLst>
      <p:ext uri="{BB962C8B-B14F-4D97-AF65-F5344CB8AC3E}">
        <p14:creationId xmlns:p14="http://schemas.microsoft.com/office/powerpoint/2010/main" val="159793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a:xfrm>
            <a:off x="2400250" y="575950"/>
            <a:ext cx="6321600" cy="522646"/>
          </a:xfrm>
        </p:spPr>
        <p:txBody>
          <a:bodyPr/>
          <a:lstStyle/>
          <a:p>
            <a:pPr algn="ctr"/>
            <a:r>
              <a:rPr lang="en-US" sz="2000" dirty="0"/>
              <a:t>Lists and other things in Python</a:t>
            </a:r>
            <a:br>
              <a:rPr lang="en-US" sz="2000" dirty="0"/>
            </a:br>
            <a:r>
              <a:rPr lang="en-US" sz="900" dirty="0"/>
              <a:t>                                                                                                                                                          </a:t>
            </a:r>
            <a:r>
              <a:rPr lang="en-US" sz="1000" dirty="0"/>
              <a:t>From the </a:t>
            </a:r>
            <a:r>
              <a:rPr lang="en-US" sz="1000" b="0" dirty="0" err="1"/>
              <a:t>Edureka</a:t>
            </a:r>
            <a:r>
              <a:rPr lang="en-US" sz="1000" b="0" dirty="0"/>
              <a:t> Python tutorial</a:t>
            </a:r>
            <a:endParaRPr lang="en-US" sz="1000" dirty="0"/>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250" y="1098596"/>
            <a:ext cx="5947709" cy="3002400"/>
          </a:xfrm>
        </p:spPr>
        <p:txBody>
          <a:bodyPr/>
          <a:lstStyle/>
          <a:p>
            <a:pPr>
              <a:buFont typeface="Arial" panose="020B0604020202020204" pitchFamily="34" charset="0"/>
              <a:buChar char="•"/>
            </a:pPr>
            <a:r>
              <a:rPr lang="en-US" sz="2000" b="1" dirty="0"/>
              <a:t>Sequences</a:t>
            </a:r>
          </a:p>
          <a:p>
            <a:pPr>
              <a:buFont typeface="Arial" panose="020B0604020202020204" pitchFamily="34" charset="0"/>
              <a:buChar char="•"/>
            </a:pPr>
            <a:r>
              <a:rPr lang="en-US" sz="2000" b="1" dirty="0"/>
              <a:t>Sequence Operations</a:t>
            </a:r>
          </a:p>
          <a:p>
            <a:pPr>
              <a:buFont typeface="Arial" panose="020B0604020202020204" pitchFamily="34" charset="0"/>
              <a:buChar char="•"/>
            </a:pPr>
            <a:r>
              <a:rPr lang="en-US" sz="2000" b="1" dirty="0"/>
              <a:t>Types of sequences in Python</a:t>
            </a:r>
          </a:p>
          <a:p>
            <a:pPr lvl="1">
              <a:buFont typeface="Arial" panose="020B0604020202020204" pitchFamily="34" charset="0"/>
              <a:buChar char="•"/>
            </a:pPr>
            <a:r>
              <a:rPr lang="en-US" b="1" dirty="0"/>
              <a:t>Lists</a:t>
            </a:r>
          </a:p>
          <a:p>
            <a:pPr lvl="1">
              <a:buFont typeface="Arial" panose="020B0604020202020204" pitchFamily="34" charset="0"/>
              <a:buChar char="•"/>
            </a:pPr>
            <a:r>
              <a:rPr lang="en-US" b="1" dirty="0"/>
              <a:t>Tuples</a:t>
            </a:r>
          </a:p>
          <a:p>
            <a:pPr lvl="1">
              <a:buFont typeface="Arial" panose="020B0604020202020204" pitchFamily="34" charset="0"/>
              <a:buChar char="•"/>
            </a:pPr>
            <a:r>
              <a:rPr lang="en-US" b="1" dirty="0"/>
              <a:t>Sets</a:t>
            </a:r>
          </a:p>
          <a:p>
            <a:pPr lvl="1">
              <a:buFont typeface="Arial" panose="020B0604020202020204" pitchFamily="34" charset="0"/>
              <a:buChar char="•"/>
            </a:pPr>
            <a:r>
              <a:rPr lang="en-US" b="1" dirty="0"/>
              <a:t>Dictionaries</a:t>
            </a:r>
            <a:endParaRPr lang="en-US" dirty="0"/>
          </a:p>
        </p:txBody>
      </p:sp>
    </p:spTree>
    <p:extLst>
      <p:ext uri="{BB962C8B-B14F-4D97-AF65-F5344CB8AC3E}">
        <p14:creationId xmlns:p14="http://schemas.microsoft.com/office/powerpoint/2010/main" val="39898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a:xfrm>
            <a:off x="2400250" y="575950"/>
            <a:ext cx="6321600" cy="522646"/>
          </a:xfrm>
        </p:spPr>
        <p:txBody>
          <a:bodyPr/>
          <a:lstStyle/>
          <a:p>
            <a:pPr algn="ctr"/>
            <a:r>
              <a:rPr lang="en-US" sz="2000" dirty="0"/>
              <a:t>What are sequences?</a:t>
            </a:r>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250" y="1098596"/>
            <a:ext cx="5947709" cy="3002400"/>
          </a:xfrm>
        </p:spPr>
        <p:txBody>
          <a:bodyPr/>
          <a:lstStyle/>
          <a:p>
            <a:pPr>
              <a:buFont typeface="Arial" panose="020B0604020202020204" pitchFamily="34" charset="0"/>
              <a:buChar char="•"/>
            </a:pPr>
            <a:endParaRPr lang="en-US" sz="1600" b="1" dirty="0"/>
          </a:p>
          <a:p>
            <a:pPr>
              <a:buFont typeface="Arial" panose="020B0604020202020204" pitchFamily="34" charset="0"/>
              <a:buChar char="•"/>
            </a:pPr>
            <a:r>
              <a:rPr lang="en-US" sz="2000" b="1" dirty="0"/>
              <a:t>Sequences are containers with items that are accessible by indexing or slicing</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The built-in </a:t>
            </a:r>
            <a:r>
              <a:rPr lang="en-US" sz="2000" b="1" dirty="0" err="1"/>
              <a:t>len</a:t>
            </a:r>
            <a:r>
              <a:rPr lang="en-US" sz="2000" b="1" dirty="0"/>
              <a:t> function takes any container as an argument and returns the number of items in the container</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16982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a:xfrm>
            <a:off x="2400250" y="575950"/>
            <a:ext cx="6321600" cy="522646"/>
          </a:xfrm>
        </p:spPr>
        <p:txBody>
          <a:bodyPr/>
          <a:lstStyle/>
          <a:p>
            <a:pPr algn="ctr"/>
            <a:r>
              <a:rPr lang="en-US" sz="2000" dirty="0"/>
              <a:t>Sequence Operations</a:t>
            </a:r>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250" y="1098596"/>
            <a:ext cx="5947709" cy="3002400"/>
          </a:xfrm>
        </p:spPr>
        <p:txBody>
          <a:bodyPr/>
          <a:lstStyle/>
          <a:p>
            <a:pPr>
              <a:buFont typeface="Arial" panose="020B0604020202020204" pitchFamily="34" charset="0"/>
              <a:buChar char="•"/>
            </a:pPr>
            <a:endParaRPr lang="en-US" sz="1600" b="1" dirty="0"/>
          </a:p>
          <a:p>
            <a:pPr>
              <a:buFont typeface="Arial" panose="020B0604020202020204" pitchFamily="34" charset="0"/>
              <a:buChar char="•"/>
            </a:pPr>
            <a:r>
              <a:rPr lang="en-US" sz="2000" b="1" dirty="0"/>
              <a:t>Concatenation</a:t>
            </a:r>
          </a:p>
          <a:p>
            <a:pPr>
              <a:buFont typeface="Arial" panose="020B0604020202020204" pitchFamily="34" charset="0"/>
              <a:buChar char="•"/>
            </a:pPr>
            <a:r>
              <a:rPr lang="en-US" sz="2000" b="1" dirty="0"/>
              <a:t>Repetition</a:t>
            </a:r>
          </a:p>
          <a:p>
            <a:pPr>
              <a:buFont typeface="Arial" panose="020B0604020202020204" pitchFamily="34" charset="0"/>
              <a:buChar char="•"/>
            </a:pPr>
            <a:r>
              <a:rPr lang="en-US" sz="2000" b="1" dirty="0"/>
              <a:t>Membership Testing</a:t>
            </a:r>
          </a:p>
          <a:p>
            <a:pPr>
              <a:buFont typeface="Arial" panose="020B0604020202020204" pitchFamily="34" charset="0"/>
              <a:buChar char="•"/>
            </a:pPr>
            <a:r>
              <a:rPr lang="en-US" sz="2000" b="1" dirty="0"/>
              <a:t>Slicing</a:t>
            </a:r>
          </a:p>
          <a:p>
            <a:pPr>
              <a:buFont typeface="Arial" panose="020B0604020202020204" pitchFamily="34" charset="0"/>
              <a:buChar char="•"/>
            </a:pPr>
            <a:r>
              <a:rPr lang="en-US" sz="2000" b="1" dirty="0"/>
              <a:t>Indexing</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14672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32C-2B97-F5BE-C040-B782A213AB3C}"/>
              </a:ext>
            </a:extLst>
          </p:cNvPr>
          <p:cNvSpPr>
            <a:spLocks noGrp="1"/>
          </p:cNvSpPr>
          <p:nvPr>
            <p:ph type="title"/>
          </p:nvPr>
        </p:nvSpPr>
        <p:spPr/>
        <p:txBody>
          <a:bodyPr/>
          <a:lstStyle/>
          <a:p>
            <a:pPr algn="ctr"/>
            <a:r>
              <a:rPr lang="en-US" dirty="0"/>
              <a:t>Lists</a:t>
            </a:r>
          </a:p>
        </p:txBody>
      </p:sp>
      <p:sp>
        <p:nvSpPr>
          <p:cNvPr id="3" name="Text Placeholder 2">
            <a:extLst>
              <a:ext uri="{FF2B5EF4-FFF2-40B4-BE49-F238E27FC236}">
                <a16:creationId xmlns:a16="http://schemas.microsoft.com/office/drawing/2014/main" id="{25A8DC15-0546-1551-E905-C38CD5D2226E}"/>
              </a:ext>
            </a:extLst>
          </p:cNvPr>
          <p:cNvSpPr>
            <a:spLocks noGrp="1"/>
          </p:cNvSpPr>
          <p:nvPr>
            <p:ph type="body" idx="1"/>
          </p:nvPr>
        </p:nvSpPr>
        <p:spPr/>
        <p:txBody>
          <a:bodyPr/>
          <a:lstStyle/>
          <a:p>
            <a:r>
              <a:rPr lang="en-US" dirty="0"/>
              <a:t>The list is the most versatile datatype available in Python</a:t>
            </a:r>
          </a:p>
          <a:p>
            <a:r>
              <a:rPr lang="en-US" dirty="0"/>
              <a:t>It can be written as a list of comma-separated values (items) between square brackets</a:t>
            </a:r>
          </a:p>
          <a:p>
            <a:r>
              <a:rPr lang="en-US" dirty="0"/>
              <a:t>Items in a list need NOT be of the same type</a:t>
            </a:r>
          </a:p>
          <a:p>
            <a:endParaRPr lang="en-US" dirty="0"/>
          </a:p>
          <a:p>
            <a:pPr marL="139700" indent="0">
              <a:buNone/>
            </a:pPr>
            <a:r>
              <a:rPr lang="en-US" dirty="0"/>
              <a:t>Fruits = [‘</a:t>
            </a:r>
            <a:r>
              <a:rPr lang="en-US" dirty="0" err="1"/>
              <a:t>Mango’,’Apple’,’Grapes</a:t>
            </a:r>
            <a:r>
              <a:rPr lang="en-US" dirty="0"/>
              <a:t>’]</a:t>
            </a:r>
          </a:p>
        </p:txBody>
      </p:sp>
      <p:sp>
        <p:nvSpPr>
          <p:cNvPr id="4" name="Text Placeholder 3">
            <a:extLst>
              <a:ext uri="{FF2B5EF4-FFF2-40B4-BE49-F238E27FC236}">
                <a16:creationId xmlns:a16="http://schemas.microsoft.com/office/drawing/2014/main" id="{C69D4FCD-2850-BED2-5CFE-513B5E9178B3}"/>
              </a:ext>
            </a:extLst>
          </p:cNvPr>
          <p:cNvSpPr>
            <a:spLocks noGrp="1"/>
          </p:cNvSpPr>
          <p:nvPr>
            <p:ph type="body" idx="2"/>
          </p:nvPr>
        </p:nvSpPr>
        <p:spPr/>
        <p:txBody>
          <a:bodyPr/>
          <a:lstStyle/>
          <a:p>
            <a:pPr marL="139700" indent="0">
              <a:buNone/>
            </a:pPr>
            <a:r>
              <a:rPr lang="en-US" dirty="0"/>
              <a:t>Operations</a:t>
            </a:r>
          </a:p>
          <a:p>
            <a:pPr marL="139700" indent="0">
              <a:buNone/>
            </a:pPr>
            <a:endParaRPr lang="en-US" dirty="0"/>
          </a:p>
          <a:p>
            <a:pPr marL="139700" indent="0">
              <a:buNone/>
            </a:pPr>
            <a:endParaRPr lang="en-US" dirty="0"/>
          </a:p>
        </p:txBody>
      </p:sp>
      <p:graphicFrame>
        <p:nvGraphicFramePr>
          <p:cNvPr id="5" name="Table 5">
            <a:extLst>
              <a:ext uri="{FF2B5EF4-FFF2-40B4-BE49-F238E27FC236}">
                <a16:creationId xmlns:a16="http://schemas.microsoft.com/office/drawing/2014/main" id="{2C484D1F-8E8F-D671-9474-FB5703AE111E}"/>
              </a:ext>
            </a:extLst>
          </p:cNvPr>
          <p:cNvGraphicFramePr>
            <a:graphicFrameLocks noGrp="1"/>
          </p:cNvGraphicFramePr>
          <p:nvPr>
            <p:extLst>
              <p:ext uri="{D42A27DB-BD31-4B8C-83A1-F6EECF244321}">
                <p14:modId xmlns:p14="http://schemas.microsoft.com/office/powerpoint/2010/main" val="3758107412"/>
              </p:ext>
            </p:extLst>
          </p:nvPr>
        </p:nvGraphicFramePr>
        <p:xfrm>
          <a:off x="5471703" y="2012997"/>
          <a:ext cx="2409242" cy="1920898"/>
        </p:xfrm>
        <a:graphic>
          <a:graphicData uri="http://schemas.openxmlformats.org/drawingml/2006/table">
            <a:tbl>
              <a:tblPr firstRow="1" bandRow="1">
                <a:tableStyleId>{638C61F2-AEDB-447C-8E4C-A31013348298}</a:tableStyleId>
              </a:tblPr>
              <a:tblGrid>
                <a:gridCol w="764637">
                  <a:extLst>
                    <a:ext uri="{9D8B030D-6E8A-4147-A177-3AD203B41FA5}">
                      <a16:colId xmlns:a16="http://schemas.microsoft.com/office/drawing/2014/main" val="1458196713"/>
                    </a:ext>
                  </a:extLst>
                </a:gridCol>
                <a:gridCol w="1644605">
                  <a:extLst>
                    <a:ext uri="{9D8B030D-6E8A-4147-A177-3AD203B41FA5}">
                      <a16:colId xmlns:a16="http://schemas.microsoft.com/office/drawing/2014/main" val="2256798121"/>
                    </a:ext>
                  </a:extLst>
                </a:gridCol>
              </a:tblGrid>
              <a:tr h="274414">
                <a:tc>
                  <a:txBody>
                    <a:bodyPr/>
                    <a:lstStyle/>
                    <a:p>
                      <a:r>
                        <a:rPr lang="en-US" sz="1200" dirty="0"/>
                        <a:t>Append</a:t>
                      </a:r>
                    </a:p>
                  </a:txBody>
                  <a:tcPr/>
                </a:tc>
                <a:tc>
                  <a:txBody>
                    <a:bodyPr/>
                    <a:lstStyle/>
                    <a:p>
                      <a:r>
                        <a:rPr lang="en-US" sz="1100" dirty="0" err="1"/>
                        <a:t>List.append</a:t>
                      </a:r>
                      <a:r>
                        <a:rPr lang="en-US" sz="1100" dirty="0"/>
                        <a:t>(</a:t>
                      </a:r>
                      <a:r>
                        <a:rPr lang="en-US" sz="1100" dirty="0" err="1"/>
                        <a:t>elem</a:t>
                      </a:r>
                      <a:r>
                        <a:rPr lang="en-US" sz="1100" dirty="0"/>
                        <a:t>)</a:t>
                      </a:r>
                    </a:p>
                  </a:txBody>
                  <a:tcPr/>
                </a:tc>
                <a:extLst>
                  <a:ext uri="{0D108BD9-81ED-4DB2-BD59-A6C34878D82A}">
                    <a16:rowId xmlns:a16="http://schemas.microsoft.com/office/drawing/2014/main" val="877416843"/>
                  </a:ext>
                </a:extLst>
              </a:tr>
              <a:tr h="274414">
                <a:tc>
                  <a:txBody>
                    <a:bodyPr/>
                    <a:lstStyle/>
                    <a:p>
                      <a:r>
                        <a:rPr lang="en-US" sz="1200" dirty="0"/>
                        <a:t>Insert</a:t>
                      </a:r>
                    </a:p>
                  </a:txBody>
                  <a:tcPr/>
                </a:tc>
                <a:tc>
                  <a:txBody>
                    <a:bodyPr/>
                    <a:lstStyle/>
                    <a:p>
                      <a:r>
                        <a:rPr lang="en-US" sz="1100" dirty="0" err="1"/>
                        <a:t>List.insert</a:t>
                      </a:r>
                      <a:r>
                        <a:rPr lang="en-US" sz="1100" dirty="0"/>
                        <a:t>(index, </a:t>
                      </a:r>
                      <a:r>
                        <a:rPr lang="en-US" sz="1100" dirty="0" err="1"/>
                        <a:t>elem</a:t>
                      </a:r>
                      <a:r>
                        <a:rPr lang="en-US" sz="1100" dirty="0"/>
                        <a:t>)</a:t>
                      </a:r>
                    </a:p>
                  </a:txBody>
                  <a:tcPr/>
                </a:tc>
                <a:extLst>
                  <a:ext uri="{0D108BD9-81ED-4DB2-BD59-A6C34878D82A}">
                    <a16:rowId xmlns:a16="http://schemas.microsoft.com/office/drawing/2014/main" val="638003831"/>
                  </a:ext>
                </a:extLst>
              </a:tr>
              <a:tr h="274414">
                <a:tc>
                  <a:txBody>
                    <a:bodyPr/>
                    <a:lstStyle/>
                    <a:p>
                      <a:r>
                        <a:rPr lang="en-US" sz="1200" dirty="0"/>
                        <a:t>Extend</a:t>
                      </a:r>
                    </a:p>
                  </a:txBody>
                  <a:tcPr/>
                </a:tc>
                <a:tc>
                  <a:txBody>
                    <a:bodyPr/>
                    <a:lstStyle/>
                    <a:p>
                      <a:r>
                        <a:rPr lang="en-US" sz="1100" dirty="0" err="1"/>
                        <a:t>List.extend</a:t>
                      </a:r>
                      <a:r>
                        <a:rPr lang="en-US" sz="1100" dirty="0"/>
                        <a:t>(list2)</a:t>
                      </a:r>
                    </a:p>
                  </a:txBody>
                  <a:tcPr/>
                </a:tc>
                <a:extLst>
                  <a:ext uri="{0D108BD9-81ED-4DB2-BD59-A6C34878D82A}">
                    <a16:rowId xmlns:a16="http://schemas.microsoft.com/office/drawing/2014/main" val="2775674787"/>
                  </a:ext>
                </a:extLst>
              </a:tr>
              <a:tr h="274414">
                <a:tc>
                  <a:txBody>
                    <a:bodyPr/>
                    <a:lstStyle/>
                    <a:p>
                      <a:r>
                        <a:rPr lang="en-US" sz="1200" dirty="0"/>
                        <a:t>Index</a:t>
                      </a:r>
                    </a:p>
                  </a:txBody>
                  <a:tcPr/>
                </a:tc>
                <a:tc>
                  <a:txBody>
                    <a:bodyPr/>
                    <a:lstStyle/>
                    <a:p>
                      <a:r>
                        <a:rPr lang="en-US" sz="1100" dirty="0" err="1"/>
                        <a:t>List.index</a:t>
                      </a:r>
                      <a:r>
                        <a:rPr lang="en-US" sz="1100" dirty="0"/>
                        <a:t>(</a:t>
                      </a:r>
                      <a:r>
                        <a:rPr lang="en-US" sz="1100" dirty="0" err="1"/>
                        <a:t>elem</a:t>
                      </a:r>
                      <a:r>
                        <a:rPr lang="en-US" sz="1100" dirty="0"/>
                        <a:t>)</a:t>
                      </a:r>
                    </a:p>
                  </a:txBody>
                  <a:tcPr/>
                </a:tc>
                <a:extLst>
                  <a:ext uri="{0D108BD9-81ED-4DB2-BD59-A6C34878D82A}">
                    <a16:rowId xmlns:a16="http://schemas.microsoft.com/office/drawing/2014/main" val="608515063"/>
                  </a:ext>
                </a:extLst>
              </a:tr>
              <a:tr h="274414">
                <a:tc>
                  <a:txBody>
                    <a:bodyPr/>
                    <a:lstStyle/>
                    <a:p>
                      <a:r>
                        <a:rPr lang="en-US" sz="1200" dirty="0"/>
                        <a:t>Remove</a:t>
                      </a:r>
                    </a:p>
                  </a:txBody>
                  <a:tcPr/>
                </a:tc>
                <a:tc>
                  <a:txBody>
                    <a:bodyPr/>
                    <a:lstStyle/>
                    <a:p>
                      <a:r>
                        <a:rPr lang="en-US" sz="1100" dirty="0" err="1"/>
                        <a:t>List.remove</a:t>
                      </a:r>
                      <a:r>
                        <a:rPr lang="en-US" sz="1100" dirty="0"/>
                        <a:t>(</a:t>
                      </a:r>
                      <a:r>
                        <a:rPr lang="en-US" sz="1100" dirty="0" err="1"/>
                        <a:t>elem</a:t>
                      </a:r>
                      <a:r>
                        <a:rPr lang="en-US" sz="1100" dirty="0"/>
                        <a:t>)</a:t>
                      </a:r>
                    </a:p>
                  </a:txBody>
                  <a:tcPr/>
                </a:tc>
                <a:extLst>
                  <a:ext uri="{0D108BD9-81ED-4DB2-BD59-A6C34878D82A}">
                    <a16:rowId xmlns:a16="http://schemas.microsoft.com/office/drawing/2014/main" val="471840421"/>
                  </a:ext>
                </a:extLst>
              </a:tr>
              <a:tr h="274414">
                <a:tc>
                  <a:txBody>
                    <a:bodyPr/>
                    <a:lstStyle/>
                    <a:p>
                      <a:r>
                        <a:rPr lang="en-US" sz="1200" dirty="0"/>
                        <a:t>Sort</a:t>
                      </a:r>
                    </a:p>
                  </a:txBody>
                  <a:tcPr/>
                </a:tc>
                <a:tc>
                  <a:txBody>
                    <a:bodyPr/>
                    <a:lstStyle/>
                    <a:p>
                      <a:r>
                        <a:rPr lang="en-US" sz="1100" dirty="0" err="1"/>
                        <a:t>List.sort</a:t>
                      </a:r>
                      <a:r>
                        <a:rPr lang="en-US" sz="1100" dirty="0"/>
                        <a:t>()</a:t>
                      </a:r>
                    </a:p>
                  </a:txBody>
                  <a:tcPr/>
                </a:tc>
                <a:extLst>
                  <a:ext uri="{0D108BD9-81ED-4DB2-BD59-A6C34878D82A}">
                    <a16:rowId xmlns:a16="http://schemas.microsoft.com/office/drawing/2014/main" val="3379457240"/>
                  </a:ext>
                </a:extLst>
              </a:tr>
              <a:tr h="274414">
                <a:tc>
                  <a:txBody>
                    <a:bodyPr/>
                    <a:lstStyle/>
                    <a:p>
                      <a:r>
                        <a:rPr lang="en-US" sz="1200" dirty="0"/>
                        <a:t>Reverse</a:t>
                      </a:r>
                    </a:p>
                  </a:txBody>
                  <a:tcPr/>
                </a:tc>
                <a:tc>
                  <a:txBody>
                    <a:bodyPr/>
                    <a:lstStyle/>
                    <a:p>
                      <a:r>
                        <a:rPr lang="en-US" sz="1100" dirty="0" err="1"/>
                        <a:t>List.reverse</a:t>
                      </a:r>
                      <a:r>
                        <a:rPr lang="en-US" sz="1100" dirty="0"/>
                        <a:t>()</a:t>
                      </a:r>
                    </a:p>
                  </a:txBody>
                  <a:tcPr/>
                </a:tc>
                <a:extLst>
                  <a:ext uri="{0D108BD9-81ED-4DB2-BD59-A6C34878D82A}">
                    <a16:rowId xmlns:a16="http://schemas.microsoft.com/office/drawing/2014/main" val="90762012"/>
                  </a:ext>
                </a:extLst>
              </a:tr>
            </a:tbl>
          </a:graphicData>
        </a:graphic>
      </p:graphicFrame>
    </p:spTree>
    <p:extLst>
      <p:ext uri="{BB962C8B-B14F-4D97-AF65-F5344CB8AC3E}">
        <p14:creationId xmlns:p14="http://schemas.microsoft.com/office/powerpoint/2010/main" val="384365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32C-2B97-F5BE-C040-B782A213AB3C}"/>
              </a:ext>
            </a:extLst>
          </p:cNvPr>
          <p:cNvSpPr>
            <a:spLocks noGrp="1"/>
          </p:cNvSpPr>
          <p:nvPr>
            <p:ph type="title"/>
          </p:nvPr>
        </p:nvSpPr>
        <p:spPr/>
        <p:txBody>
          <a:bodyPr/>
          <a:lstStyle/>
          <a:p>
            <a:pPr algn="ctr"/>
            <a:r>
              <a:rPr lang="en-US" dirty="0"/>
              <a:t>Tuples</a:t>
            </a:r>
          </a:p>
        </p:txBody>
      </p:sp>
      <p:sp>
        <p:nvSpPr>
          <p:cNvPr id="3" name="Text Placeholder 2">
            <a:extLst>
              <a:ext uri="{FF2B5EF4-FFF2-40B4-BE49-F238E27FC236}">
                <a16:creationId xmlns:a16="http://schemas.microsoft.com/office/drawing/2014/main" id="{25A8DC15-0546-1551-E905-C38CD5D2226E}"/>
              </a:ext>
            </a:extLst>
          </p:cNvPr>
          <p:cNvSpPr>
            <a:spLocks noGrp="1"/>
          </p:cNvSpPr>
          <p:nvPr>
            <p:ph type="body" idx="1"/>
          </p:nvPr>
        </p:nvSpPr>
        <p:spPr/>
        <p:txBody>
          <a:bodyPr/>
          <a:lstStyle/>
          <a:p>
            <a:r>
              <a:rPr lang="en-US" dirty="0"/>
              <a:t>A tuple is a sequence of immutable Python objects</a:t>
            </a:r>
          </a:p>
          <a:p>
            <a:r>
              <a:rPr lang="en-US" dirty="0"/>
              <a:t>Tuples are sequences like lists except they cannot be changed and they use parenthesis</a:t>
            </a:r>
          </a:p>
          <a:p>
            <a:endParaRPr lang="en-US" dirty="0"/>
          </a:p>
          <a:p>
            <a:pPr marL="139700" indent="0">
              <a:buNone/>
            </a:pPr>
            <a:r>
              <a:rPr lang="en-US" dirty="0"/>
              <a:t>Fruits = (‘</a:t>
            </a:r>
            <a:r>
              <a:rPr lang="en-US" dirty="0" err="1"/>
              <a:t>Mango’,’Apple’,’Grapes</a:t>
            </a:r>
            <a:r>
              <a:rPr lang="en-US" dirty="0"/>
              <a:t>’)</a:t>
            </a:r>
          </a:p>
        </p:txBody>
      </p:sp>
      <p:sp>
        <p:nvSpPr>
          <p:cNvPr id="4" name="Text Placeholder 3">
            <a:extLst>
              <a:ext uri="{FF2B5EF4-FFF2-40B4-BE49-F238E27FC236}">
                <a16:creationId xmlns:a16="http://schemas.microsoft.com/office/drawing/2014/main" id="{C69D4FCD-2850-BED2-5CFE-513B5E9178B3}"/>
              </a:ext>
            </a:extLst>
          </p:cNvPr>
          <p:cNvSpPr>
            <a:spLocks noGrp="1"/>
          </p:cNvSpPr>
          <p:nvPr>
            <p:ph type="body" idx="2"/>
          </p:nvPr>
        </p:nvSpPr>
        <p:spPr/>
        <p:txBody>
          <a:bodyPr/>
          <a:lstStyle/>
          <a:p>
            <a:pPr marL="139700" indent="0">
              <a:buNone/>
            </a:pPr>
            <a:r>
              <a:rPr lang="en-US" dirty="0"/>
              <a:t>Operations</a:t>
            </a:r>
          </a:p>
          <a:p>
            <a:pPr marL="139700" indent="0">
              <a:buNone/>
            </a:pPr>
            <a:endParaRPr lang="en-US" dirty="0"/>
          </a:p>
          <a:p>
            <a:pPr marL="139700" indent="0">
              <a:buNone/>
            </a:pPr>
            <a:endParaRPr lang="en-US" dirty="0"/>
          </a:p>
        </p:txBody>
      </p:sp>
      <p:graphicFrame>
        <p:nvGraphicFramePr>
          <p:cNvPr id="5" name="Table 5">
            <a:extLst>
              <a:ext uri="{FF2B5EF4-FFF2-40B4-BE49-F238E27FC236}">
                <a16:creationId xmlns:a16="http://schemas.microsoft.com/office/drawing/2014/main" id="{2C484D1F-8E8F-D671-9474-FB5703AE111E}"/>
              </a:ext>
            </a:extLst>
          </p:cNvPr>
          <p:cNvGraphicFramePr>
            <a:graphicFrameLocks noGrp="1"/>
          </p:cNvGraphicFramePr>
          <p:nvPr>
            <p:extLst>
              <p:ext uri="{D42A27DB-BD31-4B8C-83A1-F6EECF244321}">
                <p14:modId xmlns:p14="http://schemas.microsoft.com/office/powerpoint/2010/main" val="2098781501"/>
              </p:ext>
            </p:extLst>
          </p:nvPr>
        </p:nvGraphicFramePr>
        <p:xfrm>
          <a:off x="5471702" y="2012997"/>
          <a:ext cx="2573701" cy="1372070"/>
        </p:xfrm>
        <a:graphic>
          <a:graphicData uri="http://schemas.openxmlformats.org/drawingml/2006/table">
            <a:tbl>
              <a:tblPr firstRow="1" bandRow="1">
                <a:tableStyleId>{638C61F2-AEDB-447C-8E4C-A31013348298}</a:tableStyleId>
              </a:tblPr>
              <a:tblGrid>
                <a:gridCol w="1001461">
                  <a:extLst>
                    <a:ext uri="{9D8B030D-6E8A-4147-A177-3AD203B41FA5}">
                      <a16:colId xmlns:a16="http://schemas.microsoft.com/office/drawing/2014/main" val="1458196713"/>
                    </a:ext>
                  </a:extLst>
                </a:gridCol>
                <a:gridCol w="1572240">
                  <a:extLst>
                    <a:ext uri="{9D8B030D-6E8A-4147-A177-3AD203B41FA5}">
                      <a16:colId xmlns:a16="http://schemas.microsoft.com/office/drawing/2014/main" val="2256798121"/>
                    </a:ext>
                  </a:extLst>
                </a:gridCol>
              </a:tblGrid>
              <a:tr h="274414">
                <a:tc>
                  <a:txBody>
                    <a:bodyPr/>
                    <a:lstStyle/>
                    <a:p>
                      <a:r>
                        <a:rPr lang="en-US" sz="1000" dirty="0"/>
                        <a:t>Index</a:t>
                      </a:r>
                    </a:p>
                  </a:txBody>
                  <a:tcPr/>
                </a:tc>
                <a:tc>
                  <a:txBody>
                    <a:bodyPr/>
                    <a:lstStyle/>
                    <a:p>
                      <a:r>
                        <a:rPr lang="en-US" sz="1000" dirty="0" err="1"/>
                        <a:t>Tuple.index</a:t>
                      </a:r>
                      <a:r>
                        <a:rPr lang="en-US" sz="1000" dirty="0"/>
                        <a:t>(</a:t>
                      </a:r>
                      <a:r>
                        <a:rPr lang="en-US" sz="1000" dirty="0" err="1"/>
                        <a:t>elem</a:t>
                      </a:r>
                      <a:r>
                        <a:rPr lang="en-US" sz="1000" dirty="0"/>
                        <a:t>)</a:t>
                      </a:r>
                    </a:p>
                  </a:txBody>
                  <a:tcPr/>
                </a:tc>
                <a:extLst>
                  <a:ext uri="{0D108BD9-81ED-4DB2-BD59-A6C34878D82A}">
                    <a16:rowId xmlns:a16="http://schemas.microsoft.com/office/drawing/2014/main" val="638003831"/>
                  </a:ext>
                </a:extLst>
              </a:tr>
              <a:tr h="274414">
                <a:tc>
                  <a:txBody>
                    <a:bodyPr/>
                    <a:lstStyle/>
                    <a:p>
                      <a:r>
                        <a:rPr lang="en-US" sz="1000" dirty="0"/>
                        <a:t>Slicing</a:t>
                      </a:r>
                    </a:p>
                  </a:txBody>
                  <a:tcPr/>
                </a:tc>
                <a:tc>
                  <a:txBody>
                    <a:bodyPr/>
                    <a:lstStyle/>
                    <a:p>
                      <a:r>
                        <a:rPr lang="en-US" sz="1000" dirty="0"/>
                        <a:t>Tuple[range]</a:t>
                      </a:r>
                    </a:p>
                  </a:txBody>
                  <a:tcPr/>
                </a:tc>
                <a:extLst>
                  <a:ext uri="{0D108BD9-81ED-4DB2-BD59-A6C34878D82A}">
                    <a16:rowId xmlns:a16="http://schemas.microsoft.com/office/drawing/2014/main" val="2775674787"/>
                  </a:ext>
                </a:extLst>
              </a:tr>
              <a:tr h="274414">
                <a:tc>
                  <a:txBody>
                    <a:bodyPr/>
                    <a:lstStyle/>
                    <a:p>
                      <a:r>
                        <a:rPr lang="en-US" sz="1000" dirty="0"/>
                        <a:t>Concatenation</a:t>
                      </a:r>
                    </a:p>
                  </a:txBody>
                  <a:tcPr/>
                </a:tc>
                <a:tc>
                  <a:txBody>
                    <a:bodyPr/>
                    <a:lstStyle/>
                    <a:p>
                      <a:r>
                        <a:rPr lang="en-US" sz="1000" dirty="0"/>
                        <a:t>Tuple1 + Tuple2</a:t>
                      </a:r>
                    </a:p>
                  </a:txBody>
                  <a:tcPr/>
                </a:tc>
                <a:extLst>
                  <a:ext uri="{0D108BD9-81ED-4DB2-BD59-A6C34878D82A}">
                    <a16:rowId xmlns:a16="http://schemas.microsoft.com/office/drawing/2014/main" val="471840421"/>
                  </a:ext>
                </a:extLst>
              </a:tr>
              <a:tr h="274414">
                <a:tc>
                  <a:txBody>
                    <a:bodyPr/>
                    <a:lstStyle/>
                    <a:p>
                      <a:r>
                        <a:rPr lang="en-US" sz="1000" dirty="0"/>
                        <a:t>Repetition</a:t>
                      </a:r>
                    </a:p>
                  </a:txBody>
                  <a:tcPr/>
                </a:tc>
                <a:tc>
                  <a:txBody>
                    <a:bodyPr/>
                    <a:lstStyle/>
                    <a:p>
                      <a:r>
                        <a:rPr lang="en-US" sz="1000" dirty="0"/>
                        <a:t>Tuple * x</a:t>
                      </a:r>
                    </a:p>
                  </a:txBody>
                  <a:tcPr/>
                </a:tc>
                <a:extLst>
                  <a:ext uri="{0D108BD9-81ED-4DB2-BD59-A6C34878D82A}">
                    <a16:rowId xmlns:a16="http://schemas.microsoft.com/office/drawing/2014/main" val="3379457240"/>
                  </a:ext>
                </a:extLst>
              </a:tr>
              <a:tr h="274414">
                <a:tc>
                  <a:txBody>
                    <a:bodyPr/>
                    <a:lstStyle/>
                    <a:p>
                      <a:r>
                        <a:rPr lang="en-US" sz="1000" dirty="0"/>
                        <a:t>Count</a:t>
                      </a:r>
                    </a:p>
                  </a:txBody>
                  <a:tcPr/>
                </a:tc>
                <a:tc>
                  <a:txBody>
                    <a:bodyPr/>
                    <a:lstStyle/>
                    <a:p>
                      <a:r>
                        <a:rPr lang="en-US" sz="1000" dirty="0" err="1"/>
                        <a:t>Tuple.count</a:t>
                      </a:r>
                      <a:r>
                        <a:rPr lang="en-US" sz="1000" dirty="0"/>
                        <a:t>(</a:t>
                      </a:r>
                      <a:r>
                        <a:rPr lang="en-US" sz="1000" dirty="0" err="1"/>
                        <a:t>elem</a:t>
                      </a:r>
                      <a:r>
                        <a:rPr lang="en-US" sz="1000" dirty="0"/>
                        <a:t>)</a:t>
                      </a:r>
                    </a:p>
                  </a:txBody>
                  <a:tcPr/>
                </a:tc>
                <a:extLst>
                  <a:ext uri="{0D108BD9-81ED-4DB2-BD59-A6C34878D82A}">
                    <a16:rowId xmlns:a16="http://schemas.microsoft.com/office/drawing/2014/main" val="1996678623"/>
                  </a:ext>
                </a:extLst>
              </a:tr>
            </a:tbl>
          </a:graphicData>
        </a:graphic>
      </p:graphicFrame>
    </p:spTree>
    <p:extLst>
      <p:ext uri="{BB962C8B-B14F-4D97-AF65-F5344CB8AC3E}">
        <p14:creationId xmlns:p14="http://schemas.microsoft.com/office/powerpoint/2010/main" val="270260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32C-2B97-F5BE-C040-B782A213AB3C}"/>
              </a:ext>
            </a:extLst>
          </p:cNvPr>
          <p:cNvSpPr>
            <a:spLocks noGrp="1"/>
          </p:cNvSpPr>
          <p:nvPr>
            <p:ph type="title"/>
          </p:nvPr>
        </p:nvSpPr>
        <p:spPr/>
        <p:txBody>
          <a:bodyPr/>
          <a:lstStyle/>
          <a:p>
            <a:pPr algn="ctr"/>
            <a:r>
              <a:rPr lang="en-US" dirty="0"/>
              <a:t>Sets</a:t>
            </a:r>
          </a:p>
        </p:txBody>
      </p:sp>
      <p:sp>
        <p:nvSpPr>
          <p:cNvPr id="3" name="Text Placeholder 2">
            <a:extLst>
              <a:ext uri="{FF2B5EF4-FFF2-40B4-BE49-F238E27FC236}">
                <a16:creationId xmlns:a16="http://schemas.microsoft.com/office/drawing/2014/main" id="{25A8DC15-0546-1551-E905-C38CD5D2226E}"/>
              </a:ext>
            </a:extLst>
          </p:cNvPr>
          <p:cNvSpPr>
            <a:spLocks noGrp="1"/>
          </p:cNvSpPr>
          <p:nvPr>
            <p:ph type="body" idx="1"/>
          </p:nvPr>
        </p:nvSpPr>
        <p:spPr/>
        <p:txBody>
          <a:bodyPr/>
          <a:lstStyle/>
          <a:p>
            <a:r>
              <a:rPr lang="en-US" sz="1100" dirty="0"/>
              <a:t>A set contains an unordered collection of unique and immutable objects</a:t>
            </a:r>
          </a:p>
          <a:p>
            <a:r>
              <a:rPr lang="en-US" sz="1100" dirty="0"/>
              <a:t>A Python implementation of the sets as they are known from mathematics</a:t>
            </a:r>
          </a:p>
          <a:p>
            <a:endParaRPr lang="en-US" dirty="0"/>
          </a:p>
        </p:txBody>
      </p:sp>
      <p:sp>
        <p:nvSpPr>
          <p:cNvPr id="4" name="Text Placeholder 3">
            <a:extLst>
              <a:ext uri="{FF2B5EF4-FFF2-40B4-BE49-F238E27FC236}">
                <a16:creationId xmlns:a16="http://schemas.microsoft.com/office/drawing/2014/main" id="{C69D4FCD-2850-BED2-5CFE-513B5E9178B3}"/>
              </a:ext>
            </a:extLst>
          </p:cNvPr>
          <p:cNvSpPr>
            <a:spLocks noGrp="1"/>
          </p:cNvSpPr>
          <p:nvPr>
            <p:ph type="body" idx="2"/>
          </p:nvPr>
        </p:nvSpPr>
        <p:spPr/>
        <p:txBody>
          <a:bodyPr/>
          <a:lstStyle/>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Fruits = (‘</a:t>
            </a:r>
            <a:r>
              <a:rPr lang="en-US" dirty="0" err="1"/>
              <a:t>Mango’,’Apple’,’Grapes</a:t>
            </a:r>
            <a:r>
              <a:rPr lang="en-US" dirty="0"/>
              <a:t>’)</a:t>
            </a:r>
          </a:p>
          <a:p>
            <a:pPr marL="139700" indent="0">
              <a:buNone/>
            </a:pPr>
            <a:endParaRPr lang="en-US" dirty="0"/>
          </a:p>
        </p:txBody>
      </p:sp>
      <p:graphicFrame>
        <p:nvGraphicFramePr>
          <p:cNvPr id="5" name="Table 5">
            <a:extLst>
              <a:ext uri="{FF2B5EF4-FFF2-40B4-BE49-F238E27FC236}">
                <a16:creationId xmlns:a16="http://schemas.microsoft.com/office/drawing/2014/main" id="{2C484D1F-8E8F-D671-9474-FB5703AE111E}"/>
              </a:ext>
            </a:extLst>
          </p:cNvPr>
          <p:cNvGraphicFramePr>
            <a:graphicFrameLocks noGrp="1"/>
          </p:cNvGraphicFramePr>
          <p:nvPr>
            <p:extLst>
              <p:ext uri="{D42A27DB-BD31-4B8C-83A1-F6EECF244321}">
                <p14:modId xmlns:p14="http://schemas.microsoft.com/office/powerpoint/2010/main" val="2787257139"/>
              </p:ext>
            </p:extLst>
          </p:nvPr>
        </p:nvGraphicFramePr>
        <p:xfrm>
          <a:off x="5925614" y="2022922"/>
          <a:ext cx="2067164" cy="1097656"/>
        </p:xfrm>
        <a:graphic>
          <a:graphicData uri="http://schemas.openxmlformats.org/drawingml/2006/table">
            <a:tbl>
              <a:tblPr firstRow="1" bandRow="1">
                <a:tableStyleId>{638C61F2-AEDB-447C-8E4C-A31013348298}</a:tableStyleId>
              </a:tblPr>
              <a:tblGrid>
                <a:gridCol w="929097">
                  <a:extLst>
                    <a:ext uri="{9D8B030D-6E8A-4147-A177-3AD203B41FA5}">
                      <a16:colId xmlns:a16="http://schemas.microsoft.com/office/drawing/2014/main" val="1458196713"/>
                    </a:ext>
                  </a:extLst>
                </a:gridCol>
                <a:gridCol w="1138067">
                  <a:extLst>
                    <a:ext uri="{9D8B030D-6E8A-4147-A177-3AD203B41FA5}">
                      <a16:colId xmlns:a16="http://schemas.microsoft.com/office/drawing/2014/main" val="2256798121"/>
                    </a:ext>
                  </a:extLst>
                </a:gridCol>
              </a:tblGrid>
              <a:tr h="274414">
                <a:tc>
                  <a:txBody>
                    <a:bodyPr/>
                    <a:lstStyle/>
                    <a:p>
                      <a:r>
                        <a:rPr lang="en-US" sz="1000" dirty="0"/>
                        <a:t>Slicing</a:t>
                      </a:r>
                    </a:p>
                  </a:txBody>
                  <a:tcPr/>
                </a:tc>
                <a:tc>
                  <a:txBody>
                    <a:bodyPr/>
                    <a:lstStyle/>
                    <a:p>
                      <a:r>
                        <a:rPr lang="en-US" sz="1000" dirty="0"/>
                        <a:t>Difference</a:t>
                      </a:r>
                    </a:p>
                  </a:txBody>
                  <a:tcPr/>
                </a:tc>
                <a:extLst>
                  <a:ext uri="{0D108BD9-81ED-4DB2-BD59-A6C34878D82A}">
                    <a16:rowId xmlns:a16="http://schemas.microsoft.com/office/drawing/2014/main" val="638003831"/>
                  </a:ext>
                </a:extLst>
              </a:tr>
              <a:tr h="274414">
                <a:tc>
                  <a:txBody>
                    <a:bodyPr/>
                    <a:lstStyle/>
                    <a:p>
                      <a:r>
                        <a:rPr lang="en-US" sz="1000" dirty="0"/>
                        <a:t>Add Element</a:t>
                      </a:r>
                    </a:p>
                  </a:txBody>
                  <a:tcPr/>
                </a:tc>
                <a:tc>
                  <a:txBody>
                    <a:bodyPr/>
                    <a:lstStyle/>
                    <a:p>
                      <a:r>
                        <a:rPr lang="en-US" sz="1000" dirty="0"/>
                        <a:t>Discard</a:t>
                      </a:r>
                    </a:p>
                  </a:txBody>
                  <a:tcPr/>
                </a:tc>
                <a:extLst>
                  <a:ext uri="{0D108BD9-81ED-4DB2-BD59-A6C34878D82A}">
                    <a16:rowId xmlns:a16="http://schemas.microsoft.com/office/drawing/2014/main" val="2775674787"/>
                  </a:ext>
                </a:extLst>
              </a:tr>
              <a:tr h="274414">
                <a:tc>
                  <a:txBody>
                    <a:bodyPr/>
                    <a:lstStyle/>
                    <a:p>
                      <a:r>
                        <a:rPr lang="en-US" sz="1000" dirty="0"/>
                        <a:t>Clear</a:t>
                      </a:r>
                    </a:p>
                  </a:txBody>
                  <a:tcPr/>
                </a:tc>
                <a:tc>
                  <a:txBody>
                    <a:bodyPr/>
                    <a:lstStyle/>
                    <a:p>
                      <a:r>
                        <a:rPr lang="en-US" sz="1000" dirty="0"/>
                        <a:t>Remove</a:t>
                      </a:r>
                    </a:p>
                  </a:txBody>
                  <a:tcPr/>
                </a:tc>
                <a:extLst>
                  <a:ext uri="{0D108BD9-81ED-4DB2-BD59-A6C34878D82A}">
                    <a16:rowId xmlns:a16="http://schemas.microsoft.com/office/drawing/2014/main" val="471840421"/>
                  </a:ext>
                </a:extLst>
              </a:tr>
              <a:tr h="274414">
                <a:tc>
                  <a:txBody>
                    <a:bodyPr/>
                    <a:lstStyle/>
                    <a:p>
                      <a:r>
                        <a:rPr lang="en-US" sz="1000" dirty="0"/>
                        <a:t>Copy</a:t>
                      </a:r>
                    </a:p>
                  </a:txBody>
                  <a:tcPr/>
                </a:tc>
                <a:tc>
                  <a:txBody>
                    <a:bodyPr/>
                    <a:lstStyle/>
                    <a:p>
                      <a:r>
                        <a:rPr lang="en-US" sz="1000" dirty="0"/>
                        <a:t>Intersection</a:t>
                      </a:r>
                    </a:p>
                  </a:txBody>
                  <a:tcPr/>
                </a:tc>
                <a:extLst>
                  <a:ext uri="{0D108BD9-81ED-4DB2-BD59-A6C34878D82A}">
                    <a16:rowId xmlns:a16="http://schemas.microsoft.com/office/drawing/2014/main" val="3379457240"/>
                  </a:ext>
                </a:extLst>
              </a:tr>
            </a:tbl>
          </a:graphicData>
        </a:graphic>
      </p:graphicFrame>
      <p:pic>
        <p:nvPicPr>
          <p:cNvPr id="6" name="Picture 5">
            <a:extLst>
              <a:ext uri="{FF2B5EF4-FFF2-40B4-BE49-F238E27FC236}">
                <a16:creationId xmlns:a16="http://schemas.microsoft.com/office/drawing/2014/main" id="{95DE3833-983C-0C2B-C940-D453BF877447}"/>
              </a:ext>
            </a:extLst>
          </p:cNvPr>
          <p:cNvPicPr>
            <a:picLocks noChangeAspect="1"/>
          </p:cNvPicPr>
          <p:nvPr/>
        </p:nvPicPr>
        <p:blipFill>
          <a:blip r:embed="rId2"/>
          <a:stretch>
            <a:fillRect/>
          </a:stretch>
        </p:blipFill>
        <p:spPr>
          <a:xfrm>
            <a:off x="2567699" y="2571750"/>
            <a:ext cx="2573701" cy="1582478"/>
          </a:xfrm>
          <a:prstGeom prst="rect">
            <a:avLst/>
          </a:prstGeom>
        </p:spPr>
      </p:pic>
    </p:spTree>
    <p:extLst>
      <p:ext uri="{BB962C8B-B14F-4D97-AF65-F5344CB8AC3E}">
        <p14:creationId xmlns:p14="http://schemas.microsoft.com/office/powerpoint/2010/main" val="313996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32C-2B97-F5BE-C040-B782A213AB3C}"/>
              </a:ext>
            </a:extLst>
          </p:cNvPr>
          <p:cNvSpPr>
            <a:spLocks noGrp="1"/>
          </p:cNvSpPr>
          <p:nvPr>
            <p:ph type="title"/>
          </p:nvPr>
        </p:nvSpPr>
        <p:spPr/>
        <p:txBody>
          <a:bodyPr/>
          <a:lstStyle/>
          <a:p>
            <a:pPr algn="ctr"/>
            <a:r>
              <a:rPr lang="en-US" sz="2000" dirty="0"/>
              <a:t>Dictionaries</a:t>
            </a:r>
          </a:p>
        </p:txBody>
      </p:sp>
      <p:sp>
        <p:nvSpPr>
          <p:cNvPr id="3" name="Text Placeholder 2">
            <a:extLst>
              <a:ext uri="{FF2B5EF4-FFF2-40B4-BE49-F238E27FC236}">
                <a16:creationId xmlns:a16="http://schemas.microsoft.com/office/drawing/2014/main" id="{25A8DC15-0546-1551-E905-C38CD5D2226E}"/>
              </a:ext>
            </a:extLst>
          </p:cNvPr>
          <p:cNvSpPr>
            <a:spLocks noGrp="1"/>
          </p:cNvSpPr>
          <p:nvPr>
            <p:ph type="body" idx="1"/>
          </p:nvPr>
        </p:nvSpPr>
        <p:spPr>
          <a:xfrm>
            <a:off x="2400250" y="1161921"/>
            <a:ext cx="3071400" cy="3002400"/>
          </a:xfrm>
        </p:spPr>
        <p:txBody>
          <a:bodyPr/>
          <a:lstStyle/>
          <a:p>
            <a:r>
              <a:rPr lang="en-US" dirty="0"/>
              <a:t>Dictionaries are used to store data values in </a:t>
            </a:r>
            <a:r>
              <a:rPr lang="en-US" dirty="0" err="1"/>
              <a:t>key:value</a:t>
            </a:r>
            <a:r>
              <a:rPr lang="en-US" dirty="0"/>
              <a:t> pairs.</a:t>
            </a:r>
          </a:p>
          <a:p>
            <a:r>
              <a:rPr lang="en-US" dirty="0"/>
              <a:t>A dictionary is a collection which is ordered*, changeable and do not allow duplicates.</a:t>
            </a:r>
          </a:p>
          <a:p>
            <a:r>
              <a:rPr lang="en-US" dirty="0" err="1"/>
              <a:t>thisdict</a:t>
            </a:r>
            <a:r>
              <a:rPr lang="en-US" dirty="0"/>
              <a:t> = {</a:t>
            </a:r>
            <a:br>
              <a:rPr lang="en-US" dirty="0"/>
            </a:br>
            <a:r>
              <a:rPr lang="en-US" dirty="0"/>
              <a:t>  "brand": "Ford",</a:t>
            </a:r>
            <a:br>
              <a:rPr lang="en-US" dirty="0"/>
            </a:br>
            <a:r>
              <a:rPr lang="en-US" dirty="0"/>
              <a:t>  "model": "Mustang",</a:t>
            </a:r>
            <a:br>
              <a:rPr lang="en-US" dirty="0"/>
            </a:br>
            <a:r>
              <a:rPr lang="en-US" dirty="0"/>
              <a:t>  "year": 1964</a:t>
            </a:r>
            <a:br>
              <a:rPr lang="en-US" dirty="0"/>
            </a:br>
            <a:r>
              <a:rPr lang="en-US" dirty="0"/>
              <a:t>}</a:t>
            </a:r>
            <a:br>
              <a:rPr lang="en-US" dirty="0"/>
            </a:br>
            <a:r>
              <a:rPr lang="en-US" dirty="0"/>
              <a:t>print(</a:t>
            </a:r>
            <a:r>
              <a:rPr lang="en-US" dirty="0" err="1"/>
              <a:t>thisdict</a:t>
            </a:r>
            <a:r>
              <a:rPr lang="en-US" dirty="0"/>
              <a:t>["brand"])</a:t>
            </a:r>
            <a:br>
              <a:rPr lang="en-US" dirty="0"/>
            </a:br>
            <a:endParaRPr lang="en-US" dirty="0"/>
          </a:p>
        </p:txBody>
      </p:sp>
      <p:sp>
        <p:nvSpPr>
          <p:cNvPr id="4" name="Text Placeholder 3">
            <a:extLst>
              <a:ext uri="{FF2B5EF4-FFF2-40B4-BE49-F238E27FC236}">
                <a16:creationId xmlns:a16="http://schemas.microsoft.com/office/drawing/2014/main" id="{C69D4FCD-2850-BED2-5CFE-513B5E9178B3}"/>
              </a:ext>
            </a:extLst>
          </p:cNvPr>
          <p:cNvSpPr>
            <a:spLocks noGrp="1"/>
          </p:cNvSpPr>
          <p:nvPr>
            <p:ph type="body" idx="2"/>
          </p:nvPr>
        </p:nvSpPr>
        <p:spPr>
          <a:xfrm>
            <a:off x="5650519" y="1161921"/>
            <a:ext cx="3071400" cy="3002400"/>
          </a:xfrm>
        </p:spPr>
        <p:txBody>
          <a:bodyPr/>
          <a:lstStyle/>
          <a:p>
            <a:r>
              <a:rPr lang="en-US" sz="1100" dirty="0"/>
              <a:t>Dictionaries are changeable, meaning that we can change, add or remove items after the dictionary has been created.</a:t>
            </a:r>
          </a:p>
          <a:p>
            <a:r>
              <a:rPr lang="en-US" sz="1100" dirty="0"/>
              <a:t>Dictionaries cannot have two items with the same key: Duplicate values will overwrite existing values</a:t>
            </a:r>
          </a:p>
          <a:p>
            <a:pPr>
              <a:lnSpc>
                <a:spcPct val="100000"/>
              </a:lnSpc>
            </a:pPr>
            <a:r>
              <a:rPr lang="en-US" sz="1100" dirty="0"/>
              <a:t>The values in dictionary items can be of any data type:</a:t>
            </a:r>
          </a:p>
          <a:p>
            <a:pPr marL="1054100" lvl="2" indent="0">
              <a:buNone/>
            </a:pPr>
            <a:r>
              <a:rPr lang="en-US" sz="900" dirty="0" err="1"/>
              <a:t>thisdict</a:t>
            </a:r>
            <a:r>
              <a:rPr lang="en-US" sz="900" dirty="0"/>
              <a:t> = {</a:t>
            </a:r>
            <a:br>
              <a:rPr lang="en-US" sz="900" dirty="0"/>
            </a:br>
            <a:r>
              <a:rPr lang="en-US" sz="900" dirty="0"/>
              <a:t>  "brand": "Ford",</a:t>
            </a:r>
            <a:br>
              <a:rPr lang="en-US" sz="900" dirty="0"/>
            </a:br>
            <a:r>
              <a:rPr lang="en-US" sz="900" dirty="0"/>
              <a:t>  "electric": False,</a:t>
            </a:r>
            <a:br>
              <a:rPr lang="en-US" sz="900" dirty="0"/>
            </a:br>
            <a:r>
              <a:rPr lang="en-US" sz="900" dirty="0"/>
              <a:t>  "year": 1964,</a:t>
            </a:r>
            <a:br>
              <a:rPr lang="en-US" sz="900" dirty="0"/>
            </a:br>
            <a:r>
              <a:rPr lang="en-US" sz="900" dirty="0"/>
              <a:t>  "colors": ["red", "white", "blue"]</a:t>
            </a:r>
            <a:br>
              <a:rPr lang="en-US" sz="900" dirty="0"/>
            </a:br>
            <a:r>
              <a:rPr lang="en-US" sz="900" dirty="0"/>
              <a:t>}</a:t>
            </a:r>
          </a:p>
          <a:p>
            <a:pPr marL="139700" indent="0">
              <a:buNone/>
            </a:pPr>
            <a:endParaRPr lang="en-US" dirty="0"/>
          </a:p>
        </p:txBody>
      </p:sp>
    </p:spTree>
    <p:extLst>
      <p:ext uri="{BB962C8B-B14F-4D97-AF65-F5344CB8AC3E}">
        <p14:creationId xmlns:p14="http://schemas.microsoft.com/office/powerpoint/2010/main" val="78464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145188" y="362590"/>
            <a:ext cx="62271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Abstraction</a:t>
            </a:r>
            <a:endParaRPr dirty="0"/>
          </a:p>
        </p:txBody>
      </p:sp>
      <p:sp>
        <p:nvSpPr>
          <p:cNvPr id="100" name="Google Shape;100;p16"/>
          <p:cNvSpPr txBox="1">
            <a:spLocks noGrp="1"/>
          </p:cNvSpPr>
          <p:nvPr>
            <p:ph type="body" idx="1"/>
          </p:nvPr>
        </p:nvSpPr>
        <p:spPr>
          <a:xfrm>
            <a:off x="1186714" y="921790"/>
            <a:ext cx="5733000" cy="3733200"/>
          </a:xfrm>
          <a:prstGeom prst="rect">
            <a:avLst/>
          </a:prstGeom>
        </p:spPr>
        <p:txBody>
          <a:bodyPr spcFirstLastPara="1" wrap="square" lIns="91425" tIns="91425" rIns="91425" bIns="91425" anchor="t" anchorCtr="0">
            <a:noAutofit/>
          </a:bodyPr>
          <a:lstStyle/>
          <a:p>
            <a:pPr marL="0" lvl="0" indent="0">
              <a:buNone/>
            </a:pPr>
            <a:endParaRPr lang="en-US" sz="1600" dirty="0"/>
          </a:p>
          <a:p>
            <a:pPr marL="0" lvl="0" indent="0">
              <a:buNone/>
            </a:pPr>
            <a:r>
              <a:rPr lang="en-US" sz="1600" dirty="0"/>
              <a:t>Abstraction is one of the most powerful ideas in computer science. It separates the what from the how.</a:t>
            </a:r>
          </a:p>
          <a:p>
            <a:pPr marL="0" lvl="0" indent="0">
              <a:buNone/>
            </a:pPr>
            <a:endParaRPr lang="en-US" sz="1600" dirty="0"/>
          </a:p>
          <a:p>
            <a:pPr marL="0" lvl="0" indent="0">
              <a:buNone/>
            </a:pPr>
            <a:r>
              <a:rPr lang="en-US" sz="1600" dirty="0"/>
              <a:t>Abstraction provides modularity.</a:t>
            </a:r>
          </a:p>
          <a:p>
            <a:pPr marL="0" lvl="0" indent="0">
              <a:buNone/>
            </a:pPr>
            <a:endParaRPr lang="en-US" sz="1600" dirty="0"/>
          </a:p>
          <a:p>
            <a:pPr marL="0" lvl="0" indent="0">
              <a:buNone/>
            </a:pPr>
            <a:r>
              <a:rPr lang="en-US" sz="1600" dirty="0"/>
              <a:t>Classes are the Python representation for “Abstract Data  Types,” (ADT) a very useful notion in any programming language.</a:t>
            </a:r>
          </a:p>
          <a:p>
            <a:pPr marL="0" lvl="0" indent="0">
              <a:buNone/>
            </a:pPr>
            <a:endParaRPr lang="en-US" sz="1600" dirty="0"/>
          </a:p>
          <a:p>
            <a:pPr marL="0" lvl="0" indent="0">
              <a:buNone/>
            </a:pPr>
            <a:r>
              <a:rPr lang="en-US" sz="1600" dirty="0"/>
              <a:t>An ADT involves both data and operations on that data.</a:t>
            </a:r>
          </a:p>
          <a:p>
            <a:pPr marL="0" lvl="0" indent="0">
              <a:buNone/>
            </a:pPr>
            <a:endParaRPr lang="en-US" sz="1600" dirty="0"/>
          </a:p>
          <a:p>
            <a:pPr marL="0" lvl="0" indent="0" algn="r">
              <a:buNone/>
            </a:pPr>
            <a:r>
              <a:rPr lang="en-US" sz="1300" dirty="0"/>
              <a:t>(https://</a:t>
            </a:r>
            <a:r>
              <a:rPr lang="en-US" sz="1300" dirty="0" err="1"/>
              <a:t>www.cse.iitd.ac.in</a:t>
            </a:r>
            <a:r>
              <a:rPr lang="en-US" sz="1300" dirty="0"/>
              <a:t>/~</a:t>
            </a:r>
            <a:r>
              <a:rPr lang="en-US" sz="1300" dirty="0" err="1"/>
              <a:t>pkalra</a:t>
            </a:r>
            <a:r>
              <a:rPr lang="en-US" sz="1300" dirty="0"/>
              <a:t>/csl101/Python-</a:t>
            </a:r>
            <a:r>
              <a:rPr lang="en-US" sz="1300" dirty="0" err="1"/>
              <a:t>ADT.pdf</a:t>
            </a:r>
            <a:r>
              <a:rPr lang="en-US" sz="1300" dirty="0"/>
              <a:t>)</a:t>
            </a:r>
            <a:endParaRPr sz="1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175B-551F-6DC1-6A9B-5BD9F56D37D6}"/>
              </a:ext>
            </a:extLst>
          </p:cNvPr>
          <p:cNvSpPr>
            <a:spLocks noGrp="1"/>
          </p:cNvSpPr>
          <p:nvPr>
            <p:ph type="title"/>
          </p:nvPr>
        </p:nvSpPr>
        <p:spPr/>
        <p:txBody>
          <a:bodyPr/>
          <a:lstStyle/>
          <a:p>
            <a:r>
              <a:rPr lang="en-US" b="0" dirty="0"/>
              <a:t>Python - Access Dictionary Items</a:t>
            </a:r>
            <a:endParaRPr lang="en-US" dirty="0"/>
          </a:p>
        </p:txBody>
      </p:sp>
      <p:sp>
        <p:nvSpPr>
          <p:cNvPr id="3" name="Text Placeholder 2">
            <a:extLst>
              <a:ext uri="{FF2B5EF4-FFF2-40B4-BE49-F238E27FC236}">
                <a16:creationId xmlns:a16="http://schemas.microsoft.com/office/drawing/2014/main" id="{73D83A7E-4A8D-F584-1793-78F09E2279EC}"/>
              </a:ext>
            </a:extLst>
          </p:cNvPr>
          <p:cNvSpPr>
            <a:spLocks noGrp="1"/>
          </p:cNvSpPr>
          <p:nvPr>
            <p:ph type="body" idx="1"/>
          </p:nvPr>
        </p:nvSpPr>
        <p:spPr/>
        <p:txBody>
          <a:bodyPr/>
          <a:lstStyle/>
          <a:p>
            <a:r>
              <a:rPr lang="en-US" dirty="0"/>
              <a:t>Accessing Items</a:t>
            </a:r>
          </a:p>
          <a:p>
            <a:pPr marL="139700" indent="0">
              <a:buNone/>
            </a:pPr>
            <a:r>
              <a:rPr lang="en-US" dirty="0"/>
              <a:t>You can access the items of a dictionary by referring to its key name, inside square brackets:</a:t>
            </a:r>
          </a:p>
          <a:p>
            <a:r>
              <a:rPr lang="en-US" dirty="0" err="1"/>
              <a:t>thisdict</a:t>
            </a:r>
            <a:r>
              <a:rPr lang="en-US" dirty="0"/>
              <a:t> = {</a:t>
            </a:r>
            <a:br>
              <a:rPr lang="en-US" dirty="0"/>
            </a:br>
            <a:r>
              <a:rPr lang="en-US" dirty="0"/>
              <a:t>  "brand": "Ford",</a:t>
            </a:r>
            <a:br>
              <a:rPr lang="en-US" dirty="0"/>
            </a:br>
            <a:r>
              <a:rPr lang="en-US" dirty="0"/>
              <a:t>  "model": "Mustang",</a:t>
            </a:r>
            <a:br>
              <a:rPr lang="en-US" dirty="0"/>
            </a:br>
            <a:r>
              <a:rPr lang="en-US" dirty="0"/>
              <a:t>  "year": 1964</a:t>
            </a:r>
            <a:br>
              <a:rPr lang="en-US" dirty="0"/>
            </a:br>
            <a:r>
              <a:rPr lang="en-US" dirty="0"/>
              <a:t>}</a:t>
            </a:r>
            <a:br>
              <a:rPr lang="en-US" dirty="0"/>
            </a:br>
            <a:r>
              <a:rPr lang="en-US" dirty="0"/>
              <a:t>x = </a:t>
            </a:r>
            <a:r>
              <a:rPr lang="en-US" dirty="0" err="1"/>
              <a:t>thisdict</a:t>
            </a:r>
            <a:r>
              <a:rPr lang="en-US" dirty="0"/>
              <a:t>["model"]</a:t>
            </a:r>
          </a:p>
          <a:p>
            <a:r>
              <a:rPr lang="en-US" dirty="0"/>
              <a:t>OR</a:t>
            </a:r>
          </a:p>
          <a:p>
            <a:pPr marL="139700" indent="0">
              <a:buNone/>
            </a:pPr>
            <a:r>
              <a:rPr lang="en-US" dirty="0"/>
              <a:t>       x = </a:t>
            </a:r>
            <a:r>
              <a:rPr lang="en-US" dirty="0" err="1"/>
              <a:t>thisdict.get</a:t>
            </a:r>
            <a:r>
              <a:rPr lang="en-US" dirty="0"/>
              <a:t>("model")</a:t>
            </a:r>
            <a:br>
              <a:rPr lang="en-US" dirty="0"/>
            </a:br>
            <a:endParaRPr lang="en-US" dirty="0"/>
          </a:p>
          <a:p>
            <a:pPr marL="139700" indent="0">
              <a:buNone/>
            </a:pPr>
            <a:endParaRPr lang="en-US" dirty="0"/>
          </a:p>
        </p:txBody>
      </p:sp>
      <p:sp>
        <p:nvSpPr>
          <p:cNvPr id="4" name="Text Placeholder 3">
            <a:extLst>
              <a:ext uri="{FF2B5EF4-FFF2-40B4-BE49-F238E27FC236}">
                <a16:creationId xmlns:a16="http://schemas.microsoft.com/office/drawing/2014/main" id="{3C98D455-057C-FD39-ACBD-3088540AD3DC}"/>
              </a:ext>
            </a:extLst>
          </p:cNvPr>
          <p:cNvSpPr>
            <a:spLocks noGrp="1"/>
          </p:cNvSpPr>
          <p:nvPr>
            <p:ph type="body" idx="2"/>
          </p:nvPr>
        </p:nvSpPr>
        <p:spPr/>
        <p:txBody>
          <a:bodyPr/>
          <a:lstStyle/>
          <a:p>
            <a:r>
              <a:rPr lang="en-US" dirty="0"/>
              <a:t>Add a new item to the original dictionary, and see that the keys list gets updated as well:</a:t>
            </a:r>
          </a:p>
          <a:p>
            <a:pPr marL="139700" indent="0">
              <a:buNone/>
            </a:pPr>
            <a:r>
              <a:rPr lang="en-US" dirty="0"/>
              <a:t>       car["color"] = "white”</a:t>
            </a:r>
          </a:p>
          <a:p>
            <a:r>
              <a:rPr lang="en-US" dirty="0"/>
              <a:t>Make a change in the original dictionary</a:t>
            </a:r>
          </a:p>
          <a:p>
            <a:pPr marL="139700" indent="0">
              <a:buNone/>
            </a:pPr>
            <a:r>
              <a:rPr lang="en-US" dirty="0"/>
              <a:t>       car["year"] = 2020</a:t>
            </a:r>
          </a:p>
          <a:p>
            <a:r>
              <a:rPr lang="en-US" dirty="0"/>
              <a:t>To determine if a specified key is present in a dictionary use the in keyword:</a:t>
            </a:r>
          </a:p>
          <a:p>
            <a:pPr marL="139700" indent="0">
              <a:buNone/>
            </a:pPr>
            <a:r>
              <a:rPr lang="en-US" dirty="0"/>
              <a:t>       if "model" in </a:t>
            </a:r>
            <a:r>
              <a:rPr lang="en-US" dirty="0" err="1"/>
              <a:t>thisdict</a:t>
            </a:r>
            <a:r>
              <a:rPr lang="en-US" dirty="0"/>
              <a:t>:</a:t>
            </a:r>
            <a:br>
              <a:rPr lang="en-US" dirty="0"/>
            </a:br>
            <a:r>
              <a:rPr lang="en-US" dirty="0"/>
              <a:t>          print("Yes”)</a:t>
            </a:r>
          </a:p>
        </p:txBody>
      </p:sp>
    </p:spTree>
    <p:extLst>
      <p:ext uri="{BB962C8B-B14F-4D97-AF65-F5344CB8AC3E}">
        <p14:creationId xmlns:p14="http://schemas.microsoft.com/office/powerpoint/2010/main" val="69891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9BF8-A998-EED4-3E41-7C3EC0F7584B}"/>
              </a:ext>
            </a:extLst>
          </p:cNvPr>
          <p:cNvSpPr>
            <a:spLocks noGrp="1"/>
          </p:cNvSpPr>
          <p:nvPr>
            <p:ph type="title"/>
          </p:nvPr>
        </p:nvSpPr>
        <p:spPr>
          <a:xfrm>
            <a:off x="2400250" y="575950"/>
            <a:ext cx="6321600" cy="476597"/>
          </a:xfrm>
        </p:spPr>
        <p:txBody>
          <a:bodyPr/>
          <a:lstStyle/>
          <a:p>
            <a:r>
              <a:rPr lang="en-US" sz="2000" dirty="0"/>
              <a:t>Changing contents of a dictionary and looping</a:t>
            </a:r>
          </a:p>
        </p:txBody>
      </p:sp>
      <p:sp>
        <p:nvSpPr>
          <p:cNvPr id="3" name="Text Placeholder 2">
            <a:extLst>
              <a:ext uri="{FF2B5EF4-FFF2-40B4-BE49-F238E27FC236}">
                <a16:creationId xmlns:a16="http://schemas.microsoft.com/office/drawing/2014/main" id="{36F0E3C5-2D6B-9546-1730-5075FCE44606}"/>
              </a:ext>
            </a:extLst>
          </p:cNvPr>
          <p:cNvSpPr>
            <a:spLocks noGrp="1"/>
          </p:cNvSpPr>
          <p:nvPr>
            <p:ph type="body" idx="1"/>
          </p:nvPr>
        </p:nvSpPr>
        <p:spPr>
          <a:xfrm>
            <a:off x="2347676" y="1052546"/>
            <a:ext cx="3071400" cy="3515003"/>
          </a:xfrm>
        </p:spPr>
        <p:txBody>
          <a:bodyPr/>
          <a:lstStyle/>
          <a:p>
            <a:r>
              <a:rPr lang="en-US" sz="1050" dirty="0"/>
              <a:t>Update the "year" of the car by using the update() method:</a:t>
            </a:r>
          </a:p>
          <a:p>
            <a:pPr marL="139700" indent="0">
              <a:buNone/>
            </a:pPr>
            <a:r>
              <a:rPr lang="en-US" sz="1050" dirty="0"/>
              <a:t>         </a:t>
            </a:r>
            <a:r>
              <a:rPr lang="en-US" sz="1050" dirty="0" err="1"/>
              <a:t>thisdict.update</a:t>
            </a:r>
            <a:r>
              <a:rPr lang="en-US" sz="1050" dirty="0"/>
              <a:t>({"year": 2020})</a:t>
            </a:r>
          </a:p>
          <a:p>
            <a:pPr marL="139700" indent="0">
              <a:buNone/>
            </a:pPr>
            <a:r>
              <a:rPr lang="en-US" sz="1050" dirty="0"/>
              <a:t>         </a:t>
            </a:r>
            <a:r>
              <a:rPr lang="en-US" sz="1050" dirty="0" err="1"/>
              <a:t>thisdict.update</a:t>
            </a:r>
            <a:r>
              <a:rPr lang="en-US" sz="1050" dirty="0"/>
              <a:t>({"color": "red"})</a:t>
            </a:r>
          </a:p>
          <a:p>
            <a:r>
              <a:rPr lang="en-US" sz="1050" dirty="0"/>
              <a:t>The pop() method removes the item with the specified key name</a:t>
            </a:r>
          </a:p>
          <a:p>
            <a:pPr marL="139700" indent="0">
              <a:buNone/>
            </a:pPr>
            <a:r>
              <a:rPr lang="en-US" sz="1050" dirty="0"/>
              <a:t>         </a:t>
            </a:r>
            <a:r>
              <a:rPr lang="en-US" sz="1050" dirty="0" err="1"/>
              <a:t>thisdict.pop</a:t>
            </a:r>
            <a:r>
              <a:rPr lang="en-US" sz="1050" dirty="0"/>
              <a:t>("model") also</a:t>
            </a:r>
            <a:br>
              <a:rPr lang="en-US" sz="1050" dirty="0"/>
            </a:br>
            <a:r>
              <a:rPr lang="en-US" sz="1050" dirty="0"/>
              <a:t>         del </a:t>
            </a:r>
            <a:r>
              <a:rPr lang="en-US" sz="1050" dirty="0" err="1"/>
              <a:t>thisdict</a:t>
            </a:r>
            <a:r>
              <a:rPr lang="en-US" sz="1050" dirty="0"/>
              <a:t>["model"]</a:t>
            </a:r>
          </a:p>
          <a:p>
            <a:r>
              <a:rPr lang="en-US" sz="1050" dirty="0"/>
              <a:t>The clear() method empties the dictionary</a:t>
            </a:r>
          </a:p>
          <a:p>
            <a:pPr marL="139700" indent="0">
              <a:buNone/>
            </a:pPr>
            <a:r>
              <a:rPr lang="en-US" sz="1050" dirty="0"/>
              <a:t>         </a:t>
            </a:r>
            <a:r>
              <a:rPr lang="en-US" sz="1050" dirty="0" err="1"/>
              <a:t>thisdict.clear</a:t>
            </a:r>
            <a:r>
              <a:rPr lang="en-US" sz="1050" dirty="0"/>
              <a:t>()</a:t>
            </a:r>
          </a:p>
          <a:p>
            <a:r>
              <a:rPr lang="en-US" sz="1050" dirty="0"/>
              <a:t>Print all key names in the dictionary, one by one and Print all </a:t>
            </a:r>
            <a:r>
              <a:rPr lang="en-US" sz="1050" i="1" dirty="0"/>
              <a:t>values</a:t>
            </a:r>
            <a:r>
              <a:rPr lang="en-US" sz="1050" dirty="0"/>
              <a:t> in the dictionary, one by one</a:t>
            </a:r>
          </a:p>
          <a:p>
            <a:r>
              <a:rPr lang="en-US" dirty="0"/>
              <a:t>for x in </a:t>
            </a:r>
            <a:r>
              <a:rPr lang="en-US" dirty="0" err="1"/>
              <a:t>thisdict</a:t>
            </a:r>
            <a:r>
              <a:rPr lang="en-US" dirty="0"/>
              <a:t>:</a:t>
            </a:r>
            <a:br>
              <a:rPr lang="en-US" sz="1200" dirty="0"/>
            </a:br>
            <a:r>
              <a:rPr lang="en-US" dirty="0"/>
              <a:t>    print(x)</a:t>
            </a:r>
          </a:p>
          <a:p>
            <a:pPr marL="139700" indent="0">
              <a:buNone/>
            </a:pPr>
            <a:r>
              <a:rPr lang="en-US" dirty="0"/>
              <a:t>           print(</a:t>
            </a:r>
            <a:r>
              <a:rPr lang="en-US" dirty="0" err="1"/>
              <a:t>thisdict</a:t>
            </a:r>
            <a:r>
              <a:rPr lang="en-US" dirty="0"/>
              <a:t>[x])</a:t>
            </a:r>
          </a:p>
        </p:txBody>
      </p:sp>
      <p:sp>
        <p:nvSpPr>
          <p:cNvPr id="4" name="Text Placeholder 3">
            <a:extLst>
              <a:ext uri="{FF2B5EF4-FFF2-40B4-BE49-F238E27FC236}">
                <a16:creationId xmlns:a16="http://schemas.microsoft.com/office/drawing/2014/main" id="{282E9BAD-BD82-49F0-95D9-9517A7981844}"/>
              </a:ext>
            </a:extLst>
          </p:cNvPr>
          <p:cNvSpPr>
            <a:spLocks noGrp="1"/>
          </p:cNvSpPr>
          <p:nvPr>
            <p:ph type="body" idx="2"/>
          </p:nvPr>
        </p:nvSpPr>
        <p:spPr>
          <a:xfrm>
            <a:off x="5650572" y="1090072"/>
            <a:ext cx="3071400" cy="3515003"/>
          </a:xfrm>
        </p:spPr>
        <p:txBody>
          <a:bodyPr/>
          <a:lstStyle/>
          <a:p>
            <a:r>
              <a:rPr lang="en-US" dirty="0"/>
              <a:t>You can also use the values() method to return values of a dictionary:</a:t>
            </a:r>
          </a:p>
          <a:p>
            <a:pPr marL="139700" indent="0">
              <a:buNone/>
            </a:pPr>
            <a:r>
              <a:rPr lang="en-US" dirty="0"/>
              <a:t>       for x in </a:t>
            </a:r>
            <a:r>
              <a:rPr lang="en-US" dirty="0" err="1"/>
              <a:t>thisdict.values</a:t>
            </a:r>
            <a:r>
              <a:rPr lang="en-US" dirty="0"/>
              <a:t>():</a:t>
            </a:r>
            <a:br>
              <a:rPr lang="en-US" dirty="0"/>
            </a:br>
            <a:r>
              <a:rPr lang="en-US" dirty="0"/>
              <a:t>          print(x)</a:t>
            </a:r>
          </a:p>
          <a:p>
            <a:r>
              <a:rPr lang="en-US" dirty="0"/>
              <a:t>You can use the keys() method to return the keys of a dictionary:</a:t>
            </a:r>
          </a:p>
          <a:p>
            <a:pPr marL="139700" indent="0">
              <a:buNone/>
            </a:pPr>
            <a:r>
              <a:rPr lang="en-US" dirty="0"/>
              <a:t>       for x in </a:t>
            </a:r>
            <a:r>
              <a:rPr lang="en-US" dirty="0" err="1"/>
              <a:t>thisdict.keys</a:t>
            </a:r>
            <a:r>
              <a:rPr lang="en-US" dirty="0"/>
              <a:t>():</a:t>
            </a:r>
            <a:br>
              <a:rPr lang="en-US" dirty="0"/>
            </a:br>
            <a:r>
              <a:rPr lang="en-US" dirty="0"/>
              <a:t>          print(x)</a:t>
            </a:r>
          </a:p>
          <a:p>
            <a:r>
              <a:rPr lang="en-US" dirty="0"/>
              <a:t>Make a copy of a dictionary</a:t>
            </a:r>
          </a:p>
          <a:p>
            <a:pPr marL="139700" indent="0">
              <a:buNone/>
            </a:pPr>
            <a:r>
              <a:rPr lang="en-US" dirty="0"/>
              <a:t>       </a:t>
            </a:r>
            <a:r>
              <a:rPr lang="en-US" dirty="0" err="1"/>
              <a:t>mydict</a:t>
            </a:r>
            <a:r>
              <a:rPr lang="en-US" dirty="0"/>
              <a:t> = </a:t>
            </a:r>
            <a:r>
              <a:rPr lang="en-US" dirty="0" err="1"/>
              <a:t>thisdict.copy</a:t>
            </a:r>
            <a:r>
              <a:rPr lang="en-US" dirty="0"/>
              <a:t>() also</a:t>
            </a:r>
          </a:p>
          <a:p>
            <a:pPr marL="139700" indent="0">
              <a:buNone/>
            </a:pPr>
            <a:r>
              <a:rPr lang="en-US" dirty="0"/>
              <a:t>       </a:t>
            </a:r>
            <a:r>
              <a:rPr lang="en-US" dirty="0" err="1"/>
              <a:t>mydict</a:t>
            </a:r>
            <a:r>
              <a:rPr lang="en-US" dirty="0"/>
              <a:t> = </a:t>
            </a:r>
            <a:r>
              <a:rPr lang="en-US" dirty="0" err="1"/>
              <a:t>dict</a:t>
            </a:r>
            <a:r>
              <a:rPr lang="en-US" dirty="0"/>
              <a:t>(</a:t>
            </a:r>
            <a:r>
              <a:rPr lang="en-US" dirty="0" err="1"/>
              <a:t>thisdict</a:t>
            </a:r>
            <a:r>
              <a:rPr lang="en-US" dirty="0"/>
              <a:t>)</a:t>
            </a:r>
          </a:p>
        </p:txBody>
      </p:sp>
    </p:spTree>
    <p:extLst>
      <p:ext uri="{BB962C8B-B14F-4D97-AF65-F5344CB8AC3E}">
        <p14:creationId xmlns:p14="http://schemas.microsoft.com/office/powerpoint/2010/main" val="12592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a:xfrm>
            <a:off x="2400250" y="575950"/>
            <a:ext cx="6321600" cy="577318"/>
          </a:xfrm>
        </p:spPr>
        <p:txBody>
          <a:bodyPr/>
          <a:lstStyle/>
          <a:p>
            <a:pPr algn="ctr"/>
            <a:r>
              <a:rPr lang="en-US" sz="2000" b="0" dirty="0"/>
              <a:t>Python Dictionary Methods</a:t>
            </a:r>
            <a:br>
              <a:rPr lang="en-US" sz="2000" b="0" dirty="0"/>
            </a:br>
            <a:r>
              <a:rPr lang="en-US" sz="800" b="0" dirty="0"/>
              <a:t>                                                                 </a:t>
            </a:r>
            <a:r>
              <a:rPr lang="en-US" sz="1000" b="0" dirty="0"/>
              <a:t>https://www.w3schools.com/python/</a:t>
            </a:r>
            <a:r>
              <a:rPr lang="en-US" sz="1000" b="0" dirty="0" err="1"/>
              <a:t>python_dictionaries_methods.asp</a:t>
            </a:r>
            <a:endParaRPr lang="en-US" sz="1000" b="0" dirty="0"/>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250" y="1098596"/>
            <a:ext cx="5947709" cy="3002400"/>
          </a:xfrm>
        </p:spPr>
        <p:txBody>
          <a:bodyPr/>
          <a:lstStyle/>
          <a:p>
            <a:pPr marL="139700" indent="0">
              <a:buNone/>
            </a:pPr>
            <a:endParaRPr lang="en-US" dirty="0"/>
          </a:p>
        </p:txBody>
      </p:sp>
      <p:graphicFrame>
        <p:nvGraphicFramePr>
          <p:cNvPr id="5" name="Table 4">
            <a:extLst>
              <a:ext uri="{FF2B5EF4-FFF2-40B4-BE49-F238E27FC236}">
                <a16:creationId xmlns:a16="http://schemas.microsoft.com/office/drawing/2014/main" id="{5F01206C-48A1-64F4-968D-3A3CE0902FB4}"/>
              </a:ext>
            </a:extLst>
          </p:cNvPr>
          <p:cNvGraphicFramePr>
            <a:graphicFrameLocks noGrp="1"/>
          </p:cNvGraphicFramePr>
          <p:nvPr>
            <p:extLst>
              <p:ext uri="{D42A27DB-BD31-4B8C-83A1-F6EECF244321}">
                <p14:modId xmlns:p14="http://schemas.microsoft.com/office/powerpoint/2010/main" val="800614833"/>
              </p:ext>
            </p:extLst>
          </p:nvPr>
        </p:nvGraphicFramePr>
        <p:xfrm>
          <a:off x="2400250" y="1256478"/>
          <a:ext cx="5947708" cy="2690569"/>
        </p:xfrm>
        <a:graphic>
          <a:graphicData uri="http://schemas.openxmlformats.org/drawingml/2006/table">
            <a:tbl>
              <a:tblPr/>
              <a:tblGrid>
                <a:gridCol w="2973854">
                  <a:extLst>
                    <a:ext uri="{9D8B030D-6E8A-4147-A177-3AD203B41FA5}">
                      <a16:colId xmlns:a16="http://schemas.microsoft.com/office/drawing/2014/main" val="3876551656"/>
                    </a:ext>
                  </a:extLst>
                </a:gridCol>
                <a:gridCol w="2973854">
                  <a:extLst>
                    <a:ext uri="{9D8B030D-6E8A-4147-A177-3AD203B41FA5}">
                      <a16:colId xmlns:a16="http://schemas.microsoft.com/office/drawing/2014/main" val="2848182130"/>
                    </a:ext>
                  </a:extLst>
                </a:gridCol>
              </a:tblGrid>
              <a:tr h="213580">
                <a:tc>
                  <a:txBody>
                    <a:bodyPr/>
                    <a:lstStyle/>
                    <a:p>
                      <a:pPr algn="l" fontAlgn="t"/>
                      <a:r>
                        <a:rPr lang="en-US" sz="800" dirty="0">
                          <a:effectLst/>
                        </a:rPr>
                        <a:t>Method</a:t>
                      </a: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Description</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5955286"/>
                  </a:ext>
                </a:extLst>
              </a:tr>
              <a:tr h="213580">
                <a:tc>
                  <a:txBody>
                    <a:bodyPr/>
                    <a:lstStyle/>
                    <a:p>
                      <a:pPr algn="l" fontAlgn="t"/>
                      <a:r>
                        <a:rPr lang="en-US" sz="800">
                          <a:effectLst/>
                          <a:hlinkClick r:id="rId2"/>
                        </a:rPr>
                        <a:t>clear()</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rPr>
                        <a:t>Removes all the elements from the dictionary</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8968354"/>
                  </a:ext>
                </a:extLst>
              </a:tr>
              <a:tr h="213580">
                <a:tc>
                  <a:txBody>
                    <a:bodyPr/>
                    <a:lstStyle/>
                    <a:p>
                      <a:pPr algn="l" fontAlgn="t"/>
                      <a:r>
                        <a:rPr lang="en-US" sz="800">
                          <a:effectLst/>
                          <a:hlinkClick r:id="rId3"/>
                        </a:rPr>
                        <a:t>copy()</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Returns a copy of the dictionary</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0854865"/>
                  </a:ext>
                </a:extLst>
              </a:tr>
              <a:tr h="213580">
                <a:tc>
                  <a:txBody>
                    <a:bodyPr/>
                    <a:lstStyle/>
                    <a:p>
                      <a:pPr algn="l" fontAlgn="t"/>
                      <a:r>
                        <a:rPr lang="en-US" sz="800">
                          <a:effectLst/>
                          <a:hlinkClick r:id="rId4"/>
                        </a:rPr>
                        <a:t>fromkeys()</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dirty="0">
                          <a:effectLst/>
                        </a:rPr>
                        <a:t>Returns a dictionary with the specified keys and value</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70819115"/>
                  </a:ext>
                </a:extLst>
              </a:tr>
              <a:tr h="213580">
                <a:tc>
                  <a:txBody>
                    <a:bodyPr/>
                    <a:lstStyle/>
                    <a:p>
                      <a:pPr algn="l" fontAlgn="t"/>
                      <a:r>
                        <a:rPr lang="en-US" sz="800">
                          <a:effectLst/>
                          <a:hlinkClick r:id="rId5"/>
                        </a:rPr>
                        <a:t>get()</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Returns the value of the specified key</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7580831"/>
                  </a:ext>
                </a:extLst>
              </a:tr>
              <a:tr h="213580">
                <a:tc>
                  <a:txBody>
                    <a:bodyPr/>
                    <a:lstStyle/>
                    <a:p>
                      <a:pPr algn="l" fontAlgn="t"/>
                      <a:r>
                        <a:rPr lang="en-US" sz="800">
                          <a:effectLst/>
                          <a:hlinkClick r:id="rId6"/>
                        </a:rPr>
                        <a:t>items()</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rPr>
                        <a:t>Returns a list containing a tuple for each key value pair</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07753860"/>
                  </a:ext>
                </a:extLst>
              </a:tr>
              <a:tr h="213580">
                <a:tc>
                  <a:txBody>
                    <a:bodyPr/>
                    <a:lstStyle/>
                    <a:p>
                      <a:pPr algn="l" fontAlgn="t"/>
                      <a:r>
                        <a:rPr lang="en-US" sz="800">
                          <a:effectLst/>
                          <a:hlinkClick r:id="rId7"/>
                        </a:rPr>
                        <a:t>keys()</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Returns a list containing the dictionary's keys</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977138"/>
                  </a:ext>
                </a:extLst>
              </a:tr>
              <a:tr h="213580">
                <a:tc>
                  <a:txBody>
                    <a:bodyPr/>
                    <a:lstStyle/>
                    <a:p>
                      <a:pPr algn="l" fontAlgn="t"/>
                      <a:r>
                        <a:rPr lang="en-US" sz="800">
                          <a:effectLst/>
                          <a:hlinkClick r:id="rId8"/>
                        </a:rPr>
                        <a:t>pop()</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rPr>
                        <a:t>Removes the element with the specified key</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483281"/>
                  </a:ext>
                </a:extLst>
              </a:tr>
              <a:tr h="213580">
                <a:tc>
                  <a:txBody>
                    <a:bodyPr/>
                    <a:lstStyle/>
                    <a:p>
                      <a:pPr algn="l" fontAlgn="t"/>
                      <a:r>
                        <a:rPr lang="en-US" sz="800">
                          <a:effectLst/>
                          <a:hlinkClick r:id="rId9"/>
                        </a:rPr>
                        <a:t>popitem()</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Removes the last inserted key-value pair</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1380435"/>
                  </a:ext>
                </a:extLst>
              </a:tr>
              <a:tr h="341189">
                <a:tc>
                  <a:txBody>
                    <a:bodyPr/>
                    <a:lstStyle/>
                    <a:p>
                      <a:pPr algn="l" fontAlgn="t"/>
                      <a:r>
                        <a:rPr lang="en-US" sz="800">
                          <a:effectLst/>
                          <a:hlinkClick r:id="rId10"/>
                        </a:rPr>
                        <a:t>setdefault()</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rPr>
                        <a:t>Returns the value of the specified key. If the key does not exist: insert the key, with the specified value</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07811769"/>
                  </a:ext>
                </a:extLst>
              </a:tr>
              <a:tr h="213580">
                <a:tc>
                  <a:txBody>
                    <a:bodyPr/>
                    <a:lstStyle/>
                    <a:p>
                      <a:pPr algn="l" fontAlgn="t"/>
                      <a:r>
                        <a:rPr lang="en-US" sz="800">
                          <a:effectLst/>
                          <a:hlinkClick r:id="rId11"/>
                        </a:rPr>
                        <a:t>update()</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rPr>
                        <a:t>Updates the dictionary with the specified key-value pairs</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30032651"/>
                  </a:ext>
                </a:extLst>
              </a:tr>
              <a:tr h="213580">
                <a:tc>
                  <a:txBody>
                    <a:bodyPr/>
                    <a:lstStyle/>
                    <a:p>
                      <a:pPr algn="l" fontAlgn="t"/>
                      <a:r>
                        <a:rPr lang="en-US" sz="800">
                          <a:effectLst/>
                          <a:hlinkClick r:id="rId12"/>
                        </a:rPr>
                        <a:t>values()</a:t>
                      </a:r>
                      <a:endParaRPr lang="en-US" sz="800">
                        <a:effectLst/>
                      </a:endParaRPr>
                    </a:p>
                  </a:txBody>
                  <a:tcPr marL="82138"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800" dirty="0">
                          <a:effectLst/>
                        </a:rPr>
                        <a:t>Returns a list of all the values in the dictionary</a:t>
                      </a:r>
                    </a:p>
                  </a:txBody>
                  <a:tcPr marL="41069" marR="41069" marT="41069" marB="41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845844463"/>
                  </a:ext>
                </a:extLst>
              </a:tr>
            </a:tbl>
          </a:graphicData>
        </a:graphic>
      </p:graphicFrame>
    </p:spTree>
    <p:extLst>
      <p:ext uri="{BB962C8B-B14F-4D97-AF65-F5344CB8AC3E}">
        <p14:creationId xmlns:p14="http://schemas.microsoft.com/office/powerpoint/2010/main" val="379210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989B-5595-9126-B0DA-0512000C75CC}"/>
              </a:ext>
            </a:extLst>
          </p:cNvPr>
          <p:cNvSpPr>
            <a:spLocks noGrp="1"/>
          </p:cNvSpPr>
          <p:nvPr>
            <p:ph type="title"/>
          </p:nvPr>
        </p:nvSpPr>
        <p:spPr>
          <a:xfrm>
            <a:off x="407862" y="575950"/>
            <a:ext cx="8313988" cy="877880"/>
          </a:xfrm>
        </p:spPr>
        <p:txBody>
          <a:bodyPr/>
          <a:lstStyle/>
          <a:p>
            <a:pPr algn="ctr"/>
            <a:r>
              <a:rPr lang="en-US" sz="2000" dirty="0"/>
              <a:t>Abstract Data Types (ADT): </a:t>
            </a:r>
            <a:br>
              <a:rPr lang="en-US" sz="2000" dirty="0"/>
            </a:br>
            <a:r>
              <a:rPr lang="en-US" sz="2000" dirty="0"/>
              <a:t>Defining ‘What’ not ‘How’</a:t>
            </a:r>
            <a:br>
              <a:rPr lang="en-US" sz="2000" dirty="0"/>
            </a:br>
            <a:r>
              <a:rPr lang="en-US" sz="1000" dirty="0"/>
              <a:t>https://</a:t>
            </a:r>
            <a:r>
              <a:rPr lang="en-US" sz="1000" dirty="0" err="1"/>
              <a:t>www.alpharithms.com</a:t>
            </a:r>
            <a:r>
              <a:rPr lang="en-US" sz="1000" dirty="0"/>
              <a:t>/abstract-data-types-adt-495117/</a:t>
            </a:r>
            <a:br>
              <a:rPr lang="en-US" dirty="0"/>
            </a:br>
            <a:endParaRPr lang="en-US" dirty="0"/>
          </a:p>
        </p:txBody>
      </p:sp>
      <p:sp>
        <p:nvSpPr>
          <p:cNvPr id="3" name="Text Placeholder 2">
            <a:extLst>
              <a:ext uri="{FF2B5EF4-FFF2-40B4-BE49-F238E27FC236}">
                <a16:creationId xmlns:a16="http://schemas.microsoft.com/office/drawing/2014/main" id="{7F7C06AB-9357-8824-CAFC-6E7E89772C37}"/>
              </a:ext>
            </a:extLst>
          </p:cNvPr>
          <p:cNvSpPr>
            <a:spLocks noGrp="1"/>
          </p:cNvSpPr>
          <p:nvPr>
            <p:ph type="body" idx="1"/>
          </p:nvPr>
        </p:nvSpPr>
        <p:spPr>
          <a:xfrm>
            <a:off x="1755659" y="1602675"/>
            <a:ext cx="3071400" cy="3002400"/>
          </a:xfrm>
        </p:spPr>
        <p:txBody>
          <a:bodyPr/>
          <a:lstStyle/>
          <a:p>
            <a:r>
              <a:rPr lang="en-US" dirty="0"/>
              <a:t>Abstract Data Types (ADT) are high-level abstractions characterized by a set of objects and related operations. ADTs do not define implementation guidance</a:t>
            </a:r>
          </a:p>
          <a:p>
            <a:pPr marL="139700" indent="0">
              <a:buNone/>
            </a:pPr>
            <a:endParaRPr lang="en-US" dirty="0"/>
          </a:p>
          <a:p>
            <a:pPr fontAlgn="base"/>
            <a:r>
              <a:rPr lang="en-US" dirty="0"/>
              <a:t>Define </a:t>
            </a:r>
            <a:r>
              <a:rPr lang="en-US" i="1" dirty="0"/>
              <a:t>what</a:t>
            </a:r>
            <a:r>
              <a:rPr lang="en-US" dirty="0"/>
              <a:t> is getting done not </a:t>
            </a:r>
            <a:r>
              <a:rPr lang="en-US" i="1" dirty="0"/>
              <a:t>how</a:t>
            </a:r>
            <a:r>
              <a:rPr lang="en-US" dirty="0"/>
              <a:t> it is getting done</a:t>
            </a:r>
          </a:p>
          <a:p>
            <a:pPr fontAlgn="base"/>
            <a:endParaRPr lang="en-US" dirty="0"/>
          </a:p>
          <a:p>
            <a:pPr fontAlgn="base"/>
            <a:r>
              <a:rPr lang="en-US" dirty="0"/>
              <a:t>Operations are only defined by inputs and outputs</a:t>
            </a:r>
            <a:br>
              <a:rPr lang="en-US" dirty="0"/>
            </a:br>
            <a:endParaRPr lang="en-US" dirty="0"/>
          </a:p>
          <a:p>
            <a:endParaRPr lang="en-US" dirty="0"/>
          </a:p>
        </p:txBody>
      </p:sp>
      <p:sp>
        <p:nvSpPr>
          <p:cNvPr id="4" name="Text Placeholder 3">
            <a:extLst>
              <a:ext uri="{FF2B5EF4-FFF2-40B4-BE49-F238E27FC236}">
                <a16:creationId xmlns:a16="http://schemas.microsoft.com/office/drawing/2014/main" id="{39466BB4-7415-1E69-D150-04504652EABB}"/>
              </a:ext>
            </a:extLst>
          </p:cNvPr>
          <p:cNvSpPr>
            <a:spLocks noGrp="1"/>
          </p:cNvSpPr>
          <p:nvPr>
            <p:ph type="body" idx="2"/>
          </p:nvPr>
        </p:nvSpPr>
        <p:spPr/>
        <p:txBody>
          <a:bodyPr/>
          <a:lstStyle/>
          <a:p>
            <a:pPr marL="139700" indent="0">
              <a:buNone/>
            </a:pPr>
            <a:r>
              <a:rPr lang="en-US" dirty="0"/>
              <a:t>ADT common operations could be:</a:t>
            </a:r>
          </a:p>
          <a:p>
            <a:pPr marL="139700" indent="0">
              <a:buNone/>
            </a:pPr>
            <a:r>
              <a:rPr lang="en-US" sz="1000" dirty="0"/>
              <a:t>             (these are by no means an exhaustive list)</a:t>
            </a:r>
          </a:p>
          <a:p>
            <a:pPr marL="139700" indent="0">
              <a:buNone/>
            </a:pPr>
            <a:endParaRPr lang="en-US" dirty="0"/>
          </a:p>
          <a:p>
            <a:r>
              <a:rPr lang="en-US" sz="1200" b="1" u="sng" dirty="0"/>
              <a:t>Constructor</a:t>
            </a:r>
            <a:r>
              <a:rPr lang="en-US" sz="1200" dirty="0"/>
              <a:t>: initializes a new instance of an ADT</a:t>
            </a:r>
          </a:p>
          <a:p>
            <a:r>
              <a:rPr lang="en-US" sz="1200" b="1" u="sng" dirty="0"/>
              <a:t>Transformer</a:t>
            </a:r>
            <a:r>
              <a:rPr lang="en-US" sz="1200" dirty="0"/>
              <a:t>: changes the state (value) of an ADT (aka mutator)</a:t>
            </a:r>
          </a:p>
          <a:p>
            <a:r>
              <a:rPr lang="en-US" sz="1200" b="1" u="sng" dirty="0"/>
              <a:t>Observer</a:t>
            </a:r>
            <a:r>
              <a:rPr lang="en-US" sz="1200" dirty="0"/>
              <a:t>: allows viewing of ADT values (no changes). aka accessor</a:t>
            </a:r>
          </a:p>
          <a:p>
            <a:r>
              <a:rPr lang="en-US" sz="1200" b="1" u="sng" dirty="0"/>
              <a:t>Destructor</a:t>
            </a:r>
            <a:r>
              <a:rPr lang="en-US" sz="1200" dirty="0"/>
              <a:t>: clears the state of an ADT before releasing memory</a:t>
            </a:r>
          </a:p>
          <a:p>
            <a:r>
              <a:rPr lang="en-US" sz="1200" b="1" u="sng" dirty="0"/>
              <a:t>Iterator</a:t>
            </a:r>
            <a:r>
              <a:rPr lang="en-US" sz="1200" dirty="0"/>
              <a:t>: process all components of an ADT, one at a time</a:t>
            </a:r>
          </a:p>
        </p:txBody>
      </p:sp>
    </p:spTree>
    <p:extLst>
      <p:ext uri="{BB962C8B-B14F-4D97-AF65-F5344CB8AC3E}">
        <p14:creationId xmlns:p14="http://schemas.microsoft.com/office/powerpoint/2010/main" val="219806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0610-3E37-8D14-0E20-5D3817079F8C}"/>
              </a:ext>
            </a:extLst>
          </p:cNvPr>
          <p:cNvSpPr>
            <a:spLocks noGrp="1"/>
          </p:cNvSpPr>
          <p:nvPr>
            <p:ph type="title"/>
          </p:nvPr>
        </p:nvSpPr>
        <p:spPr>
          <a:xfrm>
            <a:off x="2400250" y="575949"/>
            <a:ext cx="6321600" cy="1029185"/>
          </a:xfrm>
        </p:spPr>
        <p:txBody>
          <a:bodyPr/>
          <a:lstStyle/>
          <a:p>
            <a:pPr algn="ctr"/>
            <a:r>
              <a:rPr lang="en-US" dirty="0"/>
              <a:t>Stack ADT</a:t>
            </a:r>
            <a:br>
              <a:rPr lang="en-US" dirty="0"/>
            </a:br>
            <a:r>
              <a:rPr lang="en-US" sz="1200" dirty="0"/>
              <a:t>A stack is a LIFO (last in, first out) list with the following operations:</a:t>
            </a:r>
          </a:p>
        </p:txBody>
      </p:sp>
      <p:sp>
        <p:nvSpPr>
          <p:cNvPr id="3" name="Text Placeholder 2">
            <a:extLst>
              <a:ext uri="{FF2B5EF4-FFF2-40B4-BE49-F238E27FC236}">
                <a16:creationId xmlns:a16="http://schemas.microsoft.com/office/drawing/2014/main" id="{1DB23EFC-9F38-6F6A-CB38-F62A2443E21C}"/>
              </a:ext>
            </a:extLst>
          </p:cNvPr>
          <p:cNvSpPr>
            <a:spLocks noGrp="1"/>
          </p:cNvSpPr>
          <p:nvPr>
            <p:ph type="body" idx="1"/>
          </p:nvPr>
        </p:nvSpPr>
        <p:spPr>
          <a:xfrm>
            <a:off x="2400303" y="1105174"/>
            <a:ext cx="3071400" cy="3499901"/>
          </a:xfrm>
        </p:spPr>
        <p:txBody>
          <a:bodyPr/>
          <a:lstStyle/>
          <a:p>
            <a:endParaRPr lang="en-US" dirty="0"/>
          </a:p>
          <a:p>
            <a:endParaRPr lang="en-US" dirty="0"/>
          </a:p>
          <a:p>
            <a:r>
              <a:rPr lang="en-US" dirty="0"/>
              <a:t>Stack() creates a new stack that is empty. It needs no parameters and returns an empty stack. </a:t>
            </a:r>
          </a:p>
          <a:p>
            <a:r>
              <a:rPr lang="en-US" dirty="0"/>
              <a:t>push(item) adds a new item to the top of the stack. It needs the item and returns nothing.</a:t>
            </a:r>
          </a:p>
          <a:p>
            <a:r>
              <a:rPr lang="en-US" dirty="0"/>
              <a:t>pop() removes the top item from the stack. It needs no parameters and returns the item. The stack is modified. </a:t>
            </a:r>
          </a:p>
        </p:txBody>
      </p:sp>
      <p:sp>
        <p:nvSpPr>
          <p:cNvPr id="4" name="Text Placeholder 3">
            <a:extLst>
              <a:ext uri="{FF2B5EF4-FFF2-40B4-BE49-F238E27FC236}">
                <a16:creationId xmlns:a16="http://schemas.microsoft.com/office/drawing/2014/main" id="{A75262C9-2BDE-CC55-C38F-4BF36D70F2E8}"/>
              </a:ext>
            </a:extLst>
          </p:cNvPr>
          <p:cNvSpPr>
            <a:spLocks noGrp="1"/>
          </p:cNvSpPr>
          <p:nvPr>
            <p:ph type="body" idx="2"/>
          </p:nvPr>
        </p:nvSpPr>
        <p:spPr>
          <a:xfrm>
            <a:off x="5650572" y="1315683"/>
            <a:ext cx="3071400" cy="3289392"/>
          </a:xfrm>
        </p:spPr>
        <p:txBody>
          <a:bodyPr/>
          <a:lstStyle/>
          <a:p>
            <a:endParaRPr lang="en-US" dirty="0"/>
          </a:p>
          <a:p>
            <a:r>
              <a:rPr lang="en-US" dirty="0"/>
              <a:t>top() returns the top item from the stack but does not remove it. It needs no parameters. The stack is not modified. </a:t>
            </a:r>
          </a:p>
          <a:p>
            <a:r>
              <a:rPr lang="en-US" dirty="0" err="1"/>
              <a:t>isEmpty</a:t>
            </a:r>
            <a:r>
              <a:rPr lang="en-US" dirty="0"/>
              <a:t>() tests to see whether the stack is empty. It needs no parameters and returns a </a:t>
            </a:r>
            <a:r>
              <a:rPr lang="en-US" dirty="0" err="1"/>
              <a:t>boolean</a:t>
            </a:r>
            <a:r>
              <a:rPr lang="en-US" dirty="0"/>
              <a:t> value. </a:t>
            </a:r>
          </a:p>
          <a:p>
            <a:r>
              <a:rPr lang="en-US" dirty="0"/>
              <a:t>size() returns the number of items on the stack. It needs no parameters and returns an integer. </a:t>
            </a:r>
          </a:p>
          <a:p>
            <a:pPr marL="139700" indent="0">
              <a:buNone/>
            </a:pPr>
            <a:endParaRPr lang="en-US" dirty="0"/>
          </a:p>
        </p:txBody>
      </p:sp>
    </p:spTree>
    <p:extLst>
      <p:ext uri="{BB962C8B-B14F-4D97-AF65-F5344CB8AC3E}">
        <p14:creationId xmlns:p14="http://schemas.microsoft.com/office/powerpoint/2010/main" val="141374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p:txBody>
          <a:bodyPr/>
          <a:lstStyle/>
          <a:p>
            <a:r>
              <a:rPr lang="en-US" dirty="0"/>
              <a:t>Stack ADT as a Class </a:t>
            </a:r>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302" y="1602675"/>
            <a:ext cx="5947709" cy="3002400"/>
          </a:xfrm>
        </p:spPr>
        <p:txBody>
          <a:bodyPr/>
          <a:lstStyle/>
          <a:p>
            <a:pPr marL="139700" indent="0">
              <a:buNone/>
            </a:pPr>
            <a:r>
              <a:rPr lang="en-US" sz="1200" dirty="0"/>
              <a:t>class Stack:</a:t>
            </a:r>
          </a:p>
          <a:p>
            <a:pPr marL="139700" indent="0">
              <a:buNone/>
            </a:pPr>
            <a:r>
              <a:rPr lang="en-US" sz="1200" dirty="0"/>
              <a:t>    def __</a:t>
            </a:r>
            <a:r>
              <a:rPr lang="en-US" sz="1200" dirty="0" err="1"/>
              <a:t>init</a:t>
            </a:r>
            <a:r>
              <a:rPr lang="en-US" sz="1200" dirty="0"/>
              <a:t>__(self):</a:t>
            </a:r>
          </a:p>
          <a:p>
            <a:pPr marL="139700" indent="0">
              <a:buNone/>
            </a:pPr>
            <a:r>
              <a:rPr lang="en-US" sz="1200" dirty="0"/>
              <a:t>        </a:t>
            </a:r>
            <a:r>
              <a:rPr lang="en-US" sz="1200" dirty="0" err="1"/>
              <a:t>self.items</a:t>
            </a:r>
            <a:r>
              <a:rPr lang="en-US" sz="1200" dirty="0"/>
              <a:t> = []</a:t>
            </a:r>
          </a:p>
          <a:p>
            <a:pPr marL="139700" indent="0">
              <a:buNone/>
            </a:pPr>
            <a:r>
              <a:rPr lang="en-US" sz="1200" dirty="0"/>
              <a:t>    def </a:t>
            </a:r>
            <a:r>
              <a:rPr lang="en-US" sz="1200" dirty="0" err="1"/>
              <a:t>IsEmpty</a:t>
            </a:r>
            <a:r>
              <a:rPr lang="en-US" sz="1200" dirty="0"/>
              <a:t>(self):</a:t>
            </a:r>
          </a:p>
          <a:p>
            <a:pPr marL="139700" indent="0">
              <a:buNone/>
            </a:pPr>
            <a:r>
              <a:rPr lang="en-US" sz="1200" dirty="0"/>
              <a:t>        return </a:t>
            </a:r>
            <a:r>
              <a:rPr lang="en-US" sz="1200" dirty="0" err="1"/>
              <a:t>self.items</a:t>
            </a:r>
            <a:r>
              <a:rPr lang="en-US" sz="1200" dirty="0"/>
              <a:t> == []</a:t>
            </a:r>
          </a:p>
          <a:p>
            <a:pPr marL="139700" indent="0">
              <a:buNone/>
            </a:pPr>
            <a:r>
              <a:rPr lang="en-US" sz="1200" dirty="0"/>
              <a:t>    def push(</a:t>
            </a:r>
            <a:r>
              <a:rPr lang="en-US" sz="1200" dirty="0" err="1"/>
              <a:t>self,item</a:t>
            </a:r>
            <a:r>
              <a:rPr lang="en-US" sz="1200" dirty="0"/>
              <a:t>):</a:t>
            </a:r>
          </a:p>
          <a:p>
            <a:pPr marL="139700" indent="0">
              <a:buNone/>
            </a:pPr>
            <a:r>
              <a:rPr lang="en-US" sz="1200" dirty="0"/>
              <a:t>        </a:t>
            </a:r>
            <a:r>
              <a:rPr lang="en-US" sz="1200" dirty="0" err="1"/>
              <a:t>self.items.append</a:t>
            </a:r>
            <a:r>
              <a:rPr lang="en-US" sz="1200" dirty="0"/>
              <a:t>(item)</a:t>
            </a:r>
          </a:p>
          <a:p>
            <a:pPr marL="139700" indent="0">
              <a:buNone/>
            </a:pPr>
            <a:r>
              <a:rPr lang="en-US" sz="1200" dirty="0"/>
              <a:t>    def pop(self):</a:t>
            </a:r>
          </a:p>
          <a:p>
            <a:pPr marL="139700" indent="0">
              <a:buNone/>
            </a:pPr>
            <a:r>
              <a:rPr lang="en-US" sz="1200" dirty="0"/>
              <a:t>        return </a:t>
            </a:r>
            <a:r>
              <a:rPr lang="en-US" sz="1200" dirty="0" err="1"/>
              <a:t>self.items.pop</a:t>
            </a:r>
            <a:r>
              <a:rPr lang="en-US" sz="1200" dirty="0"/>
              <a:t>()</a:t>
            </a:r>
          </a:p>
          <a:p>
            <a:pPr marL="139700" indent="0">
              <a:buNone/>
            </a:pPr>
            <a:r>
              <a:rPr lang="en-US" sz="1200" dirty="0"/>
              <a:t>    def top(self):</a:t>
            </a:r>
          </a:p>
          <a:p>
            <a:pPr marL="139700" indent="0">
              <a:buNone/>
            </a:pPr>
            <a:r>
              <a:rPr lang="en-US" sz="1200" dirty="0"/>
              <a:t>        return </a:t>
            </a:r>
            <a:r>
              <a:rPr lang="en-US" sz="1200" dirty="0" err="1"/>
              <a:t>self.items</a:t>
            </a:r>
            <a:r>
              <a:rPr lang="en-US" sz="1200" dirty="0"/>
              <a:t>[</a:t>
            </a:r>
            <a:r>
              <a:rPr lang="en-US" sz="1200" dirty="0" err="1"/>
              <a:t>len</a:t>
            </a:r>
            <a:r>
              <a:rPr lang="en-US" sz="1200" dirty="0"/>
              <a:t>(</a:t>
            </a:r>
            <a:r>
              <a:rPr lang="en-US" sz="1200" dirty="0" err="1"/>
              <a:t>self.items</a:t>
            </a:r>
            <a:r>
              <a:rPr lang="en-US" sz="1200" dirty="0"/>
              <a:t>)-1]</a:t>
            </a:r>
          </a:p>
          <a:p>
            <a:pPr marL="139700" indent="0">
              <a:buNone/>
            </a:pPr>
            <a:r>
              <a:rPr lang="en-US" sz="1200" dirty="0"/>
              <a:t>    def size(self):</a:t>
            </a:r>
          </a:p>
          <a:p>
            <a:pPr marL="139700" indent="0">
              <a:buNone/>
            </a:pPr>
            <a:r>
              <a:rPr lang="en-US" sz="1200" dirty="0"/>
              <a:t>        return </a:t>
            </a:r>
            <a:r>
              <a:rPr lang="en-US" sz="1200" dirty="0" err="1"/>
              <a:t>len</a:t>
            </a:r>
            <a:r>
              <a:rPr lang="en-US" sz="1200" dirty="0"/>
              <a:t>(</a:t>
            </a:r>
            <a:r>
              <a:rPr lang="en-US" sz="1200" dirty="0" err="1"/>
              <a:t>self.items</a:t>
            </a:r>
            <a:r>
              <a:rPr lang="en-US" sz="1200" dirty="0"/>
              <a:t>)</a:t>
            </a:r>
          </a:p>
        </p:txBody>
      </p:sp>
    </p:spTree>
    <p:extLst>
      <p:ext uri="{BB962C8B-B14F-4D97-AF65-F5344CB8AC3E}">
        <p14:creationId xmlns:p14="http://schemas.microsoft.com/office/powerpoint/2010/main" val="386441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0610-3E37-8D14-0E20-5D3817079F8C}"/>
              </a:ext>
            </a:extLst>
          </p:cNvPr>
          <p:cNvSpPr>
            <a:spLocks noGrp="1"/>
          </p:cNvSpPr>
          <p:nvPr>
            <p:ph type="title"/>
          </p:nvPr>
        </p:nvSpPr>
        <p:spPr>
          <a:xfrm>
            <a:off x="2400250" y="575950"/>
            <a:ext cx="6321600" cy="884460"/>
          </a:xfrm>
        </p:spPr>
        <p:txBody>
          <a:bodyPr/>
          <a:lstStyle/>
          <a:p>
            <a:pPr algn="ctr"/>
            <a:r>
              <a:rPr lang="en-US" dirty="0"/>
              <a:t>Queue ADT</a:t>
            </a:r>
            <a:br>
              <a:rPr lang="en-US" dirty="0"/>
            </a:br>
            <a:r>
              <a:rPr lang="en-US" sz="1200" dirty="0"/>
              <a:t>A Queue is a FIFO (first in, first out) list with the  following operations:</a:t>
            </a:r>
          </a:p>
        </p:txBody>
      </p:sp>
      <p:sp>
        <p:nvSpPr>
          <p:cNvPr id="3" name="Text Placeholder 2">
            <a:extLst>
              <a:ext uri="{FF2B5EF4-FFF2-40B4-BE49-F238E27FC236}">
                <a16:creationId xmlns:a16="http://schemas.microsoft.com/office/drawing/2014/main" id="{1DB23EFC-9F38-6F6A-CB38-F62A2443E21C}"/>
              </a:ext>
            </a:extLst>
          </p:cNvPr>
          <p:cNvSpPr>
            <a:spLocks noGrp="1"/>
          </p:cNvSpPr>
          <p:nvPr>
            <p:ph type="body" idx="1"/>
          </p:nvPr>
        </p:nvSpPr>
        <p:spPr>
          <a:xfrm>
            <a:off x="2400303" y="1105174"/>
            <a:ext cx="3071400" cy="3499901"/>
          </a:xfrm>
        </p:spPr>
        <p:txBody>
          <a:bodyPr/>
          <a:lstStyle/>
          <a:p>
            <a:endParaRPr lang="en-US" dirty="0"/>
          </a:p>
          <a:p>
            <a:r>
              <a:rPr lang="en-US" dirty="0"/>
              <a:t>Queue() creates a new queue that is empty. It needs no parameters and returns an empty queue.</a:t>
            </a:r>
          </a:p>
          <a:p>
            <a:r>
              <a:rPr lang="en-US" dirty="0"/>
              <a:t>Enqueue(item) adds a new item to the rear of the queue. It needs the item and returns nothing.</a:t>
            </a:r>
          </a:p>
          <a:p>
            <a:r>
              <a:rPr lang="en-US" dirty="0"/>
              <a:t>Dequeue() removes the item from the front of the queue. It needs no parameters and returns the item. The queue is modified.</a:t>
            </a:r>
          </a:p>
          <a:p>
            <a:pPr marL="139700" indent="0">
              <a:buNone/>
            </a:pPr>
            <a:endParaRPr lang="en-US" dirty="0"/>
          </a:p>
        </p:txBody>
      </p:sp>
      <p:sp>
        <p:nvSpPr>
          <p:cNvPr id="4" name="Text Placeholder 3">
            <a:extLst>
              <a:ext uri="{FF2B5EF4-FFF2-40B4-BE49-F238E27FC236}">
                <a16:creationId xmlns:a16="http://schemas.microsoft.com/office/drawing/2014/main" id="{A75262C9-2BDE-CC55-C38F-4BF36D70F2E8}"/>
              </a:ext>
            </a:extLst>
          </p:cNvPr>
          <p:cNvSpPr>
            <a:spLocks noGrp="1"/>
          </p:cNvSpPr>
          <p:nvPr>
            <p:ph type="body" idx="2"/>
          </p:nvPr>
        </p:nvSpPr>
        <p:spPr>
          <a:xfrm>
            <a:off x="5650572" y="1315683"/>
            <a:ext cx="3071400" cy="3289392"/>
          </a:xfrm>
        </p:spPr>
        <p:txBody>
          <a:bodyPr/>
          <a:lstStyle/>
          <a:p>
            <a:r>
              <a:rPr lang="en-US" dirty="0"/>
              <a:t>Front() returns the front item from the queue but does not remove it. It needs no parameters. The queue is not modified.</a:t>
            </a:r>
          </a:p>
          <a:p>
            <a:r>
              <a:rPr lang="en-US" dirty="0" err="1"/>
              <a:t>isEmpty</a:t>
            </a:r>
            <a:r>
              <a:rPr lang="en-US" dirty="0"/>
              <a:t>() tests to see whether the queue is empty. It needs no parameters and returns a </a:t>
            </a:r>
            <a:r>
              <a:rPr lang="en-US" dirty="0" err="1"/>
              <a:t>boolean</a:t>
            </a:r>
            <a:r>
              <a:rPr lang="en-US" dirty="0"/>
              <a:t> value.</a:t>
            </a:r>
          </a:p>
          <a:p>
            <a:r>
              <a:rPr lang="en-US" dirty="0"/>
              <a:t>size() returns the number of items on the queue. It needs no parameters and returns an integer.</a:t>
            </a:r>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383794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D80-B90C-FCA2-E914-ED4FB1451929}"/>
              </a:ext>
            </a:extLst>
          </p:cNvPr>
          <p:cNvSpPr>
            <a:spLocks noGrp="1"/>
          </p:cNvSpPr>
          <p:nvPr>
            <p:ph type="title"/>
          </p:nvPr>
        </p:nvSpPr>
        <p:spPr/>
        <p:txBody>
          <a:bodyPr/>
          <a:lstStyle/>
          <a:p>
            <a:r>
              <a:rPr lang="en-US" dirty="0"/>
              <a:t>Queue ADT as a Class </a:t>
            </a:r>
          </a:p>
        </p:txBody>
      </p:sp>
      <p:sp>
        <p:nvSpPr>
          <p:cNvPr id="3" name="Text Placeholder 2">
            <a:extLst>
              <a:ext uri="{FF2B5EF4-FFF2-40B4-BE49-F238E27FC236}">
                <a16:creationId xmlns:a16="http://schemas.microsoft.com/office/drawing/2014/main" id="{224CC333-9A12-AD0D-A964-C4A2D1D4E971}"/>
              </a:ext>
            </a:extLst>
          </p:cNvPr>
          <p:cNvSpPr>
            <a:spLocks noGrp="1"/>
          </p:cNvSpPr>
          <p:nvPr>
            <p:ph type="body" idx="1"/>
          </p:nvPr>
        </p:nvSpPr>
        <p:spPr>
          <a:xfrm>
            <a:off x="2400302" y="1602675"/>
            <a:ext cx="5947709" cy="3002400"/>
          </a:xfrm>
        </p:spPr>
        <p:txBody>
          <a:bodyPr/>
          <a:lstStyle/>
          <a:p>
            <a:pPr marL="139700" indent="0">
              <a:buNone/>
            </a:pPr>
            <a:r>
              <a:rPr lang="en-US" sz="1200" dirty="0"/>
              <a:t>Class Queue:</a:t>
            </a:r>
          </a:p>
          <a:p>
            <a:pPr marL="139700" indent="0">
              <a:buNone/>
            </a:pPr>
            <a:r>
              <a:rPr lang="en-US" sz="1200" dirty="0"/>
              <a:t>    def __</a:t>
            </a:r>
            <a:r>
              <a:rPr lang="en-US" sz="1200" dirty="0" err="1"/>
              <a:t>init</a:t>
            </a:r>
            <a:r>
              <a:rPr lang="en-US" sz="1200" dirty="0"/>
              <a:t>__(self):</a:t>
            </a:r>
          </a:p>
          <a:p>
            <a:pPr marL="139700" indent="0">
              <a:buNone/>
            </a:pPr>
            <a:r>
              <a:rPr lang="en-US" sz="1200" dirty="0"/>
              <a:t>        </a:t>
            </a:r>
            <a:r>
              <a:rPr lang="en-US" sz="1200" dirty="0" err="1"/>
              <a:t>self.items</a:t>
            </a:r>
            <a:r>
              <a:rPr lang="en-US" sz="1200" dirty="0"/>
              <a:t> = []</a:t>
            </a:r>
          </a:p>
          <a:p>
            <a:pPr marL="139700" indent="0">
              <a:buNone/>
            </a:pPr>
            <a:r>
              <a:rPr lang="en-US" sz="1200" dirty="0"/>
              <a:t>    def </a:t>
            </a:r>
            <a:r>
              <a:rPr lang="en-US" sz="1200" dirty="0" err="1"/>
              <a:t>IsEmpty</a:t>
            </a:r>
            <a:r>
              <a:rPr lang="en-US" sz="1200" dirty="0"/>
              <a:t>(self):</a:t>
            </a:r>
          </a:p>
          <a:p>
            <a:pPr marL="139700" indent="0">
              <a:buNone/>
            </a:pPr>
            <a:r>
              <a:rPr lang="en-US" sz="1200" dirty="0"/>
              <a:t>        return </a:t>
            </a:r>
            <a:r>
              <a:rPr lang="en-US" sz="1200" dirty="0" err="1"/>
              <a:t>self.items</a:t>
            </a:r>
            <a:r>
              <a:rPr lang="en-US" sz="1200" dirty="0"/>
              <a:t> == []</a:t>
            </a:r>
          </a:p>
          <a:p>
            <a:pPr marL="139700" indent="0">
              <a:buNone/>
            </a:pPr>
            <a:r>
              <a:rPr lang="en-US" sz="1200" dirty="0"/>
              <a:t>    def enqueue(</a:t>
            </a:r>
            <a:r>
              <a:rPr lang="en-US" sz="1200" dirty="0" err="1"/>
              <a:t>self,item</a:t>
            </a:r>
            <a:r>
              <a:rPr lang="en-US" sz="1200" dirty="0"/>
              <a:t>):</a:t>
            </a:r>
          </a:p>
          <a:p>
            <a:pPr marL="139700" indent="0">
              <a:buNone/>
            </a:pPr>
            <a:r>
              <a:rPr lang="en-US" sz="1200" dirty="0"/>
              <a:t>        </a:t>
            </a:r>
            <a:r>
              <a:rPr lang="en-US" sz="1200" dirty="0" err="1"/>
              <a:t>self.items.append</a:t>
            </a:r>
            <a:r>
              <a:rPr lang="en-US" sz="1200" dirty="0"/>
              <a:t>(item)</a:t>
            </a:r>
          </a:p>
          <a:p>
            <a:pPr marL="139700" indent="0">
              <a:buNone/>
            </a:pPr>
            <a:r>
              <a:rPr lang="en-US" sz="1200" dirty="0"/>
              <a:t>    def dequeue(self):</a:t>
            </a:r>
          </a:p>
          <a:p>
            <a:pPr marL="139700" indent="0">
              <a:buNone/>
            </a:pPr>
            <a:r>
              <a:rPr lang="en-US" sz="1200" dirty="0"/>
              <a:t>        return </a:t>
            </a:r>
            <a:r>
              <a:rPr lang="en-US" sz="1200" dirty="0" err="1"/>
              <a:t>self.items.pop</a:t>
            </a:r>
            <a:r>
              <a:rPr lang="en-US" sz="1200" dirty="0"/>
              <a:t>(0)</a:t>
            </a:r>
          </a:p>
          <a:p>
            <a:pPr marL="139700" indent="0">
              <a:buNone/>
            </a:pPr>
            <a:r>
              <a:rPr lang="en-US" sz="1200" dirty="0"/>
              <a:t>    def front(self):</a:t>
            </a:r>
          </a:p>
          <a:p>
            <a:pPr marL="139700" indent="0">
              <a:buNone/>
            </a:pPr>
            <a:r>
              <a:rPr lang="en-US" sz="1200" dirty="0"/>
              <a:t>        return </a:t>
            </a:r>
            <a:r>
              <a:rPr lang="en-US" sz="1200" dirty="0" err="1"/>
              <a:t>self.items</a:t>
            </a:r>
            <a:r>
              <a:rPr lang="en-US" sz="1200" dirty="0"/>
              <a:t>[</a:t>
            </a:r>
            <a:r>
              <a:rPr lang="en-US" sz="1200" dirty="0" err="1"/>
              <a:t>len</a:t>
            </a:r>
            <a:r>
              <a:rPr lang="en-US" sz="1200" dirty="0"/>
              <a:t>(</a:t>
            </a:r>
            <a:r>
              <a:rPr lang="en-US" sz="1200" dirty="0" err="1"/>
              <a:t>self.items</a:t>
            </a:r>
            <a:r>
              <a:rPr lang="en-US" sz="1200" dirty="0"/>
              <a:t>)-1]</a:t>
            </a:r>
          </a:p>
          <a:p>
            <a:pPr marL="139700" indent="0">
              <a:buNone/>
            </a:pPr>
            <a:r>
              <a:rPr lang="en-US" sz="1200" dirty="0"/>
              <a:t>    def size(self):</a:t>
            </a:r>
          </a:p>
          <a:p>
            <a:pPr marL="139700" indent="0">
              <a:buNone/>
            </a:pPr>
            <a:r>
              <a:rPr lang="en-US" sz="1200" dirty="0"/>
              <a:t>        return </a:t>
            </a:r>
            <a:r>
              <a:rPr lang="en-US" sz="1200" dirty="0" err="1"/>
              <a:t>len</a:t>
            </a:r>
            <a:r>
              <a:rPr lang="en-US" sz="1200" dirty="0"/>
              <a:t>(</a:t>
            </a:r>
            <a:r>
              <a:rPr lang="en-US" sz="1200" dirty="0" err="1"/>
              <a:t>self.items</a:t>
            </a:r>
            <a:r>
              <a:rPr lang="en-US" sz="1200" dirty="0"/>
              <a:t>)</a:t>
            </a:r>
          </a:p>
        </p:txBody>
      </p:sp>
    </p:spTree>
    <p:extLst>
      <p:ext uri="{BB962C8B-B14F-4D97-AF65-F5344CB8AC3E}">
        <p14:creationId xmlns:p14="http://schemas.microsoft.com/office/powerpoint/2010/main" val="167790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4033-C3A9-8DF2-5666-D72ED7CCD5F9}"/>
              </a:ext>
            </a:extLst>
          </p:cNvPr>
          <p:cNvSpPr>
            <a:spLocks noGrp="1"/>
          </p:cNvSpPr>
          <p:nvPr>
            <p:ph type="title"/>
          </p:nvPr>
        </p:nvSpPr>
        <p:spPr/>
        <p:txBody>
          <a:bodyPr/>
          <a:lstStyle/>
          <a:p>
            <a:pPr algn="ctr"/>
            <a:r>
              <a:rPr lang="en-US" sz="2000" b="0" dirty="0"/>
              <a:t>Ring buffers</a:t>
            </a:r>
            <a:br>
              <a:rPr lang="en-US" sz="2000" b="0" dirty="0"/>
            </a:br>
            <a:r>
              <a:rPr lang="en-US" sz="1000" b="0" dirty="0"/>
              <a:t>                                           </a:t>
            </a:r>
            <a:r>
              <a:rPr lang="en-US" sz="1100" dirty="0"/>
              <a:t>https://object-oriented-</a:t>
            </a:r>
            <a:r>
              <a:rPr lang="en-US" sz="1100" dirty="0" err="1"/>
              <a:t>python.github.io</a:t>
            </a:r>
            <a:r>
              <a:rPr lang="en-US" sz="1100" dirty="0"/>
              <a:t>/5_abstract_data_types.html</a:t>
            </a:r>
          </a:p>
        </p:txBody>
      </p:sp>
      <p:sp>
        <p:nvSpPr>
          <p:cNvPr id="3" name="Text Placeholder 2">
            <a:extLst>
              <a:ext uri="{FF2B5EF4-FFF2-40B4-BE49-F238E27FC236}">
                <a16:creationId xmlns:a16="http://schemas.microsoft.com/office/drawing/2014/main" id="{8D10F844-6A20-DA0B-C7C0-E941C8EBD5C5}"/>
              </a:ext>
            </a:extLst>
          </p:cNvPr>
          <p:cNvSpPr>
            <a:spLocks noGrp="1"/>
          </p:cNvSpPr>
          <p:nvPr>
            <p:ph type="body" idx="1"/>
          </p:nvPr>
        </p:nvSpPr>
        <p:spPr>
          <a:xfrm>
            <a:off x="2400181" y="1211350"/>
            <a:ext cx="3071400" cy="3002400"/>
          </a:xfrm>
        </p:spPr>
        <p:txBody>
          <a:bodyPr/>
          <a:lstStyle/>
          <a:p>
            <a:r>
              <a:rPr lang="en-US" sz="1200" dirty="0"/>
              <a:t>How might one go about implementing a deque? </a:t>
            </a:r>
          </a:p>
          <a:p>
            <a:r>
              <a:rPr lang="en-US" sz="1200" dirty="0"/>
              <a:t>A dynamic array allows values to be appended with O(1)O(1) complexity, but doesn’t offer an efficient mechanism for prepending values.</a:t>
            </a:r>
          </a:p>
          <a:p>
            <a:r>
              <a:rPr lang="en-US" sz="1200" dirty="0"/>
              <a:t>The solution is to use a dynamic array, but to logically join up its ends, so that the first position in the buffer follows on from the last. </a:t>
            </a:r>
          </a:p>
          <a:p>
            <a:r>
              <a:rPr lang="en-US" sz="1200" dirty="0"/>
              <a:t>Only in the case where all positions in the buffer are full will the buffer be reallocated. </a:t>
            </a:r>
          </a:p>
        </p:txBody>
      </p:sp>
      <p:pic>
        <p:nvPicPr>
          <p:cNvPr id="5" name="Picture 4">
            <a:extLst>
              <a:ext uri="{FF2B5EF4-FFF2-40B4-BE49-F238E27FC236}">
                <a16:creationId xmlns:a16="http://schemas.microsoft.com/office/drawing/2014/main" id="{A0C05D6E-129E-1E96-A475-59877A017FB2}"/>
              </a:ext>
            </a:extLst>
          </p:cNvPr>
          <p:cNvPicPr>
            <a:picLocks noChangeAspect="1"/>
          </p:cNvPicPr>
          <p:nvPr/>
        </p:nvPicPr>
        <p:blipFill>
          <a:blip r:embed="rId2"/>
          <a:stretch>
            <a:fillRect/>
          </a:stretch>
        </p:blipFill>
        <p:spPr>
          <a:xfrm>
            <a:off x="6185962" y="1642000"/>
            <a:ext cx="2040090" cy="2571750"/>
          </a:xfrm>
          <a:prstGeom prst="rect">
            <a:avLst/>
          </a:prstGeom>
        </p:spPr>
      </p:pic>
      <p:sp>
        <p:nvSpPr>
          <p:cNvPr id="4" name="Text Placeholder 3">
            <a:extLst>
              <a:ext uri="{FF2B5EF4-FFF2-40B4-BE49-F238E27FC236}">
                <a16:creationId xmlns:a16="http://schemas.microsoft.com/office/drawing/2014/main" id="{FDBA7D61-5569-7455-A4D3-007DA7517B1A}"/>
              </a:ext>
            </a:extLst>
          </p:cNvPr>
          <p:cNvSpPr>
            <a:spLocks noGrp="1"/>
          </p:cNvSpPr>
          <p:nvPr>
            <p:ph type="body" idx="2"/>
          </p:nvPr>
        </p:nvSpPr>
        <p:spPr>
          <a:xfrm>
            <a:off x="5650450" y="1211350"/>
            <a:ext cx="3071400" cy="3002400"/>
          </a:xfrm>
        </p:spPr>
        <p:txBody>
          <a:bodyPr/>
          <a:lstStyle/>
          <a:p>
            <a:pPr marL="139700" indent="0">
              <a:buNone/>
            </a:pPr>
            <a:r>
              <a:rPr lang="en-US" sz="1200" dirty="0"/>
              <a:t>This data structure is called a ring buffer.</a:t>
            </a:r>
          </a:p>
        </p:txBody>
      </p:sp>
    </p:spTree>
    <p:extLst>
      <p:ext uri="{BB962C8B-B14F-4D97-AF65-F5344CB8AC3E}">
        <p14:creationId xmlns:p14="http://schemas.microsoft.com/office/powerpoint/2010/main" val="289271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3E8-2FCD-8135-5972-A89089A5CEA3}"/>
              </a:ext>
            </a:extLst>
          </p:cNvPr>
          <p:cNvSpPr>
            <a:spLocks noGrp="1"/>
          </p:cNvSpPr>
          <p:nvPr>
            <p:ph type="title"/>
          </p:nvPr>
        </p:nvSpPr>
        <p:spPr>
          <a:xfrm>
            <a:off x="2400250" y="575950"/>
            <a:ext cx="6321600" cy="812096"/>
          </a:xfrm>
        </p:spPr>
        <p:txBody>
          <a:bodyPr/>
          <a:lstStyle/>
          <a:p>
            <a:pPr algn="ctr"/>
            <a:r>
              <a:rPr lang="en-US" sz="2400" dirty="0"/>
              <a:t>Linked Lists</a:t>
            </a:r>
            <a:br>
              <a:rPr lang="en-US" sz="1800" dirty="0"/>
            </a:br>
            <a:r>
              <a:rPr lang="en-US" sz="1200" dirty="0"/>
              <a:t>                          https://object-oriented-</a:t>
            </a:r>
            <a:r>
              <a:rPr lang="en-US" sz="1200" dirty="0" err="1"/>
              <a:t>python.github.io</a:t>
            </a:r>
            <a:r>
              <a:rPr lang="en-US" sz="1200" dirty="0"/>
              <a:t>/5_abstract_data_types.html</a:t>
            </a:r>
          </a:p>
        </p:txBody>
      </p:sp>
      <p:sp>
        <p:nvSpPr>
          <p:cNvPr id="3" name="Text Placeholder 2">
            <a:extLst>
              <a:ext uri="{FF2B5EF4-FFF2-40B4-BE49-F238E27FC236}">
                <a16:creationId xmlns:a16="http://schemas.microsoft.com/office/drawing/2014/main" id="{CDC6FC03-C44B-1BC8-7886-754532F24F48}"/>
              </a:ext>
            </a:extLst>
          </p:cNvPr>
          <p:cNvSpPr>
            <a:spLocks noGrp="1"/>
          </p:cNvSpPr>
          <p:nvPr>
            <p:ph type="body" idx="1"/>
          </p:nvPr>
        </p:nvSpPr>
        <p:spPr>
          <a:xfrm>
            <a:off x="2400303" y="1293509"/>
            <a:ext cx="3071400" cy="3002400"/>
          </a:xfrm>
        </p:spPr>
        <p:txBody>
          <a:bodyPr/>
          <a:lstStyle/>
          <a:p>
            <a:r>
              <a:rPr lang="en-US" sz="1200" dirty="0"/>
              <a:t>One disadvantage of a deque (and hence of a stack or queue) is that inserting an object into the middle of the sequence is often an O(n)O(n) operation, because on average half of the items in the sequence need to be shuffled to make space.</a:t>
            </a:r>
          </a:p>
          <a:p>
            <a:r>
              <a:rPr lang="en-US" sz="1200" dirty="0"/>
              <a:t>A linked list provides a mechanism for avoiding this.</a:t>
            </a:r>
          </a:p>
          <a:p>
            <a:r>
              <a:rPr lang="en-US" sz="1200" dirty="0"/>
              <a:t>A singly linked list is a collection of links. Each link contains a reference to a data item and a reference to the next link.</a:t>
            </a:r>
          </a:p>
        </p:txBody>
      </p:sp>
      <p:pic>
        <p:nvPicPr>
          <p:cNvPr id="5" name="Picture 4">
            <a:extLst>
              <a:ext uri="{FF2B5EF4-FFF2-40B4-BE49-F238E27FC236}">
                <a16:creationId xmlns:a16="http://schemas.microsoft.com/office/drawing/2014/main" id="{C4BA04CE-AD7F-9CAC-38ED-92C263D568DD}"/>
              </a:ext>
            </a:extLst>
          </p:cNvPr>
          <p:cNvPicPr>
            <a:picLocks noChangeAspect="1"/>
          </p:cNvPicPr>
          <p:nvPr/>
        </p:nvPicPr>
        <p:blipFill>
          <a:blip r:embed="rId2"/>
          <a:stretch>
            <a:fillRect/>
          </a:stretch>
        </p:blipFill>
        <p:spPr>
          <a:xfrm>
            <a:off x="6015748" y="1749858"/>
            <a:ext cx="2483567" cy="2437331"/>
          </a:xfrm>
          <a:prstGeom prst="rect">
            <a:avLst/>
          </a:prstGeom>
        </p:spPr>
      </p:pic>
      <p:sp>
        <p:nvSpPr>
          <p:cNvPr id="4" name="Text Placeholder 3">
            <a:extLst>
              <a:ext uri="{FF2B5EF4-FFF2-40B4-BE49-F238E27FC236}">
                <a16:creationId xmlns:a16="http://schemas.microsoft.com/office/drawing/2014/main" id="{8DFB1FB8-DC14-35D1-548D-5ACD24EEF30A}"/>
              </a:ext>
            </a:extLst>
          </p:cNvPr>
          <p:cNvSpPr>
            <a:spLocks noGrp="1"/>
          </p:cNvSpPr>
          <p:nvPr>
            <p:ph type="body" idx="2"/>
          </p:nvPr>
        </p:nvSpPr>
        <p:spPr>
          <a:xfrm>
            <a:off x="5650572" y="1293509"/>
            <a:ext cx="3071400" cy="3002400"/>
          </a:xfrm>
        </p:spPr>
        <p:txBody>
          <a:bodyPr/>
          <a:lstStyle/>
          <a:p>
            <a:pPr marL="139700" indent="0">
              <a:buNone/>
            </a:pPr>
            <a:r>
              <a:rPr lang="en-US" dirty="0"/>
              <a:t>Diagram of a linked list.</a:t>
            </a:r>
          </a:p>
        </p:txBody>
      </p:sp>
    </p:spTree>
    <p:extLst>
      <p:ext uri="{BB962C8B-B14F-4D97-AF65-F5344CB8AC3E}">
        <p14:creationId xmlns:p14="http://schemas.microsoft.com/office/powerpoint/2010/main" val="142603410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34373</TotalTime>
  <Words>2238</Words>
  <Application>Microsoft Macintosh PowerPoint</Application>
  <PresentationFormat>On-screen Show (16:9)</PresentationFormat>
  <Paragraphs>251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Lato</vt:lpstr>
      <vt:lpstr>Arial</vt:lpstr>
      <vt:lpstr>Raleway</vt:lpstr>
      <vt:lpstr>Swiss</vt:lpstr>
      <vt:lpstr>Module 6: Abstract Data Types and Lists</vt:lpstr>
      <vt:lpstr>Abstraction</vt:lpstr>
      <vt:lpstr>Abstract Data Types (ADT):  Defining ‘What’ not ‘How’ https://www.alpharithms.com/abstract-data-types-adt-495117/ </vt:lpstr>
      <vt:lpstr>Stack ADT A stack is a LIFO (last in, first out) list with the following operations:</vt:lpstr>
      <vt:lpstr>Stack ADT as a Class </vt:lpstr>
      <vt:lpstr>Queue ADT A Queue is a FIFO (first in, first out) list with the  following operations:</vt:lpstr>
      <vt:lpstr>Queue ADT as a Class </vt:lpstr>
      <vt:lpstr>Ring buffers                                            https://object-oriented-python.github.io/5_abstract_data_types.html</vt:lpstr>
      <vt:lpstr>Linked Lists                           https://object-oriented-python.github.io/5_abstract_data_types.html</vt:lpstr>
      <vt:lpstr>Simple Singly Linked List Implementation</vt:lpstr>
      <vt:lpstr>Other abstract data types</vt:lpstr>
      <vt:lpstr>Abstract Data Types (ADTs)</vt:lpstr>
      <vt:lpstr>Lists and other things in Python                                                                                                                                                           From the Edureka Python tutorial</vt:lpstr>
      <vt:lpstr>What are sequences?</vt:lpstr>
      <vt:lpstr>Sequence Operations</vt:lpstr>
      <vt:lpstr>Lists</vt:lpstr>
      <vt:lpstr>Tuples</vt:lpstr>
      <vt:lpstr>Sets</vt:lpstr>
      <vt:lpstr>Dictionaries</vt:lpstr>
      <vt:lpstr>Python - Access Dictionary Items</vt:lpstr>
      <vt:lpstr>Changing contents of a dictionary and looping</vt:lpstr>
      <vt:lpstr>Python Dictionary Methods                                                                  https://www.w3schools.com/python/python_dictionaries_methods.asp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Strings and Arrays (lists and sequences)</dc:title>
  <cp:lastModifiedBy>Gautham Krishnamurthy</cp:lastModifiedBy>
  <cp:revision>31</cp:revision>
  <dcterms:modified xsi:type="dcterms:W3CDTF">2022-06-08T18:18:07Z</dcterms:modified>
</cp:coreProperties>
</file>