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77"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Raleway"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8C61F2-AEDB-447C-8E4C-A31013348298}">
  <a:tblStyle styleId="{638C61F2-AEDB-447C-8E4C-A310133482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94694"/>
  </p:normalViewPr>
  <p:slideViewPr>
    <p:cSldViewPr snapToGrid="0">
      <p:cViewPr varScale="1">
        <p:scale>
          <a:sx n="161" d="100"/>
          <a:sy n="161" d="100"/>
        </p:scale>
        <p:origin x="936" y="200"/>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53009b303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53009b303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330926" y="1310057"/>
            <a:ext cx="8934993" cy="2974559"/>
          </a:xfrm>
          <a:prstGeom prst="rect">
            <a:avLst/>
          </a:prstGeom>
        </p:spPr>
        <p:txBody>
          <a:bodyPr spcFirstLastPara="1" wrap="square" lIns="91425" tIns="91425" rIns="91425" bIns="91425" anchor="t" anchorCtr="0">
            <a:noAutofit/>
          </a:bodyPr>
          <a:lstStyle/>
          <a:p>
            <a:pPr lvl="0"/>
            <a:r>
              <a:rPr lang="en-US" sz="2800" dirty="0">
                <a:solidFill>
                  <a:schemeClr val="bg2"/>
                </a:solidFill>
              </a:rPr>
              <a:t>Module 7: Searching and Sorting Algorithms</a:t>
            </a:r>
            <a:endParaRPr sz="2800" dirty="0">
              <a:solidFill>
                <a:schemeClr val="bg2"/>
              </a:solidFill>
            </a:endParaRPr>
          </a:p>
        </p:txBody>
      </p:sp>
      <p:pic>
        <p:nvPicPr>
          <p:cNvPr id="12" name="Picture 11" descr="Logo, company name&#10;&#10;Description automatically generated">
            <a:extLst>
              <a:ext uri="{FF2B5EF4-FFF2-40B4-BE49-F238E27FC236}">
                <a16:creationId xmlns:a16="http://schemas.microsoft.com/office/drawing/2014/main" id="{F3D1C3B8-8160-A00D-1A1D-C5F143B3A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79" y="134541"/>
            <a:ext cx="3048000" cy="638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97BA-409E-76AD-6CC7-4737A7FAC598}"/>
              </a:ext>
            </a:extLst>
          </p:cNvPr>
          <p:cNvSpPr>
            <a:spLocks noGrp="1"/>
          </p:cNvSpPr>
          <p:nvPr>
            <p:ph type="title"/>
          </p:nvPr>
        </p:nvSpPr>
        <p:spPr/>
        <p:txBody>
          <a:bodyPr/>
          <a:lstStyle/>
          <a:p>
            <a:pPr algn="ctr"/>
            <a:r>
              <a:rPr lang="en-US" sz="2400" b="0" dirty="0"/>
              <a:t>Interpolation Search</a:t>
            </a:r>
            <a:endParaRPr lang="en-US" sz="2400" dirty="0"/>
          </a:p>
        </p:txBody>
      </p:sp>
      <p:sp>
        <p:nvSpPr>
          <p:cNvPr id="3" name="Text Placeholder 2">
            <a:extLst>
              <a:ext uri="{FF2B5EF4-FFF2-40B4-BE49-F238E27FC236}">
                <a16:creationId xmlns:a16="http://schemas.microsoft.com/office/drawing/2014/main" id="{954C46DC-18AD-E874-116B-3812317FC152}"/>
              </a:ext>
            </a:extLst>
          </p:cNvPr>
          <p:cNvSpPr>
            <a:spLocks noGrp="1"/>
          </p:cNvSpPr>
          <p:nvPr>
            <p:ph type="body" idx="1"/>
          </p:nvPr>
        </p:nvSpPr>
        <p:spPr/>
        <p:txBody>
          <a:bodyPr/>
          <a:lstStyle/>
          <a:p>
            <a:r>
              <a:rPr lang="en-US" sz="900" dirty="0"/>
              <a:t>This search algorithm works on the probing position of the required value. </a:t>
            </a:r>
          </a:p>
          <a:p>
            <a:r>
              <a:rPr lang="en-US" sz="900" dirty="0"/>
              <a:t>For this algorithm to work properly, the data collection should be in a sorted form and equally distributed.</a:t>
            </a:r>
          </a:p>
          <a:p>
            <a:r>
              <a:rPr lang="en-US" sz="900" dirty="0"/>
              <a:t>Initially, the probe position is the position of the middle most item of the collection.</a:t>
            </a:r>
          </a:p>
          <a:p>
            <a:r>
              <a:rPr lang="en-US" sz="900" dirty="0"/>
              <a:t>If a match occurs, then the index of the item is returned.</a:t>
            </a:r>
          </a:p>
          <a:p>
            <a:r>
              <a:rPr lang="en-US" sz="900" dirty="0"/>
              <a:t>If the middle item is greater than the item, then the probe position is again calculated in the sub-array to the right of the middle item. </a:t>
            </a:r>
          </a:p>
          <a:p>
            <a:r>
              <a:rPr lang="en-US" sz="900" dirty="0"/>
              <a:t>Otherwise, the item is searched in the subarray to the left of the middle item. </a:t>
            </a:r>
          </a:p>
          <a:p>
            <a:r>
              <a:rPr lang="en-US" sz="900" dirty="0"/>
              <a:t>This process continues on the sub-array as well until the size of subarray reduces to zero.</a:t>
            </a:r>
          </a:p>
        </p:txBody>
      </p:sp>
      <p:sp>
        <p:nvSpPr>
          <p:cNvPr id="4" name="Text Placeholder 3">
            <a:extLst>
              <a:ext uri="{FF2B5EF4-FFF2-40B4-BE49-F238E27FC236}">
                <a16:creationId xmlns:a16="http://schemas.microsoft.com/office/drawing/2014/main" id="{103955B3-AF1A-64EE-7116-3CA9BB1CCA1C}"/>
              </a:ext>
            </a:extLst>
          </p:cNvPr>
          <p:cNvSpPr>
            <a:spLocks noGrp="1"/>
          </p:cNvSpPr>
          <p:nvPr>
            <p:ph type="body" idx="2"/>
          </p:nvPr>
        </p:nvSpPr>
        <p:spPr>
          <a:xfrm>
            <a:off x="5335325" y="1073426"/>
            <a:ext cx="3562185" cy="3531649"/>
          </a:xfrm>
        </p:spPr>
        <p:txBody>
          <a:bodyPr/>
          <a:lstStyle/>
          <a:p>
            <a:pPr marL="139700" indent="0">
              <a:buNone/>
            </a:pPr>
            <a:r>
              <a:rPr lang="en-US" sz="900" dirty="0"/>
              <a:t>def </a:t>
            </a:r>
            <a:r>
              <a:rPr lang="en-US" sz="900" dirty="0" err="1"/>
              <a:t>intpolsearch</a:t>
            </a:r>
            <a:r>
              <a:rPr lang="en-US" sz="900" dirty="0"/>
              <a:t>(values, x ):</a:t>
            </a:r>
          </a:p>
          <a:p>
            <a:pPr marL="139700" indent="0">
              <a:buNone/>
            </a:pPr>
            <a:r>
              <a:rPr lang="en-US" sz="900" dirty="0"/>
              <a:t>   idx0 = 0</a:t>
            </a:r>
          </a:p>
          <a:p>
            <a:pPr marL="139700" indent="0">
              <a:buNone/>
            </a:pPr>
            <a:r>
              <a:rPr lang="en-US" sz="900" dirty="0"/>
              <a:t>   </a:t>
            </a:r>
            <a:r>
              <a:rPr lang="en-US" sz="900" dirty="0" err="1"/>
              <a:t>idxn</a:t>
            </a:r>
            <a:r>
              <a:rPr lang="en-US" sz="900" dirty="0"/>
              <a:t> = (</a:t>
            </a:r>
            <a:r>
              <a:rPr lang="en-US" sz="900" dirty="0" err="1"/>
              <a:t>len</a:t>
            </a:r>
            <a:r>
              <a:rPr lang="en-US" sz="900" dirty="0"/>
              <a:t>(values) - 1)</a:t>
            </a:r>
          </a:p>
          <a:p>
            <a:pPr marL="139700" indent="0">
              <a:buNone/>
            </a:pPr>
            <a:r>
              <a:rPr lang="en-US" sz="900" dirty="0"/>
              <a:t>   while idx0 &lt;= </a:t>
            </a:r>
            <a:r>
              <a:rPr lang="en-US" sz="900" dirty="0" err="1"/>
              <a:t>idxn</a:t>
            </a:r>
            <a:r>
              <a:rPr lang="en-US" sz="900" dirty="0"/>
              <a:t> and x &gt;= values[idx0] and x &lt;= values[</a:t>
            </a:r>
            <a:r>
              <a:rPr lang="en-US" sz="900" dirty="0" err="1"/>
              <a:t>idxn</a:t>
            </a:r>
            <a:r>
              <a:rPr lang="en-US" sz="900" dirty="0"/>
              <a:t>]:</a:t>
            </a:r>
          </a:p>
          <a:p>
            <a:pPr marL="139700" indent="0">
              <a:buNone/>
            </a:pPr>
            <a:r>
              <a:rPr lang="en-US" sz="900" dirty="0"/>
              <a:t># Find the mid point</a:t>
            </a:r>
          </a:p>
          <a:p>
            <a:pPr marL="139700" indent="0">
              <a:buNone/>
            </a:pPr>
            <a:r>
              <a:rPr lang="en-US" sz="900" dirty="0"/>
              <a:t>        mid = idx0 +\</a:t>
            </a:r>
          </a:p>
          <a:p>
            <a:pPr marL="139700" indent="0">
              <a:buNone/>
            </a:pPr>
            <a:r>
              <a:rPr lang="en-US" sz="900" dirty="0"/>
              <a:t>                    int(((float(</a:t>
            </a:r>
            <a:r>
              <a:rPr lang="en-US" sz="900" dirty="0" err="1"/>
              <a:t>idxn</a:t>
            </a:r>
            <a:r>
              <a:rPr lang="en-US" sz="900" dirty="0"/>
              <a:t> - idx0)/( values[</a:t>
            </a:r>
            <a:r>
              <a:rPr lang="en-US" sz="900" dirty="0" err="1"/>
              <a:t>idxn</a:t>
            </a:r>
            <a:r>
              <a:rPr lang="en-US" sz="900" dirty="0"/>
              <a:t>] - values[idx0])) +\</a:t>
            </a:r>
          </a:p>
          <a:p>
            <a:pPr marL="139700" indent="0">
              <a:buNone/>
            </a:pPr>
            <a:r>
              <a:rPr lang="en-US" sz="900" dirty="0"/>
              <a:t>                    * ( x - values[idx0])))</a:t>
            </a:r>
          </a:p>
          <a:p>
            <a:pPr marL="139700" indent="0">
              <a:buNone/>
            </a:pPr>
            <a:r>
              <a:rPr lang="en-US" sz="900" dirty="0"/>
              <a:t># Compare the value at mid point with search value </a:t>
            </a:r>
          </a:p>
          <a:p>
            <a:pPr marL="139700" indent="0">
              <a:buNone/>
            </a:pPr>
            <a:r>
              <a:rPr lang="en-US" sz="900" dirty="0"/>
              <a:t>   if values[mid] == x:</a:t>
            </a:r>
          </a:p>
          <a:p>
            <a:pPr marL="139700" indent="0">
              <a:buNone/>
            </a:pPr>
            <a:r>
              <a:rPr lang="en-US" sz="900" dirty="0"/>
              <a:t>      return "Found "+str(x)+" at index "+str(mid)</a:t>
            </a:r>
          </a:p>
          <a:p>
            <a:pPr marL="139700" indent="0">
              <a:buNone/>
            </a:pPr>
            <a:r>
              <a:rPr lang="en-US" sz="900" dirty="0"/>
              <a:t>   if values[mid] &lt; x:</a:t>
            </a:r>
          </a:p>
          <a:p>
            <a:pPr marL="139700" indent="0">
              <a:buNone/>
            </a:pPr>
            <a:r>
              <a:rPr lang="en-US" sz="900" dirty="0"/>
              <a:t>      idx0 = mid + 1</a:t>
            </a:r>
          </a:p>
          <a:p>
            <a:pPr marL="139700" indent="0">
              <a:buNone/>
            </a:pPr>
            <a:r>
              <a:rPr lang="en-US" sz="900" dirty="0"/>
              <a:t>   return "Searched element not in the list"</a:t>
            </a:r>
          </a:p>
          <a:p>
            <a:pPr marL="139700" indent="0">
              <a:buNone/>
            </a:pPr>
            <a:endParaRPr lang="en-US" sz="900" dirty="0"/>
          </a:p>
          <a:p>
            <a:pPr marL="139700" indent="0">
              <a:buNone/>
            </a:pPr>
            <a:r>
              <a:rPr lang="en-US" sz="900" dirty="0"/>
              <a:t>l = [2, 6, 11, 19, 27, 31, 45, 121]</a:t>
            </a:r>
          </a:p>
          <a:p>
            <a:pPr marL="139700" indent="0">
              <a:buNone/>
            </a:pPr>
            <a:r>
              <a:rPr lang="en-US" sz="900" dirty="0"/>
              <a:t>print(</a:t>
            </a:r>
            <a:r>
              <a:rPr lang="en-US" sz="900" dirty="0" err="1"/>
              <a:t>intpolsearch</a:t>
            </a:r>
            <a:r>
              <a:rPr lang="en-US" sz="900" dirty="0"/>
              <a:t>(l, 2))</a:t>
            </a:r>
          </a:p>
        </p:txBody>
      </p:sp>
    </p:spTree>
    <p:extLst>
      <p:ext uri="{BB962C8B-B14F-4D97-AF65-F5344CB8AC3E}">
        <p14:creationId xmlns:p14="http://schemas.microsoft.com/office/powerpoint/2010/main" val="9610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FA27-25DF-067A-0960-04AA2196FCA6}"/>
              </a:ext>
            </a:extLst>
          </p:cNvPr>
          <p:cNvSpPr>
            <a:spLocks noGrp="1"/>
          </p:cNvSpPr>
          <p:nvPr>
            <p:ph type="title"/>
          </p:nvPr>
        </p:nvSpPr>
        <p:spPr/>
        <p:txBody>
          <a:bodyPr/>
          <a:lstStyle/>
          <a:p>
            <a:pPr algn="ctr"/>
            <a:r>
              <a:rPr lang="en-US" sz="2400" dirty="0"/>
              <a:t>Algorithm Analysis</a:t>
            </a:r>
          </a:p>
        </p:txBody>
      </p:sp>
      <p:sp>
        <p:nvSpPr>
          <p:cNvPr id="3" name="Text Placeholder 2">
            <a:extLst>
              <a:ext uri="{FF2B5EF4-FFF2-40B4-BE49-F238E27FC236}">
                <a16:creationId xmlns:a16="http://schemas.microsoft.com/office/drawing/2014/main" id="{2A7D653B-6B5E-89E1-1810-96BE37EE0DD2}"/>
              </a:ext>
            </a:extLst>
          </p:cNvPr>
          <p:cNvSpPr>
            <a:spLocks noGrp="1"/>
          </p:cNvSpPr>
          <p:nvPr>
            <p:ph type="body" idx="1"/>
          </p:nvPr>
        </p:nvSpPr>
        <p:spPr>
          <a:xfrm>
            <a:off x="2400302" y="1602675"/>
            <a:ext cx="6258667" cy="3002400"/>
          </a:xfrm>
        </p:spPr>
        <p:txBody>
          <a:bodyPr/>
          <a:lstStyle/>
          <a:p>
            <a:pPr marL="139700" indent="0">
              <a:buNone/>
            </a:pPr>
            <a:r>
              <a:rPr lang="en-US" dirty="0"/>
              <a:t>Efficiency of an algorithm can be analyzed at two different stages, before implementation and after implementation. They are the following −</a:t>
            </a:r>
          </a:p>
          <a:p>
            <a:endParaRPr lang="en-US" b="1" dirty="0"/>
          </a:p>
          <a:p>
            <a:r>
              <a:rPr lang="en-US" b="1" dirty="0"/>
              <a:t>A Priori Analysis</a:t>
            </a:r>
            <a:r>
              <a:rPr lang="en-US" dirty="0"/>
              <a:t> − This is a theoretical analysis of an algorithm. Efficiency of an algorithm is measured by assuming that all other factors, for example, processor speed, are constant and have no effect on the implementation.</a:t>
            </a:r>
          </a:p>
          <a:p>
            <a:endParaRPr lang="en-US" b="1" dirty="0"/>
          </a:p>
          <a:p>
            <a:r>
              <a:rPr lang="en-US" b="1" dirty="0"/>
              <a:t>A Posterior Analysis</a:t>
            </a:r>
            <a:r>
              <a:rPr lang="en-US" dirty="0"/>
              <a:t> − This is an empirical analysis of an algorithm. The selected algorithm is implemented using programming language. This is then executed on target computer machine. In this analysis, actual statistics like running time and space required, are collected.</a:t>
            </a:r>
          </a:p>
          <a:p>
            <a:endParaRPr lang="en-US" dirty="0"/>
          </a:p>
          <a:p>
            <a:pPr marL="139700" indent="0">
              <a:buNone/>
            </a:pPr>
            <a:endParaRPr lang="en-US" dirty="0"/>
          </a:p>
        </p:txBody>
      </p:sp>
    </p:spTree>
    <p:extLst>
      <p:ext uri="{BB962C8B-B14F-4D97-AF65-F5344CB8AC3E}">
        <p14:creationId xmlns:p14="http://schemas.microsoft.com/office/powerpoint/2010/main" val="3379318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7348-1A70-BA76-B9C4-B108605E3831}"/>
              </a:ext>
            </a:extLst>
          </p:cNvPr>
          <p:cNvSpPr>
            <a:spLocks noGrp="1"/>
          </p:cNvSpPr>
          <p:nvPr>
            <p:ph type="title"/>
          </p:nvPr>
        </p:nvSpPr>
        <p:spPr/>
        <p:txBody>
          <a:bodyPr/>
          <a:lstStyle/>
          <a:p>
            <a:r>
              <a:rPr lang="en-US" dirty="0"/>
              <a:t>Algorithm Complexity</a:t>
            </a:r>
          </a:p>
        </p:txBody>
      </p:sp>
      <p:sp>
        <p:nvSpPr>
          <p:cNvPr id="3" name="Text Placeholder 2">
            <a:extLst>
              <a:ext uri="{FF2B5EF4-FFF2-40B4-BE49-F238E27FC236}">
                <a16:creationId xmlns:a16="http://schemas.microsoft.com/office/drawing/2014/main" id="{143451E2-8B3C-7B61-B30E-3B0D5AA10594}"/>
              </a:ext>
            </a:extLst>
          </p:cNvPr>
          <p:cNvSpPr>
            <a:spLocks noGrp="1"/>
          </p:cNvSpPr>
          <p:nvPr>
            <p:ph type="body" idx="1"/>
          </p:nvPr>
        </p:nvSpPr>
        <p:spPr>
          <a:xfrm>
            <a:off x="2400302" y="1602675"/>
            <a:ext cx="6242765" cy="3002400"/>
          </a:xfrm>
        </p:spPr>
        <p:txBody>
          <a:bodyPr/>
          <a:lstStyle/>
          <a:p>
            <a:pPr marL="139700" indent="0">
              <a:buNone/>
            </a:pPr>
            <a:r>
              <a:rPr lang="en-US" dirty="0"/>
              <a:t>Suppose </a:t>
            </a:r>
            <a:r>
              <a:rPr lang="en-US" b="1" dirty="0"/>
              <a:t>X</a:t>
            </a:r>
            <a:r>
              <a:rPr lang="en-US" dirty="0"/>
              <a:t> is an algorithm and </a:t>
            </a:r>
            <a:r>
              <a:rPr lang="en-US" b="1" dirty="0"/>
              <a:t>n</a:t>
            </a:r>
            <a:r>
              <a:rPr lang="en-US" dirty="0"/>
              <a:t> is the size of input data, the time and space used by the algorithm X are the two main factors, which decide the efficiency of X.</a:t>
            </a:r>
          </a:p>
          <a:p>
            <a:r>
              <a:rPr lang="en-US" b="1" dirty="0"/>
              <a:t>Time Factor</a:t>
            </a:r>
            <a:r>
              <a:rPr lang="en-US" dirty="0"/>
              <a:t> − Time is measured by counting the number of key operations such as comparisons in the sorting algorithm.</a:t>
            </a:r>
          </a:p>
          <a:p>
            <a:r>
              <a:rPr lang="en-US" b="1" dirty="0"/>
              <a:t>Space Factor</a:t>
            </a:r>
            <a:r>
              <a:rPr lang="en-US" dirty="0"/>
              <a:t> − Space is measured by counting the maximum memory space required by the algorithm.</a:t>
            </a:r>
          </a:p>
          <a:p>
            <a:pPr marL="139700" indent="0">
              <a:buNone/>
            </a:pPr>
            <a:endParaRPr lang="en-US" dirty="0"/>
          </a:p>
          <a:p>
            <a:pPr marL="139700" indent="0">
              <a:buNone/>
            </a:pPr>
            <a:r>
              <a:rPr lang="en-US" dirty="0"/>
              <a:t>The complexity of an algorithm </a:t>
            </a:r>
            <a:r>
              <a:rPr lang="en-US" b="1" dirty="0"/>
              <a:t>f(n)</a:t>
            </a:r>
            <a:r>
              <a:rPr lang="en-US" dirty="0"/>
              <a:t> gives the running time and/or the storage space required by the algorithm in terms of </a:t>
            </a:r>
            <a:r>
              <a:rPr lang="en-US" b="1" dirty="0"/>
              <a:t>n</a:t>
            </a:r>
            <a:r>
              <a:rPr lang="en-US" dirty="0"/>
              <a:t> as the size of input data.</a:t>
            </a:r>
          </a:p>
          <a:p>
            <a:pPr marL="139700" indent="0">
              <a:buNone/>
            </a:pPr>
            <a:endParaRPr lang="en-US" dirty="0"/>
          </a:p>
        </p:txBody>
      </p:sp>
    </p:spTree>
    <p:extLst>
      <p:ext uri="{BB962C8B-B14F-4D97-AF65-F5344CB8AC3E}">
        <p14:creationId xmlns:p14="http://schemas.microsoft.com/office/powerpoint/2010/main" val="3333929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47E3-107D-67AF-FDCE-56A2E7187631}"/>
              </a:ext>
            </a:extLst>
          </p:cNvPr>
          <p:cNvSpPr>
            <a:spLocks noGrp="1"/>
          </p:cNvSpPr>
          <p:nvPr>
            <p:ph type="title"/>
          </p:nvPr>
        </p:nvSpPr>
        <p:spPr/>
        <p:txBody>
          <a:bodyPr/>
          <a:lstStyle/>
          <a:p>
            <a:r>
              <a:rPr lang="en-US" dirty="0"/>
              <a:t>Space Complexity</a:t>
            </a:r>
          </a:p>
        </p:txBody>
      </p:sp>
      <p:sp>
        <p:nvSpPr>
          <p:cNvPr id="3" name="Text Placeholder 2">
            <a:extLst>
              <a:ext uri="{FF2B5EF4-FFF2-40B4-BE49-F238E27FC236}">
                <a16:creationId xmlns:a16="http://schemas.microsoft.com/office/drawing/2014/main" id="{EB2580F7-D45E-A25C-1BF7-CD352D94A488}"/>
              </a:ext>
            </a:extLst>
          </p:cNvPr>
          <p:cNvSpPr>
            <a:spLocks noGrp="1"/>
          </p:cNvSpPr>
          <p:nvPr>
            <p:ph type="body" idx="1"/>
          </p:nvPr>
        </p:nvSpPr>
        <p:spPr>
          <a:xfrm>
            <a:off x="2400302" y="1602675"/>
            <a:ext cx="6321547" cy="3002400"/>
          </a:xfrm>
        </p:spPr>
        <p:txBody>
          <a:bodyPr/>
          <a:lstStyle/>
          <a:p>
            <a:pPr marL="139700" indent="0">
              <a:buNone/>
            </a:pPr>
            <a:r>
              <a:rPr lang="en-US" dirty="0"/>
              <a:t>Space complexity of an algorithm represents the amount of memory space required by the algorithm in its life cycle. The space required by an algorithm is equal to the sum of the following two components −</a:t>
            </a:r>
          </a:p>
          <a:p>
            <a:r>
              <a:rPr lang="en-US" dirty="0"/>
              <a:t>A fixed part that is a space required to store certain data and variables, that are independent of the size of the problem. For example, simple variables and constants used, program size, etc.</a:t>
            </a:r>
          </a:p>
          <a:p>
            <a:r>
              <a:rPr lang="en-US" dirty="0"/>
              <a:t>A variable part is a space required by variables, whose size depends on the size of the problem. For example, dynamic memory allocation, recursion stack space, etc.</a:t>
            </a:r>
          </a:p>
          <a:p>
            <a:pPr marL="139700" indent="0">
              <a:buNone/>
            </a:pPr>
            <a:r>
              <a:rPr lang="en-US" dirty="0"/>
              <a:t>Space complexity S(P) of any algorithm P is S(P) = C + SP(I), where C is the fixed part and S(I) is the variable part of the algorithm, which depends on instance characteristic I.</a:t>
            </a:r>
          </a:p>
        </p:txBody>
      </p:sp>
    </p:spTree>
    <p:extLst>
      <p:ext uri="{BB962C8B-B14F-4D97-AF65-F5344CB8AC3E}">
        <p14:creationId xmlns:p14="http://schemas.microsoft.com/office/powerpoint/2010/main" val="2405144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47E3-107D-67AF-FDCE-56A2E7187631}"/>
              </a:ext>
            </a:extLst>
          </p:cNvPr>
          <p:cNvSpPr>
            <a:spLocks noGrp="1"/>
          </p:cNvSpPr>
          <p:nvPr>
            <p:ph type="title"/>
          </p:nvPr>
        </p:nvSpPr>
        <p:spPr/>
        <p:txBody>
          <a:bodyPr/>
          <a:lstStyle/>
          <a:p>
            <a:r>
              <a:rPr lang="en-US" dirty="0"/>
              <a:t>Big-O Notation</a:t>
            </a:r>
          </a:p>
        </p:txBody>
      </p:sp>
      <p:sp>
        <p:nvSpPr>
          <p:cNvPr id="3" name="Text Placeholder 2">
            <a:extLst>
              <a:ext uri="{FF2B5EF4-FFF2-40B4-BE49-F238E27FC236}">
                <a16:creationId xmlns:a16="http://schemas.microsoft.com/office/drawing/2014/main" id="{EB2580F7-D45E-A25C-1BF7-CD352D94A488}"/>
              </a:ext>
            </a:extLst>
          </p:cNvPr>
          <p:cNvSpPr>
            <a:spLocks noGrp="1"/>
          </p:cNvSpPr>
          <p:nvPr>
            <p:ph type="body" idx="1"/>
          </p:nvPr>
        </p:nvSpPr>
        <p:spPr>
          <a:xfrm>
            <a:off x="2400302" y="1602675"/>
            <a:ext cx="6321547" cy="3002400"/>
          </a:xfrm>
        </p:spPr>
        <p:txBody>
          <a:bodyPr/>
          <a:lstStyle/>
          <a:p>
            <a:pPr marL="139700" indent="0">
              <a:buNone/>
            </a:pPr>
            <a:r>
              <a:rPr lang="en-US" sz="1100" dirty="0"/>
              <a:t>The efficiency and accuracy of algorithms have to be </a:t>
            </a:r>
            <a:r>
              <a:rPr lang="en-US" sz="1100" dirty="0" err="1"/>
              <a:t>analysed</a:t>
            </a:r>
            <a:r>
              <a:rPr lang="en-US" sz="1100" dirty="0"/>
              <a:t> to compare them and choose a specific algorithm for certain scenarios. The process of making this analysis is called Asymptotic analysis. It refers to computing the running time of any operation in mathematical units of computation.</a:t>
            </a:r>
          </a:p>
          <a:p>
            <a:pPr marL="139700" indent="0">
              <a:buNone/>
            </a:pPr>
            <a:endParaRPr lang="en-US" sz="1100" dirty="0"/>
          </a:p>
          <a:p>
            <a:pPr marL="139700" indent="0" algn="ctr">
              <a:buNone/>
            </a:pPr>
            <a:r>
              <a:rPr lang="en-US" sz="1100" dirty="0"/>
              <a:t>Asymptotic Notations</a:t>
            </a:r>
          </a:p>
          <a:p>
            <a:pPr marL="139700" indent="0">
              <a:buNone/>
            </a:pPr>
            <a:r>
              <a:rPr lang="en-US" sz="1100" dirty="0"/>
              <a:t> The commonly used asymptotic notations to calculate the running time complexity of an algorithm.</a:t>
            </a:r>
          </a:p>
          <a:p>
            <a:r>
              <a:rPr lang="el-GR" sz="1100" dirty="0"/>
              <a:t>Ο </a:t>
            </a:r>
            <a:r>
              <a:rPr lang="en-US" sz="1100" dirty="0"/>
              <a:t>Notation (upper bound of an algorithm's running time, measures the worst case time complexity or the longest amount of time an algorithm can possibly take to complete)</a:t>
            </a:r>
          </a:p>
          <a:p>
            <a:r>
              <a:rPr lang="el-GR" sz="1100" dirty="0"/>
              <a:t>Ω </a:t>
            </a:r>
            <a:r>
              <a:rPr lang="en-US" sz="1100" dirty="0"/>
              <a:t>(Omega) Notation </a:t>
            </a:r>
            <a:r>
              <a:rPr lang="en-US" sz="1000" dirty="0"/>
              <a:t>(the lower bound of an algorithm's running time. It measures the best case time complexity or the best amount of time an algorithm can possibly take to complete)</a:t>
            </a:r>
          </a:p>
          <a:p>
            <a:r>
              <a:rPr lang="el-GR" sz="1100" dirty="0"/>
              <a:t>θ </a:t>
            </a:r>
            <a:r>
              <a:rPr lang="en-US" sz="1100" dirty="0"/>
              <a:t>(Theta) Notation (</a:t>
            </a:r>
            <a:r>
              <a:rPr lang="en-US" sz="1000" dirty="0"/>
              <a:t>both the lower bound and the upper bound of an algorithm's running time</a:t>
            </a:r>
            <a:r>
              <a:rPr lang="en-US" sz="1100" dirty="0"/>
              <a:t>)</a:t>
            </a:r>
          </a:p>
        </p:txBody>
      </p:sp>
      <p:pic>
        <p:nvPicPr>
          <p:cNvPr id="4" name="Picture 3">
            <a:extLst>
              <a:ext uri="{FF2B5EF4-FFF2-40B4-BE49-F238E27FC236}">
                <a16:creationId xmlns:a16="http://schemas.microsoft.com/office/drawing/2014/main" id="{5BA34E01-4C17-CF70-0B0F-238C2078D891}"/>
              </a:ext>
            </a:extLst>
          </p:cNvPr>
          <p:cNvPicPr>
            <a:picLocks noChangeAspect="1"/>
          </p:cNvPicPr>
          <p:nvPr/>
        </p:nvPicPr>
        <p:blipFill>
          <a:blip r:embed="rId2"/>
          <a:stretch>
            <a:fillRect/>
          </a:stretch>
        </p:blipFill>
        <p:spPr>
          <a:xfrm>
            <a:off x="181836" y="2674305"/>
            <a:ext cx="2218414" cy="1245028"/>
          </a:xfrm>
          <a:prstGeom prst="rect">
            <a:avLst/>
          </a:prstGeom>
        </p:spPr>
      </p:pic>
    </p:spTree>
    <p:extLst>
      <p:ext uri="{BB962C8B-B14F-4D97-AF65-F5344CB8AC3E}">
        <p14:creationId xmlns:p14="http://schemas.microsoft.com/office/powerpoint/2010/main" val="267635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47E3-107D-67AF-FDCE-56A2E7187631}"/>
              </a:ext>
            </a:extLst>
          </p:cNvPr>
          <p:cNvSpPr>
            <a:spLocks noGrp="1"/>
          </p:cNvSpPr>
          <p:nvPr>
            <p:ph type="title"/>
          </p:nvPr>
        </p:nvSpPr>
        <p:spPr/>
        <p:txBody>
          <a:bodyPr/>
          <a:lstStyle/>
          <a:p>
            <a:r>
              <a:rPr lang="en-US" dirty="0"/>
              <a:t>Algorithm Justifications</a:t>
            </a:r>
          </a:p>
        </p:txBody>
      </p:sp>
      <p:sp>
        <p:nvSpPr>
          <p:cNvPr id="3" name="Text Placeholder 2">
            <a:extLst>
              <a:ext uri="{FF2B5EF4-FFF2-40B4-BE49-F238E27FC236}">
                <a16:creationId xmlns:a16="http://schemas.microsoft.com/office/drawing/2014/main" id="{EB2580F7-D45E-A25C-1BF7-CD352D94A488}"/>
              </a:ext>
            </a:extLst>
          </p:cNvPr>
          <p:cNvSpPr>
            <a:spLocks noGrp="1"/>
          </p:cNvSpPr>
          <p:nvPr>
            <p:ph type="body" idx="1"/>
          </p:nvPr>
        </p:nvSpPr>
        <p:spPr>
          <a:xfrm>
            <a:off x="2400302" y="1431235"/>
            <a:ext cx="6321547" cy="3173840"/>
          </a:xfrm>
        </p:spPr>
        <p:txBody>
          <a:bodyPr/>
          <a:lstStyle/>
          <a:p>
            <a:pPr marL="139700" indent="0">
              <a:buNone/>
            </a:pPr>
            <a:r>
              <a:rPr lang="en-US" sz="1000" dirty="0"/>
              <a:t>In order to make claims about an Algorithm being efficient we need some mathematical tools as proof. These tools help us on providing a mathematically satisfying explanation on the performance and accuracy of the algorithms. Below is a list of some of those mathematical tools which can be used for justifying one algorithm over another.</a:t>
            </a:r>
          </a:p>
          <a:p>
            <a:r>
              <a:rPr lang="en-US" sz="1000" b="1" dirty="0"/>
              <a:t>Direct Proof</a:t>
            </a:r>
            <a:r>
              <a:rPr lang="en-US" sz="1000" dirty="0"/>
              <a:t> − It is direct verification of the statement by using the direct calculations. For example sum of two even numbers is always an even number. In this case just add the two numbers you are investigating and verify the result as even.</a:t>
            </a:r>
          </a:p>
          <a:p>
            <a:r>
              <a:rPr lang="en-US" sz="1000" b="1" dirty="0"/>
              <a:t>Proof by induction</a:t>
            </a:r>
            <a:r>
              <a:rPr lang="en-US" sz="1000" dirty="0"/>
              <a:t> − Here we start with a specific instance of a truth and then generalize it to all possible values which are part of the truth. The approach is to take a case of verified truth, then prove it is also true for the next case for the same given condition. For example all positive numbers of the form 2n-1 are odd. We prove it for a certain value of n, then prove it for the next value of n. This establishes the statement as generally true by proof of induction.</a:t>
            </a:r>
          </a:p>
          <a:p>
            <a:r>
              <a:rPr lang="en-US" sz="1000" b="1" dirty="0"/>
              <a:t>Proof by contraposition</a:t>
            </a:r>
            <a:r>
              <a:rPr lang="en-US" sz="1000" dirty="0"/>
              <a:t> − This proof is based on the condition If Not A implies Not B then A implies B. A simple example is if square of n is even then n must be even. Because if square on n is not even then n is not even.</a:t>
            </a:r>
          </a:p>
          <a:p>
            <a:r>
              <a:rPr lang="en-US" sz="1000" b="1" dirty="0"/>
              <a:t>Proof by exhaustion</a:t>
            </a:r>
            <a:r>
              <a:rPr lang="en-US" sz="1000" dirty="0"/>
              <a:t> − This is similar to direct proof but it is established by visiting each case separately and proving each of them. An example of such proof is the four color theorem.</a:t>
            </a:r>
          </a:p>
        </p:txBody>
      </p:sp>
    </p:spTree>
    <p:extLst>
      <p:ext uri="{BB962C8B-B14F-4D97-AF65-F5344CB8AC3E}">
        <p14:creationId xmlns:p14="http://schemas.microsoft.com/office/powerpoint/2010/main" val="84189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1145188" y="362590"/>
            <a:ext cx="6227100" cy="635400"/>
          </a:xfrm>
          <a:prstGeom prst="rect">
            <a:avLst/>
          </a:prstGeom>
        </p:spPr>
        <p:txBody>
          <a:bodyPr spcFirstLastPara="1" wrap="square" lIns="91425" tIns="91425" rIns="91425" bIns="91425" anchor="t" anchorCtr="0">
            <a:noAutofit/>
          </a:bodyPr>
          <a:lstStyle/>
          <a:p>
            <a:pPr algn="ctr"/>
            <a:r>
              <a:rPr lang="en-US" dirty="0"/>
              <a:t>Sorting Algorithms</a:t>
            </a:r>
            <a:endParaRPr dirty="0"/>
          </a:p>
        </p:txBody>
      </p:sp>
      <p:sp>
        <p:nvSpPr>
          <p:cNvPr id="100" name="Google Shape;100;p16"/>
          <p:cNvSpPr txBox="1">
            <a:spLocks noGrp="1"/>
          </p:cNvSpPr>
          <p:nvPr>
            <p:ph type="body" idx="1"/>
          </p:nvPr>
        </p:nvSpPr>
        <p:spPr>
          <a:xfrm>
            <a:off x="1186714" y="921790"/>
            <a:ext cx="5733000" cy="3733200"/>
          </a:xfrm>
          <a:prstGeom prst="rect">
            <a:avLst/>
          </a:prstGeom>
        </p:spPr>
        <p:txBody>
          <a:bodyPr spcFirstLastPara="1" wrap="square" lIns="91425" tIns="91425" rIns="91425" bIns="91425" anchor="t" anchorCtr="0">
            <a:noAutofit/>
          </a:bodyPr>
          <a:lstStyle/>
          <a:p>
            <a:r>
              <a:rPr lang="en-US" dirty="0"/>
              <a:t>Sorting refers to arranging data in a particular format. Sorting algorithm specifies the way to arrange data in a particular order. Most common orders are in numerical or lexicographical order.</a:t>
            </a:r>
          </a:p>
          <a:p>
            <a:r>
              <a:rPr lang="en-US" dirty="0"/>
              <a:t>The importance of sorting lies in the fact that data searching can be optimized to a very high level, if data is stored in a sorted manner. Sorting is also used to represent data in more readable formats. There are five such implementations of sorting.</a:t>
            </a:r>
          </a:p>
          <a:p>
            <a:endParaRPr lang="en-US" dirty="0"/>
          </a:p>
          <a:p>
            <a:r>
              <a:rPr lang="en-US" dirty="0"/>
              <a:t>Bubble Sort</a:t>
            </a:r>
          </a:p>
          <a:p>
            <a:r>
              <a:rPr lang="en-US" dirty="0"/>
              <a:t>Merge Sort</a:t>
            </a:r>
          </a:p>
          <a:p>
            <a:r>
              <a:rPr lang="en-US" dirty="0"/>
              <a:t>Insertion Sort</a:t>
            </a:r>
          </a:p>
          <a:p>
            <a:r>
              <a:rPr lang="en-US" dirty="0"/>
              <a:t>Shell Sort</a:t>
            </a:r>
          </a:p>
          <a:p>
            <a:r>
              <a:rPr lang="en-US" dirty="0"/>
              <a:t>Selection Sort</a:t>
            </a:r>
          </a:p>
          <a:p>
            <a:pPr marL="0" lvl="0" indent="0" algn="r">
              <a:buNone/>
            </a:pPr>
            <a:r>
              <a:rPr lang="en-US" sz="1000" dirty="0"/>
              <a:t>Most material is from:</a:t>
            </a:r>
          </a:p>
          <a:p>
            <a:pPr marL="0" lvl="0" indent="0" algn="r">
              <a:buNone/>
            </a:pPr>
            <a:r>
              <a:rPr lang="en-US" sz="1000" dirty="0"/>
              <a:t>(https://</a:t>
            </a:r>
            <a:r>
              <a:rPr lang="en-US" sz="1000" dirty="0" err="1"/>
              <a:t>www.tutorialspoint.com</a:t>
            </a:r>
            <a:r>
              <a:rPr lang="en-US" sz="1000" dirty="0"/>
              <a:t>/</a:t>
            </a:r>
            <a:r>
              <a:rPr lang="en-US" sz="1000" dirty="0" err="1"/>
              <a:t>python_data_structure</a:t>
            </a:r>
            <a:r>
              <a:rPr lang="en-US" sz="1000" dirty="0"/>
              <a:t>/</a:t>
            </a:r>
            <a:r>
              <a:rPr lang="en-US" sz="1000" dirty="0" err="1"/>
              <a:t>python_sorting_algorithms.htm</a:t>
            </a:r>
            <a:r>
              <a:rPr lang="en-US" sz="1000" dirty="0"/>
              <a:t>)</a:t>
            </a:r>
            <a:endParaRPr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B18D-3B91-F1CE-E299-0CE7EC48E0AC}"/>
              </a:ext>
            </a:extLst>
          </p:cNvPr>
          <p:cNvSpPr>
            <a:spLocks noGrp="1"/>
          </p:cNvSpPr>
          <p:nvPr>
            <p:ph type="title"/>
          </p:nvPr>
        </p:nvSpPr>
        <p:spPr/>
        <p:txBody>
          <a:bodyPr/>
          <a:lstStyle/>
          <a:p>
            <a:pPr algn="ctr"/>
            <a:r>
              <a:rPr lang="en-US" dirty="0"/>
              <a:t>Bubble Sort</a:t>
            </a:r>
          </a:p>
        </p:txBody>
      </p:sp>
      <p:sp>
        <p:nvSpPr>
          <p:cNvPr id="3" name="Text Placeholder 2">
            <a:extLst>
              <a:ext uri="{FF2B5EF4-FFF2-40B4-BE49-F238E27FC236}">
                <a16:creationId xmlns:a16="http://schemas.microsoft.com/office/drawing/2014/main" id="{3B567D2C-0614-99D4-BF00-2095F98F3B40}"/>
              </a:ext>
            </a:extLst>
          </p:cNvPr>
          <p:cNvSpPr>
            <a:spLocks noGrp="1"/>
          </p:cNvSpPr>
          <p:nvPr>
            <p:ph type="body" idx="1"/>
          </p:nvPr>
        </p:nvSpPr>
        <p:spPr>
          <a:xfrm>
            <a:off x="2400181" y="1470990"/>
            <a:ext cx="3071400" cy="3096559"/>
          </a:xfrm>
        </p:spPr>
        <p:txBody>
          <a:bodyPr/>
          <a:lstStyle/>
          <a:p>
            <a:endParaRPr lang="en-US" dirty="0"/>
          </a:p>
          <a:p>
            <a:r>
              <a:rPr lang="en-US" dirty="0"/>
              <a:t>a comparison-based algorithm in which each pair of adjacent elements is compared and the elements are swapped if they are not in order</a:t>
            </a:r>
          </a:p>
          <a:p>
            <a:endParaRPr lang="en-US" dirty="0"/>
          </a:p>
          <a:p>
            <a:pPr marL="139700" indent="0" algn="ctr">
              <a:buNone/>
            </a:pPr>
            <a:r>
              <a:rPr lang="en-US" dirty="0"/>
              <a:t>Output</a:t>
            </a:r>
          </a:p>
          <a:p>
            <a:r>
              <a:rPr lang="en-US" dirty="0"/>
              <a:t>When the code on RHS is executed, it produces the following result :</a:t>
            </a:r>
          </a:p>
          <a:p>
            <a:pPr marL="139700" indent="0">
              <a:buNone/>
            </a:pPr>
            <a:r>
              <a:rPr lang="en-US" dirty="0"/>
              <a:t>[2, 6, 11, 19, 27, 31, 45, 121]</a:t>
            </a:r>
          </a:p>
        </p:txBody>
      </p:sp>
      <p:sp>
        <p:nvSpPr>
          <p:cNvPr id="4" name="Text Placeholder 3">
            <a:extLst>
              <a:ext uri="{FF2B5EF4-FFF2-40B4-BE49-F238E27FC236}">
                <a16:creationId xmlns:a16="http://schemas.microsoft.com/office/drawing/2014/main" id="{B8837241-0FE3-1F63-6AEB-850D54CA6FA9}"/>
              </a:ext>
            </a:extLst>
          </p:cNvPr>
          <p:cNvSpPr>
            <a:spLocks noGrp="1"/>
          </p:cNvSpPr>
          <p:nvPr>
            <p:ph type="body" idx="2"/>
          </p:nvPr>
        </p:nvSpPr>
        <p:spPr>
          <a:xfrm>
            <a:off x="5650450" y="1470990"/>
            <a:ext cx="3071400" cy="3096559"/>
          </a:xfrm>
        </p:spPr>
        <p:txBody>
          <a:bodyPr/>
          <a:lstStyle/>
          <a:p>
            <a:pPr marL="139700" indent="0">
              <a:buNone/>
            </a:pPr>
            <a:endParaRPr lang="en-US" sz="1200" dirty="0"/>
          </a:p>
          <a:p>
            <a:pPr marL="139700" indent="0">
              <a:buNone/>
            </a:pPr>
            <a:endParaRPr lang="en-US" sz="1200" dirty="0"/>
          </a:p>
          <a:p>
            <a:pPr marL="139700" indent="0">
              <a:buNone/>
            </a:pPr>
            <a:r>
              <a:rPr lang="en-US" sz="1200" dirty="0"/>
              <a:t>def </a:t>
            </a:r>
            <a:r>
              <a:rPr lang="en-US" sz="1200" dirty="0" err="1"/>
              <a:t>bubblesort</a:t>
            </a:r>
            <a:r>
              <a:rPr lang="en-US" sz="1200" dirty="0"/>
              <a:t>(list): </a:t>
            </a:r>
          </a:p>
          <a:p>
            <a:pPr marL="139700" indent="0">
              <a:buNone/>
            </a:pPr>
            <a:r>
              <a:rPr lang="en-US" sz="1200" dirty="0">
                <a:solidFill>
                  <a:srgbClr val="FF0000"/>
                </a:solidFill>
              </a:rPr>
              <a:t>    # Swap elements to arrange in order </a:t>
            </a:r>
          </a:p>
          <a:p>
            <a:pPr marL="139700" indent="0">
              <a:buNone/>
            </a:pPr>
            <a:r>
              <a:rPr lang="en-US" sz="1200" dirty="0"/>
              <a:t>    for </a:t>
            </a:r>
            <a:r>
              <a:rPr lang="en-US" sz="1200" dirty="0" err="1"/>
              <a:t>iter_num</a:t>
            </a:r>
            <a:r>
              <a:rPr lang="en-US" sz="1200" dirty="0"/>
              <a:t> in range(</a:t>
            </a:r>
            <a:r>
              <a:rPr lang="en-US" sz="1200" dirty="0" err="1"/>
              <a:t>len</a:t>
            </a:r>
            <a:r>
              <a:rPr lang="en-US" sz="1200" dirty="0"/>
              <a:t>(list)-1,0,-1): </a:t>
            </a:r>
          </a:p>
          <a:p>
            <a:pPr marL="139700" indent="0">
              <a:buNone/>
            </a:pPr>
            <a:r>
              <a:rPr lang="en-US" sz="1200" dirty="0"/>
              <a:t>        for </a:t>
            </a:r>
            <a:r>
              <a:rPr lang="en-US" sz="1200" dirty="0" err="1"/>
              <a:t>idx</a:t>
            </a:r>
            <a:r>
              <a:rPr lang="en-US" sz="1200" dirty="0"/>
              <a:t> in range(</a:t>
            </a:r>
            <a:r>
              <a:rPr lang="en-US" sz="1200" dirty="0" err="1"/>
              <a:t>iter_num</a:t>
            </a:r>
            <a:r>
              <a:rPr lang="en-US" sz="1200" dirty="0"/>
              <a:t>): </a:t>
            </a:r>
          </a:p>
          <a:p>
            <a:pPr marL="139700" indent="0">
              <a:buNone/>
            </a:pPr>
            <a:r>
              <a:rPr lang="en-US" sz="1200" dirty="0"/>
              <a:t>            if list[</a:t>
            </a:r>
            <a:r>
              <a:rPr lang="en-US" sz="1200" dirty="0" err="1"/>
              <a:t>idx</a:t>
            </a:r>
            <a:r>
              <a:rPr lang="en-US" sz="1200" dirty="0"/>
              <a:t>]&gt;list[idx+1]: </a:t>
            </a:r>
          </a:p>
          <a:p>
            <a:pPr marL="139700" indent="0">
              <a:buNone/>
            </a:pPr>
            <a:r>
              <a:rPr lang="en-US" sz="1200" dirty="0">
                <a:highlight>
                  <a:srgbClr val="FFFF00"/>
                </a:highlight>
              </a:rPr>
              <a:t>                temp = list[</a:t>
            </a:r>
            <a:r>
              <a:rPr lang="en-US" sz="1200" dirty="0" err="1">
                <a:highlight>
                  <a:srgbClr val="FFFF00"/>
                </a:highlight>
              </a:rPr>
              <a:t>idx</a:t>
            </a:r>
            <a:r>
              <a:rPr lang="en-US" sz="1200" dirty="0">
                <a:highlight>
                  <a:srgbClr val="FFFF00"/>
                </a:highlight>
              </a:rPr>
              <a:t>] </a:t>
            </a:r>
          </a:p>
          <a:p>
            <a:pPr marL="139700" indent="0">
              <a:buNone/>
            </a:pPr>
            <a:r>
              <a:rPr lang="en-US" sz="1200" dirty="0">
                <a:highlight>
                  <a:srgbClr val="FFFF00"/>
                </a:highlight>
              </a:rPr>
              <a:t>                list[</a:t>
            </a:r>
            <a:r>
              <a:rPr lang="en-US" sz="1200" dirty="0" err="1">
                <a:highlight>
                  <a:srgbClr val="FFFF00"/>
                </a:highlight>
              </a:rPr>
              <a:t>idx</a:t>
            </a:r>
            <a:r>
              <a:rPr lang="en-US" sz="1200" dirty="0">
                <a:highlight>
                  <a:srgbClr val="FFFF00"/>
                </a:highlight>
              </a:rPr>
              <a:t>] = list[idx+1] </a:t>
            </a:r>
          </a:p>
          <a:p>
            <a:pPr marL="139700" indent="0">
              <a:buNone/>
            </a:pPr>
            <a:r>
              <a:rPr lang="en-US" sz="1200" dirty="0">
                <a:highlight>
                  <a:srgbClr val="FFFF00"/>
                </a:highlight>
              </a:rPr>
              <a:t>                list[idx+1] = temp</a:t>
            </a:r>
          </a:p>
          <a:p>
            <a:pPr marL="139700" indent="0">
              <a:buNone/>
            </a:pPr>
            <a:endParaRPr lang="en-US" sz="1200" dirty="0"/>
          </a:p>
          <a:p>
            <a:pPr marL="139700" indent="0">
              <a:buNone/>
            </a:pPr>
            <a:r>
              <a:rPr lang="en-US" sz="1200" dirty="0"/>
              <a:t>list = [19,2,31,45,6,11,121,27] </a:t>
            </a:r>
          </a:p>
          <a:p>
            <a:pPr marL="139700" indent="0">
              <a:buNone/>
            </a:pPr>
            <a:r>
              <a:rPr lang="en-US" sz="1200" dirty="0" err="1"/>
              <a:t>bubblesort</a:t>
            </a:r>
            <a:r>
              <a:rPr lang="en-US" sz="1200" dirty="0"/>
              <a:t>(list)</a:t>
            </a:r>
          </a:p>
          <a:p>
            <a:pPr marL="139700" indent="0">
              <a:buNone/>
            </a:pPr>
            <a:r>
              <a:rPr lang="en-US" sz="1200" dirty="0"/>
              <a:t>print(list)</a:t>
            </a:r>
          </a:p>
        </p:txBody>
      </p:sp>
    </p:spTree>
    <p:extLst>
      <p:ext uri="{BB962C8B-B14F-4D97-AF65-F5344CB8AC3E}">
        <p14:creationId xmlns:p14="http://schemas.microsoft.com/office/powerpoint/2010/main" val="283853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B18D-3B91-F1CE-E299-0CE7EC48E0AC}"/>
              </a:ext>
            </a:extLst>
          </p:cNvPr>
          <p:cNvSpPr>
            <a:spLocks noGrp="1"/>
          </p:cNvSpPr>
          <p:nvPr>
            <p:ph type="title"/>
          </p:nvPr>
        </p:nvSpPr>
        <p:spPr/>
        <p:txBody>
          <a:bodyPr/>
          <a:lstStyle/>
          <a:p>
            <a:pPr algn="ctr"/>
            <a:r>
              <a:rPr lang="en-US" dirty="0"/>
              <a:t>Merge Sort</a:t>
            </a:r>
          </a:p>
        </p:txBody>
      </p:sp>
      <p:sp>
        <p:nvSpPr>
          <p:cNvPr id="3" name="Text Placeholder 2">
            <a:extLst>
              <a:ext uri="{FF2B5EF4-FFF2-40B4-BE49-F238E27FC236}">
                <a16:creationId xmlns:a16="http://schemas.microsoft.com/office/drawing/2014/main" id="{3B567D2C-0614-99D4-BF00-2095F98F3B40}"/>
              </a:ext>
            </a:extLst>
          </p:cNvPr>
          <p:cNvSpPr>
            <a:spLocks noGrp="1"/>
          </p:cNvSpPr>
          <p:nvPr>
            <p:ph type="body" idx="1"/>
          </p:nvPr>
        </p:nvSpPr>
        <p:spPr>
          <a:xfrm>
            <a:off x="2400181" y="1470990"/>
            <a:ext cx="3071400" cy="3204377"/>
          </a:xfrm>
        </p:spPr>
        <p:txBody>
          <a:bodyPr/>
          <a:lstStyle/>
          <a:p>
            <a:r>
              <a:rPr lang="en-US" dirty="0"/>
              <a:t>first divides the array into equal halves and then combines them in a sorted manner</a:t>
            </a:r>
          </a:p>
          <a:p>
            <a:pPr marL="139700" indent="0">
              <a:buNone/>
            </a:pPr>
            <a:endParaRPr lang="en-US" sz="1000" dirty="0"/>
          </a:p>
          <a:p>
            <a:pPr marL="139700" indent="0">
              <a:buNone/>
            </a:pPr>
            <a:r>
              <a:rPr lang="en-US" sz="1000" dirty="0"/>
              <a:t>def </a:t>
            </a:r>
            <a:r>
              <a:rPr lang="en-US" sz="1000" dirty="0" err="1"/>
              <a:t>merge_sort</a:t>
            </a:r>
            <a:r>
              <a:rPr lang="en-US" sz="1000" dirty="0"/>
              <a:t>(</a:t>
            </a:r>
            <a:r>
              <a:rPr lang="en-US" sz="1000" dirty="0" err="1"/>
              <a:t>unsorted_list</a:t>
            </a:r>
            <a:r>
              <a:rPr lang="en-US" sz="1000" dirty="0"/>
              <a:t>):</a:t>
            </a:r>
          </a:p>
          <a:p>
            <a:pPr marL="139700" indent="0">
              <a:buNone/>
            </a:pPr>
            <a:r>
              <a:rPr lang="en-US" sz="1000" dirty="0"/>
              <a:t>   if </a:t>
            </a:r>
            <a:r>
              <a:rPr lang="en-US" sz="1000" dirty="0" err="1"/>
              <a:t>len</a:t>
            </a:r>
            <a:r>
              <a:rPr lang="en-US" sz="1000" dirty="0"/>
              <a:t>(</a:t>
            </a:r>
            <a:r>
              <a:rPr lang="en-US" sz="1000" dirty="0" err="1"/>
              <a:t>unsorted_list</a:t>
            </a:r>
            <a:r>
              <a:rPr lang="en-US" sz="1000" dirty="0"/>
              <a:t>) &lt;= 1:</a:t>
            </a:r>
          </a:p>
          <a:p>
            <a:pPr marL="139700" indent="0">
              <a:buNone/>
            </a:pPr>
            <a:r>
              <a:rPr lang="en-US" sz="1000" dirty="0"/>
              <a:t>      return </a:t>
            </a:r>
            <a:r>
              <a:rPr lang="en-US" sz="1000" dirty="0" err="1"/>
              <a:t>unsorted_list</a:t>
            </a:r>
            <a:endParaRPr lang="en-US" sz="1000" dirty="0"/>
          </a:p>
          <a:p>
            <a:pPr marL="139700" indent="0">
              <a:buNone/>
            </a:pPr>
            <a:r>
              <a:rPr lang="en-US" sz="1000" dirty="0"/>
              <a:t># Find the middle point and </a:t>
            </a:r>
            <a:r>
              <a:rPr lang="en-US" sz="1000" dirty="0" err="1"/>
              <a:t>devide</a:t>
            </a:r>
            <a:r>
              <a:rPr lang="en-US" sz="1000" dirty="0"/>
              <a:t> it</a:t>
            </a:r>
          </a:p>
          <a:p>
            <a:pPr marL="139700" indent="0">
              <a:buNone/>
            </a:pPr>
            <a:r>
              <a:rPr lang="en-US" sz="1000" dirty="0"/>
              <a:t>   middle = </a:t>
            </a:r>
            <a:r>
              <a:rPr lang="en-US" sz="1000" dirty="0" err="1"/>
              <a:t>len</a:t>
            </a:r>
            <a:r>
              <a:rPr lang="en-US" sz="1000" dirty="0"/>
              <a:t>(</a:t>
            </a:r>
            <a:r>
              <a:rPr lang="en-US" sz="1000" dirty="0" err="1"/>
              <a:t>unsorted_list</a:t>
            </a:r>
            <a:r>
              <a:rPr lang="en-US" sz="1000" dirty="0"/>
              <a:t>) // 2</a:t>
            </a:r>
          </a:p>
          <a:p>
            <a:pPr marL="139700" indent="0">
              <a:buNone/>
            </a:pPr>
            <a:r>
              <a:rPr lang="en-US" sz="1000" dirty="0"/>
              <a:t>   </a:t>
            </a:r>
            <a:r>
              <a:rPr lang="en-US" sz="1000" dirty="0" err="1"/>
              <a:t>left_list</a:t>
            </a:r>
            <a:r>
              <a:rPr lang="en-US" sz="1000" dirty="0"/>
              <a:t> = </a:t>
            </a:r>
            <a:r>
              <a:rPr lang="en-US" sz="1000" dirty="0" err="1"/>
              <a:t>unsorted_list</a:t>
            </a:r>
            <a:r>
              <a:rPr lang="en-US" sz="1000" dirty="0"/>
              <a:t>[:middle]</a:t>
            </a:r>
          </a:p>
          <a:p>
            <a:pPr marL="139700" indent="0">
              <a:buNone/>
            </a:pPr>
            <a:r>
              <a:rPr lang="en-US" sz="1000" dirty="0"/>
              <a:t>   </a:t>
            </a:r>
            <a:r>
              <a:rPr lang="en-US" sz="1000" dirty="0" err="1"/>
              <a:t>right_list</a:t>
            </a:r>
            <a:r>
              <a:rPr lang="en-US" sz="1000" dirty="0"/>
              <a:t> = </a:t>
            </a:r>
            <a:r>
              <a:rPr lang="en-US" sz="1000" dirty="0" err="1"/>
              <a:t>unsorted_list</a:t>
            </a:r>
            <a:r>
              <a:rPr lang="en-US" sz="1000" dirty="0"/>
              <a:t>[middle:]</a:t>
            </a:r>
          </a:p>
          <a:p>
            <a:pPr marL="139700" indent="0">
              <a:buNone/>
            </a:pPr>
            <a:br>
              <a:rPr lang="en-US" sz="1000" dirty="0"/>
            </a:br>
            <a:r>
              <a:rPr lang="en-US" sz="1000" dirty="0"/>
              <a:t>   </a:t>
            </a:r>
            <a:r>
              <a:rPr lang="en-US" sz="1000" dirty="0" err="1"/>
              <a:t>left_list</a:t>
            </a:r>
            <a:r>
              <a:rPr lang="en-US" sz="1000" dirty="0"/>
              <a:t> = </a:t>
            </a:r>
            <a:r>
              <a:rPr lang="en-US" sz="1000" dirty="0" err="1"/>
              <a:t>merge_sort</a:t>
            </a:r>
            <a:r>
              <a:rPr lang="en-US" sz="1000" dirty="0"/>
              <a:t>(</a:t>
            </a:r>
            <a:r>
              <a:rPr lang="en-US" sz="1000" dirty="0" err="1"/>
              <a:t>left_list</a:t>
            </a:r>
            <a:r>
              <a:rPr lang="en-US" sz="1000" dirty="0"/>
              <a:t>)</a:t>
            </a:r>
          </a:p>
          <a:p>
            <a:pPr marL="139700" indent="0">
              <a:buNone/>
            </a:pPr>
            <a:r>
              <a:rPr lang="en-US" sz="1000" dirty="0"/>
              <a:t>   </a:t>
            </a:r>
            <a:r>
              <a:rPr lang="en-US" sz="1000" dirty="0" err="1"/>
              <a:t>right_list</a:t>
            </a:r>
            <a:r>
              <a:rPr lang="en-US" sz="1000" dirty="0"/>
              <a:t> = </a:t>
            </a:r>
            <a:r>
              <a:rPr lang="en-US" sz="1000" dirty="0" err="1"/>
              <a:t>merge_sort</a:t>
            </a:r>
            <a:r>
              <a:rPr lang="en-US" sz="1000" dirty="0"/>
              <a:t>(</a:t>
            </a:r>
            <a:r>
              <a:rPr lang="en-US" sz="1000" dirty="0" err="1"/>
              <a:t>right_list</a:t>
            </a:r>
            <a:r>
              <a:rPr lang="en-US" sz="1000" dirty="0"/>
              <a:t>)</a:t>
            </a:r>
          </a:p>
          <a:p>
            <a:pPr marL="139700" indent="0">
              <a:buNone/>
            </a:pPr>
            <a:r>
              <a:rPr lang="en-US" sz="1000" dirty="0"/>
              <a:t>   return list(merge(</a:t>
            </a:r>
            <a:r>
              <a:rPr lang="en-US" sz="1000" dirty="0" err="1"/>
              <a:t>left_list</a:t>
            </a:r>
            <a:r>
              <a:rPr lang="en-US" sz="1000" dirty="0"/>
              <a:t>, </a:t>
            </a:r>
            <a:r>
              <a:rPr lang="en-US" sz="1000" dirty="0" err="1"/>
              <a:t>right_list</a:t>
            </a:r>
            <a:r>
              <a:rPr lang="en-US" sz="1000" dirty="0"/>
              <a:t>))</a:t>
            </a:r>
          </a:p>
          <a:p>
            <a:pPr marL="139700" indent="0">
              <a:buNone/>
            </a:pPr>
            <a:endParaRPr lang="en-US" dirty="0"/>
          </a:p>
        </p:txBody>
      </p:sp>
      <p:sp>
        <p:nvSpPr>
          <p:cNvPr id="4" name="Text Placeholder 3">
            <a:extLst>
              <a:ext uri="{FF2B5EF4-FFF2-40B4-BE49-F238E27FC236}">
                <a16:creationId xmlns:a16="http://schemas.microsoft.com/office/drawing/2014/main" id="{B8837241-0FE3-1F63-6AEB-850D54CA6FA9}"/>
              </a:ext>
            </a:extLst>
          </p:cNvPr>
          <p:cNvSpPr>
            <a:spLocks noGrp="1"/>
          </p:cNvSpPr>
          <p:nvPr>
            <p:ph type="body" idx="2"/>
          </p:nvPr>
        </p:nvSpPr>
        <p:spPr>
          <a:xfrm>
            <a:off x="5650450" y="1470990"/>
            <a:ext cx="3071400" cy="3096559"/>
          </a:xfrm>
        </p:spPr>
        <p:txBody>
          <a:bodyPr/>
          <a:lstStyle/>
          <a:p>
            <a:pPr marL="139700" indent="0">
              <a:buNone/>
            </a:pPr>
            <a:r>
              <a:rPr lang="en-US" sz="1000" dirty="0"/>
              <a:t># Merge the sorted halves</a:t>
            </a:r>
          </a:p>
          <a:p>
            <a:pPr marL="139700" indent="0">
              <a:buNone/>
            </a:pPr>
            <a:r>
              <a:rPr lang="en-US" sz="1000" dirty="0"/>
              <a:t>def merge(</a:t>
            </a:r>
            <a:r>
              <a:rPr lang="en-US" sz="1000" dirty="0" err="1"/>
              <a:t>left_half,right_half</a:t>
            </a:r>
            <a:r>
              <a:rPr lang="en-US" sz="1000" dirty="0"/>
              <a:t>):</a:t>
            </a:r>
          </a:p>
          <a:p>
            <a:pPr marL="139700" indent="0">
              <a:buNone/>
            </a:pPr>
            <a:r>
              <a:rPr lang="en-US" sz="1000" dirty="0"/>
              <a:t>   res = []</a:t>
            </a:r>
          </a:p>
          <a:p>
            <a:pPr marL="139700" indent="0">
              <a:buNone/>
            </a:pPr>
            <a:r>
              <a:rPr lang="en-US" sz="1000" dirty="0"/>
              <a:t>   while </a:t>
            </a:r>
            <a:r>
              <a:rPr lang="en-US" sz="1000" dirty="0" err="1"/>
              <a:t>len</a:t>
            </a:r>
            <a:r>
              <a:rPr lang="en-US" sz="1000" dirty="0"/>
              <a:t>(</a:t>
            </a:r>
            <a:r>
              <a:rPr lang="en-US" sz="1000" dirty="0" err="1"/>
              <a:t>left_half</a:t>
            </a:r>
            <a:r>
              <a:rPr lang="en-US" sz="1000" dirty="0"/>
              <a:t>) != 0 and </a:t>
            </a:r>
            <a:r>
              <a:rPr lang="en-US" sz="1000" dirty="0" err="1"/>
              <a:t>len</a:t>
            </a:r>
            <a:r>
              <a:rPr lang="en-US" sz="1000" dirty="0"/>
              <a:t>(</a:t>
            </a:r>
            <a:r>
              <a:rPr lang="en-US" sz="1000" dirty="0" err="1"/>
              <a:t>right_half</a:t>
            </a:r>
            <a:r>
              <a:rPr lang="en-US" sz="1000" dirty="0"/>
              <a:t>) != 0:</a:t>
            </a:r>
          </a:p>
          <a:p>
            <a:pPr marL="139700" indent="0">
              <a:buNone/>
            </a:pPr>
            <a:r>
              <a:rPr lang="en-US" sz="1000" dirty="0">
                <a:highlight>
                  <a:srgbClr val="00FFFF"/>
                </a:highlight>
              </a:rPr>
              <a:t>      if </a:t>
            </a:r>
            <a:r>
              <a:rPr lang="en-US" sz="1000" dirty="0" err="1">
                <a:highlight>
                  <a:srgbClr val="00FFFF"/>
                </a:highlight>
              </a:rPr>
              <a:t>left_half</a:t>
            </a:r>
            <a:r>
              <a:rPr lang="en-US" sz="1000" dirty="0">
                <a:highlight>
                  <a:srgbClr val="00FFFF"/>
                </a:highlight>
              </a:rPr>
              <a:t>[0] &lt; </a:t>
            </a:r>
            <a:r>
              <a:rPr lang="en-US" sz="1000" dirty="0" err="1">
                <a:highlight>
                  <a:srgbClr val="00FFFF"/>
                </a:highlight>
              </a:rPr>
              <a:t>right_half</a:t>
            </a:r>
            <a:r>
              <a:rPr lang="en-US" sz="1000" dirty="0">
                <a:highlight>
                  <a:srgbClr val="00FFFF"/>
                </a:highlight>
              </a:rPr>
              <a:t>[0]:</a:t>
            </a:r>
          </a:p>
          <a:p>
            <a:pPr marL="139700" indent="0">
              <a:buNone/>
            </a:pPr>
            <a:r>
              <a:rPr lang="en-US" sz="1000" dirty="0">
                <a:highlight>
                  <a:srgbClr val="FFFF00"/>
                </a:highlight>
              </a:rPr>
              <a:t>         </a:t>
            </a:r>
            <a:r>
              <a:rPr lang="en-US" sz="1000" dirty="0" err="1">
                <a:highlight>
                  <a:srgbClr val="FFFF00"/>
                </a:highlight>
              </a:rPr>
              <a:t>res.append</a:t>
            </a:r>
            <a:r>
              <a:rPr lang="en-US" sz="1000" dirty="0">
                <a:highlight>
                  <a:srgbClr val="FFFF00"/>
                </a:highlight>
              </a:rPr>
              <a:t>(</a:t>
            </a:r>
            <a:r>
              <a:rPr lang="en-US" sz="1000" dirty="0" err="1">
                <a:highlight>
                  <a:srgbClr val="FFFF00"/>
                </a:highlight>
              </a:rPr>
              <a:t>left_half</a:t>
            </a:r>
            <a:r>
              <a:rPr lang="en-US" sz="1000" dirty="0">
                <a:highlight>
                  <a:srgbClr val="FFFF00"/>
                </a:highlight>
              </a:rPr>
              <a:t>[0])</a:t>
            </a:r>
          </a:p>
          <a:p>
            <a:pPr marL="139700" indent="0">
              <a:buNone/>
            </a:pPr>
            <a:r>
              <a:rPr lang="en-US" sz="1000" dirty="0">
                <a:highlight>
                  <a:srgbClr val="FFFF00"/>
                </a:highlight>
              </a:rPr>
              <a:t>         </a:t>
            </a:r>
            <a:r>
              <a:rPr lang="en-US" sz="1000" dirty="0" err="1">
                <a:highlight>
                  <a:srgbClr val="FFFF00"/>
                </a:highlight>
              </a:rPr>
              <a:t>left_half.remove</a:t>
            </a:r>
            <a:r>
              <a:rPr lang="en-US" sz="1000" dirty="0">
                <a:highlight>
                  <a:srgbClr val="FFFF00"/>
                </a:highlight>
              </a:rPr>
              <a:t>(</a:t>
            </a:r>
            <a:r>
              <a:rPr lang="en-US" sz="1000" dirty="0" err="1">
                <a:highlight>
                  <a:srgbClr val="FFFF00"/>
                </a:highlight>
              </a:rPr>
              <a:t>left_half</a:t>
            </a:r>
            <a:r>
              <a:rPr lang="en-US" sz="1000" dirty="0">
                <a:highlight>
                  <a:srgbClr val="FFFF00"/>
                </a:highlight>
              </a:rPr>
              <a:t>[0])</a:t>
            </a:r>
          </a:p>
          <a:p>
            <a:pPr marL="139700" indent="0">
              <a:buNone/>
            </a:pPr>
            <a:r>
              <a:rPr lang="en-US" sz="1000" dirty="0">
                <a:highlight>
                  <a:srgbClr val="00FFFF"/>
                </a:highlight>
              </a:rPr>
              <a:t>      else:</a:t>
            </a:r>
          </a:p>
          <a:p>
            <a:pPr marL="139700" indent="0">
              <a:buNone/>
            </a:pPr>
            <a:r>
              <a:rPr lang="en-US" sz="1000" dirty="0">
                <a:highlight>
                  <a:srgbClr val="FFFF00"/>
                </a:highlight>
              </a:rPr>
              <a:t>         </a:t>
            </a:r>
            <a:r>
              <a:rPr lang="en-US" sz="1000" dirty="0" err="1">
                <a:highlight>
                  <a:srgbClr val="FFFF00"/>
                </a:highlight>
              </a:rPr>
              <a:t>res.append</a:t>
            </a:r>
            <a:r>
              <a:rPr lang="en-US" sz="1000" dirty="0">
                <a:highlight>
                  <a:srgbClr val="FFFF00"/>
                </a:highlight>
              </a:rPr>
              <a:t>(</a:t>
            </a:r>
            <a:r>
              <a:rPr lang="en-US" sz="1000" dirty="0" err="1">
                <a:highlight>
                  <a:srgbClr val="FFFF00"/>
                </a:highlight>
              </a:rPr>
              <a:t>right_half</a:t>
            </a:r>
            <a:r>
              <a:rPr lang="en-US" sz="1000" dirty="0">
                <a:highlight>
                  <a:srgbClr val="FFFF00"/>
                </a:highlight>
              </a:rPr>
              <a:t>[0])</a:t>
            </a:r>
          </a:p>
          <a:p>
            <a:pPr marL="139700" indent="0">
              <a:buNone/>
            </a:pPr>
            <a:r>
              <a:rPr lang="en-US" sz="1000" dirty="0">
                <a:highlight>
                  <a:srgbClr val="FFFF00"/>
                </a:highlight>
              </a:rPr>
              <a:t>         </a:t>
            </a:r>
            <a:r>
              <a:rPr lang="en-US" sz="1000" dirty="0" err="1">
                <a:highlight>
                  <a:srgbClr val="FFFF00"/>
                </a:highlight>
              </a:rPr>
              <a:t>right_half.remove</a:t>
            </a:r>
            <a:r>
              <a:rPr lang="en-US" sz="1000" dirty="0">
                <a:highlight>
                  <a:srgbClr val="FFFF00"/>
                </a:highlight>
              </a:rPr>
              <a:t>(</a:t>
            </a:r>
            <a:r>
              <a:rPr lang="en-US" sz="1000" dirty="0" err="1">
                <a:highlight>
                  <a:srgbClr val="FFFF00"/>
                </a:highlight>
              </a:rPr>
              <a:t>right_half</a:t>
            </a:r>
            <a:r>
              <a:rPr lang="en-US" sz="1000" dirty="0">
                <a:highlight>
                  <a:srgbClr val="FFFF00"/>
                </a:highlight>
              </a:rPr>
              <a:t>[0])</a:t>
            </a:r>
          </a:p>
          <a:p>
            <a:pPr marL="139700" indent="0">
              <a:buNone/>
            </a:pPr>
            <a:r>
              <a:rPr lang="en-US" sz="1000" dirty="0"/>
              <a:t>   if </a:t>
            </a:r>
            <a:r>
              <a:rPr lang="en-US" sz="1000" dirty="0" err="1"/>
              <a:t>len</a:t>
            </a:r>
            <a:r>
              <a:rPr lang="en-US" sz="1000" dirty="0"/>
              <a:t>(</a:t>
            </a:r>
            <a:r>
              <a:rPr lang="en-US" sz="1000" dirty="0" err="1"/>
              <a:t>left_half</a:t>
            </a:r>
            <a:r>
              <a:rPr lang="en-US" sz="1000" dirty="0"/>
              <a:t>) == 0:</a:t>
            </a:r>
          </a:p>
          <a:p>
            <a:pPr marL="139700" indent="0">
              <a:buNone/>
            </a:pPr>
            <a:r>
              <a:rPr lang="en-US" sz="1000" dirty="0"/>
              <a:t>      res = res + </a:t>
            </a:r>
            <a:r>
              <a:rPr lang="en-US" sz="1000" dirty="0" err="1"/>
              <a:t>right_half</a:t>
            </a:r>
            <a:endParaRPr lang="en-US" sz="1000" dirty="0"/>
          </a:p>
          <a:p>
            <a:pPr marL="139700" indent="0">
              <a:buNone/>
            </a:pPr>
            <a:r>
              <a:rPr lang="en-US" sz="1000" dirty="0"/>
              <a:t>   else:</a:t>
            </a:r>
          </a:p>
          <a:p>
            <a:pPr marL="139700" indent="0">
              <a:buNone/>
            </a:pPr>
            <a:r>
              <a:rPr lang="en-US" sz="1000" dirty="0"/>
              <a:t>      res = res + </a:t>
            </a:r>
            <a:r>
              <a:rPr lang="en-US" sz="1000" dirty="0" err="1"/>
              <a:t>left_half</a:t>
            </a:r>
            <a:endParaRPr lang="en-US" sz="1000" dirty="0"/>
          </a:p>
          <a:p>
            <a:pPr marL="139700" indent="0">
              <a:buNone/>
            </a:pPr>
            <a:r>
              <a:rPr lang="en-US" sz="1000" dirty="0"/>
              <a:t>   return res</a:t>
            </a:r>
          </a:p>
          <a:p>
            <a:pPr marL="139700" indent="0">
              <a:buNone/>
            </a:pPr>
            <a:r>
              <a:rPr lang="en-US" sz="1000" dirty="0" err="1"/>
              <a:t>unsorted_list</a:t>
            </a:r>
            <a:r>
              <a:rPr lang="en-US" sz="1000" dirty="0"/>
              <a:t> = [64, 34, 25, 12, 22, 11, 90]</a:t>
            </a:r>
          </a:p>
          <a:p>
            <a:pPr marL="139700" indent="0">
              <a:buNone/>
            </a:pPr>
            <a:r>
              <a:rPr lang="en-US" sz="1000" dirty="0"/>
              <a:t>print(</a:t>
            </a:r>
            <a:r>
              <a:rPr lang="en-US" sz="1000" dirty="0" err="1"/>
              <a:t>merge_sort</a:t>
            </a:r>
            <a:r>
              <a:rPr lang="en-US" sz="1000" dirty="0"/>
              <a:t>(</a:t>
            </a:r>
            <a:r>
              <a:rPr lang="en-US" sz="1000" dirty="0" err="1"/>
              <a:t>unsorted_list</a:t>
            </a:r>
            <a:r>
              <a:rPr lang="en-US" sz="1000" dirty="0"/>
              <a:t>))</a:t>
            </a:r>
          </a:p>
        </p:txBody>
      </p:sp>
    </p:spTree>
    <p:extLst>
      <p:ext uri="{BB962C8B-B14F-4D97-AF65-F5344CB8AC3E}">
        <p14:creationId xmlns:p14="http://schemas.microsoft.com/office/powerpoint/2010/main" val="48984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B18D-3B91-F1CE-E299-0CE7EC48E0AC}"/>
              </a:ext>
            </a:extLst>
          </p:cNvPr>
          <p:cNvSpPr>
            <a:spLocks noGrp="1"/>
          </p:cNvSpPr>
          <p:nvPr>
            <p:ph type="title"/>
          </p:nvPr>
        </p:nvSpPr>
        <p:spPr/>
        <p:txBody>
          <a:bodyPr/>
          <a:lstStyle/>
          <a:p>
            <a:pPr algn="ctr"/>
            <a:r>
              <a:rPr lang="en-US" dirty="0"/>
              <a:t>Insertion Sort</a:t>
            </a:r>
          </a:p>
        </p:txBody>
      </p:sp>
      <p:sp>
        <p:nvSpPr>
          <p:cNvPr id="3" name="Text Placeholder 2">
            <a:extLst>
              <a:ext uri="{FF2B5EF4-FFF2-40B4-BE49-F238E27FC236}">
                <a16:creationId xmlns:a16="http://schemas.microsoft.com/office/drawing/2014/main" id="{3B567D2C-0614-99D4-BF00-2095F98F3B40}"/>
              </a:ext>
            </a:extLst>
          </p:cNvPr>
          <p:cNvSpPr>
            <a:spLocks noGrp="1"/>
          </p:cNvSpPr>
          <p:nvPr>
            <p:ph type="body" idx="1"/>
          </p:nvPr>
        </p:nvSpPr>
        <p:spPr>
          <a:xfrm>
            <a:off x="2400181" y="1470990"/>
            <a:ext cx="3071400" cy="3204377"/>
          </a:xfrm>
        </p:spPr>
        <p:txBody>
          <a:bodyPr/>
          <a:lstStyle/>
          <a:p>
            <a:r>
              <a:rPr lang="en-US" sz="1200" dirty="0"/>
              <a:t>find the right place for a given element in a sorted list. </a:t>
            </a:r>
          </a:p>
          <a:p>
            <a:r>
              <a:rPr lang="en-US" sz="1200" dirty="0"/>
              <a:t>in beginning we compare the first two elements and sort them by comparing them. </a:t>
            </a:r>
          </a:p>
          <a:p>
            <a:r>
              <a:rPr lang="en-US" sz="1200" dirty="0"/>
              <a:t>Then we pick the third element and find its proper position among the previous two sorted elements. </a:t>
            </a:r>
          </a:p>
          <a:p>
            <a:r>
              <a:rPr lang="en-US" sz="1200" dirty="0"/>
              <a:t>This way we gradually go on adding more elements to the already sorted list by putting them in their proper position.</a:t>
            </a:r>
          </a:p>
        </p:txBody>
      </p:sp>
      <p:sp>
        <p:nvSpPr>
          <p:cNvPr id="4" name="Text Placeholder 3">
            <a:extLst>
              <a:ext uri="{FF2B5EF4-FFF2-40B4-BE49-F238E27FC236}">
                <a16:creationId xmlns:a16="http://schemas.microsoft.com/office/drawing/2014/main" id="{B8837241-0FE3-1F63-6AEB-850D54CA6FA9}"/>
              </a:ext>
            </a:extLst>
          </p:cNvPr>
          <p:cNvSpPr>
            <a:spLocks noGrp="1"/>
          </p:cNvSpPr>
          <p:nvPr>
            <p:ph type="body" idx="2"/>
          </p:nvPr>
        </p:nvSpPr>
        <p:spPr>
          <a:xfrm>
            <a:off x="5650450" y="1470990"/>
            <a:ext cx="3071400" cy="3096559"/>
          </a:xfrm>
        </p:spPr>
        <p:txBody>
          <a:bodyPr/>
          <a:lstStyle/>
          <a:p>
            <a:pPr marL="139700" indent="0">
              <a:buNone/>
            </a:pPr>
            <a:r>
              <a:rPr lang="en-US" sz="1000" dirty="0"/>
              <a:t>def </a:t>
            </a:r>
            <a:r>
              <a:rPr lang="en-US" sz="1000" dirty="0" err="1"/>
              <a:t>insertion_sort</a:t>
            </a:r>
            <a:r>
              <a:rPr lang="en-US" sz="1000" dirty="0"/>
              <a:t>(</a:t>
            </a:r>
            <a:r>
              <a:rPr lang="en-US" sz="1000" dirty="0" err="1"/>
              <a:t>InputList</a:t>
            </a:r>
            <a:r>
              <a:rPr lang="en-US" sz="1000" dirty="0"/>
              <a:t>): </a:t>
            </a:r>
          </a:p>
          <a:p>
            <a:pPr marL="139700" indent="0">
              <a:buNone/>
            </a:pPr>
            <a:r>
              <a:rPr lang="en-US" sz="1000" dirty="0"/>
              <a:t>    for </a:t>
            </a:r>
            <a:r>
              <a:rPr lang="en-US" sz="1000" dirty="0" err="1"/>
              <a:t>i</a:t>
            </a:r>
            <a:r>
              <a:rPr lang="en-US" sz="1000" dirty="0"/>
              <a:t> in range(1, </a:t>
            </a:r>
            <a:r>
              <a:rPr lang="en-US" sz="1000" dirty="0" err="1"/>
              <a:t>len</a:t>
            </a:r>
            <a:r>
              <a:rPr lang="en-US" sz="1000" dirty="0"/>
              <a:t>(</a:t>
            </a:r>
            <a:r>
              <a:rPr lang="en-US" sz="1000" dirty="0" err="1"/>
              <a:t>InputList</a:t>
            </a:r>
            <a:r>
              <a:rPr lang="en-US" sz="1000" dirty="0"/>
              <a:t>)): </a:t>
            </a:r>
          </a:p>
          <a:p>
            <a:pPr marL="139700" indent="0">
              <a:buNone/>
            </a:pPr>
            <a:r>
              <a:rPr lang="en-US" sz="1000" dirty="0">
                <a:highlight>
                  <a:srgbClr val="FFFF00"/>
                </a:highlight>
              </a:rPr>
              <a:t>        j = i-1 </a:t>
            </a:r>
          </a:p>
          <a:p>
            <a:pPr marL="139700" indent="0">
              <a:buNone/>
            </a:pPr>
            <a:r>
              <a:rPr lang="en-US" sz="1000" dirty="0">
                <a:highlight>
                  <a:srgbClr val="FFFF00"/>
                </a:highlight>
              </a:rPr>
              <a:t>        </a:t>
            </a:r>
            <a:r>
              <a:rPr lang="en-US" sz="1000" dirty="0" err="1">
                <a:highlight>
                  <a:srgbClr val="FFFF00"/>
                </a:highlight>
              </a:rPr>
              <a:t>nxt_element</a:t>
            </a:r>
            <a:r>
              <a:rPr lang="en-US" sz="1000" dirty="0">
                <a:highlight>
                  <a:srgbClr val="FFFF00"/>
                </a:highlight>
              </a:rPr>
              <a:t> = </a:t>
            </a:r>
            <a:r>
              <a:rPr lang="en-US" sz="1000" dirty="0" err="1">
                <a:highlight>
                  <a:srgbClr val="FFFF00"/>
                </a:highlight>
              </a:rPr>
              <a:t>InputList</a:t>
            </a:r>
            <a:r>
              <a:rPr lang="en-US" sz="1000" dirty="0">
                <a:highlight>
                  <a:srgbClr val="FFFF00"/>
                </a:highlight>
              </a:rPr>
              <a:t>[</a:t>
            </a:r>
            <a:r>
              <a:rPr lang="en-US" sz="1000" dirty="0" err="1">
                <a:highlight>
                  <a:srgbClr val="FFFF00"/>
                </a:highlight>
              </a:rPr>
              <a:t>i</a:t>
            </a:r>
            <a:r>
              <a:rPr lang="en-US" sz="1000" dirty="0">
                <a:highlight>
                  <a:srgbClr val="FFFF00"/>
                </a:highlight>
              </a:rPr>
              <a:t>] </a:t>
            </a:r>
          </a:p>
          <a:p>
            <a:pPr marL="139700" indent="0">
              <a:buNone/>
            </a:pPr>
            <a:r>
              <a:rPr lang="en-US" sz="1000" dirty="0">
                <a:highlight>
                  <a:srgbClr val="FFFF00"/>
                </a:highlight>
              </a:rPr>
              <a:t># Compare the current element with next one</a:t>
            </a:r>
          </a:p>
          <a:p>
            <a:pPr marL="139700" indent="0">
              <a:buNone/>
            </a:pPr>
            <a:r>
              <a:rPr lang="en-US" sz="1000" dirty="0">
                <a:highlight>
                  <a:srgbClr val="FFFF00"/>
                </a:highlight>
              </a:rPr>
              <a:t>        </a:t>
            </a:r>
            <a:r>
              <a:rPr lang="en-US" sz="900" dirty="0">
                <a:highlight>
                  <a:srgbClr val="FFFF00"/>
                </a:highlight>
              </a:rPr>
              <a:t>while (</a:t>
            </a:r>
            <a:r>
              <a:rPr lang="en-US" sz="900" dirty="0" err="1">
                <a:highlight>
                  <a:srgbClr val="FFFF00"/>
                </a:highlight>
              </a:rPr>
              <a:t>InputList</a:t>
            </a:r>
            <a:r>
              <a:rPr lang="en-US" sz="900" dirty="0">
                <a:highlight>
                  <a:srgbClr val="FFFF00"/>
                </a:highlight>
              </a:rPr>
              <a:t>[j] &gt; </a:t>
            </a:r>
            <a:r>
              <a:rPr lang="en-US" sz="900" dirty="0" err="1">
                <a:highlight>
                  <a:srgbClr val="FFFF00"/>
                </a:highlight>
              </a:rPr>
              <a:t>nxt_element</a:t>
            </a:r>
            <a:r>
              <a:rPr lang="en-US" sz="900" dirty="0">
                <a:highlight>
                  <a:srgbClr val="FFFF00"/>
                </a:highlight>
              </a:rPr>
              <a:t>) and (j &gt;= 0):</a:t>
            </a:r>
            <a:endParaRPr lang="en-US" sz="1000" dirty="0">
              <a:highlight>
                <a:srgbClr val="FFFF00"/>
              </a:highlight>
            </a:endParaRPr>
          </a:p>
          <a:p>
            <a:pPr marL="139700" indent="0">
              <a:buNone/>
            </a:pPr>
            <a:r>
              <a:rPr lang="en-US" sz="1000" dirty="0">
                <a:highlight>
                  <a:srgbClr val="00FFFF"/>
                </a:highlight>
              </a:rPr>
              <a:t>            </a:t>
            </a:r>
            <a:r>
              <a:rPr lang="en-US" sz="1000" dirty="0" err="1">
                <a:highlight>
                  <a:srgbClr val="00FFFF"/>
                </a:highlight>
              </a:rPr>
              <a:t>InputList</a:t>
            </a:r>
            <a:r>
              <a:rPr lang="en-US" sz="1000" dirty="0">
                <a:highlight>
                  <a:srgbClr val="00FFFF"/>
                </a:highlight>
              </a:rPr>
              <a:t>[j+1] = </a:t>
            </a:r>
            <a:r>
              <a:rPr lang="en-US" sz="1000" dirty="0" err="1">
                <a:highlight>
                  <a:srgbClr val="00FFFF"/>
                </a:highlight>
              </a:rPr>
              <a:t>InputList</a:t>
            </a:r>
            <a:r>
              <a:rPr lang="en-US" sz="1000" dirty="0">
                <a:highlight>
                  <a:srgbClr val="00FFFF"/>
                </a:highlight>
              </a:rPr>
              <a:t>[j] </a:t>
            </a:r>
          </a:p>
          <a:p>
            <a:pPr marL="139700" indent="0">
              <a:buNone/>
            </a:pPr>
            <a:r>
              <a:rPr lang="en-US" sz="1000" dirty="0">
                <a:highlight>
                  <a:srgbClr val="00FFFF"/>
                </a:highlight>
              </a:rPr>
              <a:t>            j=j-1 </a:t>
            </a:r>
          </a:p>
          <a:p>
            <a:pPr marL="139700" indent="0">
              <a:buNone/>
            </a:pPr>
            <a:r>
              <a:rPr lang="en-US" sz="1000" dirty="0">
                <a:highlight>
                  <a:srgbClr val="FFFF00"/>
                </a:highlight>
              </a:rPr>
              <a:t>        </a:t>
            </a:r>
            <a:r>
              <a:rPr lang="en-US" sz="1000" dirty="0" err="1">
                <a:highlight>
                  <a:srgbClr val="FFFF00"/>
                </a:highlight>
              </a:rPr>
              <a:t>InputList</a:t>
            </a:r>
            <a:r>
              <a:rPr lang="en-US" sz="1000" dirty="0">
                <a:highlight>
                  <a:srgbClr val="FFFF00"/>
                </a:highlight>
              </a:rPr>
              <a:t>[j+1] = </a:t>
            </a:r>
            <a:r>
              <a:rPr lang="en-US" sz="1000" dirty="0" err="1">
                <a:highlight>
                  <a:srgbClr val="FFFF00"/>
                </a:highlight>
              </a:rPr>
              <a:t>nxt_element</a:t>
            </a:r>
            <a:r>
              <a:rPr lang="en-US" sz="1000" dirty="0">
                <a:highlight>
                  <a:srgbClr val="FFFF00"/>
                </a:highlight>
              </a:rPr>
              <a:t> </a:t>
            </a:r>
          </a:p>
          <a:p>
            <a:pPr marL="139700" indent="0">
              <a:buNone/>
            </a:pPr>
            <a:endParaRPr lang="en-US" sz="1100" dirty="0"/>
          </a:p>
          <a:p>
            <a:pPr marL="139700" indent="0">
              <a:buNone/>
            </a:pPr>
            <a:r>
              <a:rPr lang="en-US" sz="1100" dirty="0"/>
              <a:t>list = [19,2,31,45,30,11,121,27] </a:t>
            </a:r>
            <a:r>
              <a:rPr lang="en-US" sz="1100" dirty="0" err="1"/>
              <a:t>insertion_sort</a:t>
            </a:r>
            <a:r>
              <a:rPr lang="en-US" sz="1100" dirty="0"/>
              <a:t>(list) </a:t>
            </a:r>
          </a:p>
          <a:p>
            <a:pPr marL="139700" indent="0">
              <a:buNone/>
            </a:pPr>
            <a:r>
              <a:rPr lang="en-US" sz="1100" dirty="0"/>
              <a:t>print(list)</a:t>
            </a:r>
          </a:p>
        </p:txBody>
      </p:sp>
    </p:spTree>
    <p:extLst>
      <p:ext uri="{BB962C8B-B14F-4D97-AF65-F5344CB8AC3E}">
        <p14:creationId xmlns:p14="http://schemas.microsoft.com/office/powerpoint/2010/main" val="343116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B18D-3B91-F1CE-E299-0CE7EC48E0AC}"/>
              </a:ext>
            </a:extLst>
          </p:cNvPr>
          <p:cNvSpPr>
            <a:spLocks noGrp="1"/>
          </p:cNvSpPr>
          <p:nvPr>
            <p:ph type="title"/>
          </p:nvPr>
        </p:nvSpPr>
        <p:spPr/>
        <p:txBody>
          <a:bodyPr/>
          <a:lstStyle/>
          <a:p>
            <a:pPr algn="ctr"/>
            <a:r>
              <a:rPr lang="en-US" dirty="0"/>
              <a:t>Shell Sort</a:t>
            </a:r>
          </a:p>
        </p:txBody>
      </p:sp>
      <p:sp>
        <p:nvSpPr>
          <p:cNvPr id="3" name="Text Placeholder 2">
            <a:extLst>
              <a:ext uri="{FF2B5EF4-FFF2-40B4-BE49-F238E27FC236}">
                <a16:creationId xmlns:a16="http://schemas.microsoft.com/office/drawing/2014/main" id="{3B567D2C-0614-99D4-BF00-2095F98F3B40}"/>
              </a:ext>
            </a:extLst>
          </p:cNvPr>
          <p:cNvSpPr>
            <a:spLocks noGrp="1"/>
          </p:cNvSpPr>
          <p:nvPr>
            <p:ph type="body" idx="1"/>
          </p:nvPr>
        </p:nvSpPr>
        <p:spPr>
          <a:xfrm>
            <a:off x="2400181" y="1470990"/>
            <a:ext cx="3071400" cy="3204377"/>
          </a:xfrm>
        </p:spPr>
        <p:txBody>
          <a:bodyPr/>
          <a:lstStyle/>
          <a:p>
            <a:r>
              <a:rPr lang="en-US" sz="1300" dirty="0"/>
              <a:t>sort elements which are away from each other. </a:t>
            </a:r>
          </a:p>
          <a:p>
            <a:r>
              <a:rPr lang="en-US" sz="1300" dirty="0"/>
              <a:t>We sort a large </a:t>
            </a:r>
            <a:r>
              <a:rPr lang="en-US" sz="1300" dirty="0" err="1"/>
              <a:t>sublist</a:t>
            </a:r>
            <a:r>
              <a:rPr lang="en-US" sz="1300" dirty="0"/>
              <a:t> of a given list and go on reducing the size of the list until all elements are sorted. </a:t>
            </a:r>
          </a:p>
          <a:p>
            <a:r>
              <a:rPr lang="en-US" sz="1300" dirty="0"/>
              <a:t>The program on the RHS finds the gap by equating it to half of the length of the list size and then starts sorting all elements in it. </a:t>
            </a:r>
          </a:p>
          <a:p>
            <a:r>
              <a:rPr lang="en-US" sz="1300" dirty="0"/>
              <a:t>Then we keep resetting the gap until the entire list is sorted.</a:t>
            </a:r>
          </a:p>
        </p:txBody>
      </p:sp>
      <p:sp>
        <p:nvSpPr>
          <p:cNvPr id="4" name="Text Placeholder 3">
            <a:extLst>
              <a:ext uri="{FF2B5EF4-FFF2-40B4-BE49-F238E27FC236}">
                <a16:creationId xmlns:a16="http://schemas.microsoft.com/office/drawing/2014/main" id="{B8837241-0FE3-1F63-6AEB-850D54CA6FA9}"/>
              </a:ext>
            </a:extLst>
          </p:cNvPr>
          <p:cNvSpPr>
            <a:spLocks noGrp="1"/>
          </p:cNvSpPr>
          <p:nvPr>
            <p:ph type="body" idx="2"/>
          </p:nvPr>
        </p:nvSpPr>
        <p:spPr>
          <a:xfrm>
            <a:off x="5565913" y="1105244"/>
            <a:ext cx="3155937" cy="3462306"/>
          </a:xfrm>
        </p:spPr>
        <p:txBody>
          <a:bodyPr/>
          <a:lstStyle/>
          <a:p>
            <a:pPr marL="139700" indent="0">
              <a:buNone/>
            </a:pPr>
            <a:r>
              <a:rPr lang="en-US" sz="1000" dirty="0"/>
              <a:t>def </a:t>
            </a:r>
            <a:r>
              <a:rPr lang="en-US" sz="1000" dirty="0" err="1"/>
              <a:t>shellSort</a:t>
            </a:r>
            <a:r>
              <a:rPr lang="en-US" sz="1000" dirty="0"/>
              <a:t>(</a:t>
            </a:r>
            <a:r>
              <a:rPr lang="en-US" sz="1000" dirty="0" err="1"/>
              <a:t>input_list</a:t>
            </a:r>
            <a:r>
              <a:rPr lang="en-US" sz="1000" dirty="0"/>
              <a:t>): </a:t>
            </a:r>
          </a:p>
          <a:p>
            <a:pPr marL="139700" indent="0">
              <a:buNone/>
            </a:pPr>
            <a:r>
              <a:rPr lang="en-US" sz="1000" dirty="0"/>
              <a:t>    gap = </a:t>
            </a:r>
            <a:r>
              <a:rPr lang="en-US" sz="1000" dirty="0" err="1"/>
              <a:t>len</a:t>
            </a:r>
            <a:r>
              <a:rPr lang="en-US" sz="1000" dirty="0"/>
              <a:t>(</a:t>
            </a:r>
            <a:r>
              <a:rPr lang="en-US" sz="1000" dirty="0" err="1"/>
              <a:t>input_list</a:t>
            </a:r>
            <a:r>
              <a:rPr lang="en-US" sz="1000" dirty="0"/>
              <a:t>) // 2 </a:t>
            </a:r>
          </a:p>
          <a:p>
            <a:pPr marL="139700" indent="0">
              <a:buNone/>
            </a:pPr>
            <a:r>
              <a:rPr lang="en-US" sz="1000" dirty="0">
                <a:highlight>
                  <a:srgbClr val="FFFF00"/>
                </a:highlight>
              </a:rPr>
              <a:t>    while gap &gt; 0: </a:t>
            </a:r>
          </a:p>
          <a:p>
            <a:pPr marL="139700" indent="0">
              <a:buNone/>
            </a:pPr>
            <a:r>
              <a:rPr lang="en-US" sz="1000" dirty="0">
                <a:highlight>
                  <a:srgbClr val="00FF00"/>
                </a:highlight>
              </a:rPr>
              <a:t>        for </a:t>
            </a:r>
            <a:r>
              <a:rPr lang="en-US" sz="1000" dirty="0" err="1">
                <a:highlight>
                  <a:srgbClr val="00FF00"/>
                </a:highlight>
              </a:rPr>
              <a:t>i</a:t>
            </a:r>
            <a:r>
              <a:rPr lang="en-US" sz="1000" dirty="0">
                <a:highlight>
                  <a:srgbClr val="00FF00"/>
                </a:highlight>
              </a:rPr>
              <a:t> in range(gap, </a:t>
            </a:r>
            <a:r>
              <a:rPr lang="en-US" sz="1000" dirty="0" err="1">
                <a:highlight>
                  <a:srgbClr val="00FF00"/>
                </a:highlight>
              </a:rPr>
              <a:t>len</a:t>
            </a:r>
            <a:r>
              <a:rPr lang="en-US" sz="1000" dirty="0">
                <a:highlight>
                  <a:srgbClr val="00FF00"/>
                </a:highlight>
              </a:rPr>
              <a:t>(</a:t>
            </a:r>
            <a:r>
              <a:rPr lang="en-US" sz="1000" dirty="0" err="1">
                <a:highlight>
                  <a:srgbClr val="00FF00"/>
                </a:highlight>
              </a:rPr>
              <a:t>input_list</a:t>
            </a:r>
            <a:r>
              <a:rPr lang="en-US" sz="1000" dirty="0">
                <a:highlight>
                  <a:srgbClr val="00FF00"/>
                </a:highlight>
              </a:rPr>
              <a:t>)): </a:t>
            </a:r>
          </a:p>
          <a:p>
            <a:pPr marL="139700" indent="0">
              <a:buNone/>
            </a:pPr>
            <a:r>
              <a:rPr lang="en-US" sz="1000" dirty="0">
                <a:highlight>
                  <a:srgbClr val="00FF00"/>
                </a:highlight>
              </a:rPr>
              <a:t>            temp = </a:t>
            </a:r>
            <a:r>
              <a:rPr lang="en-US" sz="1000" dirty="0" err="1">
                <a:highlight>
                  <a:srgbClr val="00FF00"/>
                </a:highlight>
              </a:rPr>
              <a:t>input_list</a:t>
            </a:r>
            <a:r>
              <a:rPr lang="en-US" sz="1000" dirty="0">
                <a:highlight>
                  <a:srgbClr val="00FF00"/>
                </a:highlight>
              </a:rPr>
              <a:t>[</a:t>
            </a:r>
            <a:r>
              <a:rPr lang="en-US" sz="1000" dirty="0" err="1">
                <a:highlight>
                  <a:srgbClr val="00FF00"/>
                </a:highlight>
              </a:rPr>
              <a:t>i</a:t>
            </a:r>
            <a:r>
              <a:rPr lang="en-US" sz="1000" dirty="0">
                <a:highlight>
                  <a:srgbClr val="00FF00"/>
                </a:highlight>
              </a:rPr>
              <a:t>] </a:t>
            </a:r>
          </a:p>
          <a:p>
            <a:pPr marL="139700" indent="0">
              <a:buNone/>
            </a:pPr>
            <a:r>
              <a:rPr lang="en-US" sz="1000" dirty="0">
                <a:highlight>
                  <a:srgbClr val="00FF00"/>
                </a:highlight>
              </a:rPr>
              <a:t>            j = </a:t>
            </a:r>
            <a:r>
              <a:rPr lang="en-US" sz="1000" dirty="0" err="1">
                <a:highlight>
                  <a:srgbClr val="00FF00"/>
                </a:highlight>
              </a:rPr>
              <a:t>i</a:t>
            </a:r>
            <a:r>
              <a:rPr lang="en-US" sz="1000" dirty="0">
                <a:highlight>
                  <a:srgbClr val="00FF00"/>
                </a:highlight>
              </a:rPr>
              <a:t> </a:t>
            </a:r>
          </a:p>
          <a:p>
            <a:pPr marL="139700" indent="0">
              <a:buNone/>
            </a:pPr>
            <a:r>
              <a:rPr lang="en-US" sz="1000" dirty="0">
                <a:highlight>
                  <a:srgbClr val="00FFFF"/>
                </a:highlight>
              </a:rPr>
              <a:t>           # Sort the sub list for this gap </a:t>
            </a:r>
          </a:p>
          <a:p>
            <a:pPr marL="139700" indent="0">
              <a:buNone/>
            </a:pPr>
            <a:r>
              <a:rPr lang="en-US" sz="1000" dirty="0">
                <a:highlight>
                  <a:srgbClr val="00FFFF"/>
                </a:highlight>
              </a:rPr>
              <a:t>           while j &gt;= gap and </a:t>
            </a:r>
            <a:r>
              <a:rPr lang="en-US" sz="1000" dirty="0" err="1">
                <a:highlight>
                  <a:srgbClr val="00FFFF"/>
                </a:highlight>
              </a:rPr>
              <a:t>input_list</a:t>
            </a:r>
            <a:r>
              <a:rPr lang="en-US" sz="1000" dirty="0">
                <a:highlight>
                  <a:srgbClr val="00FFFF"/>
                </a:highlight>
              </a:rPr>
              <a:t>[j - gap] &gt; temp:</a:t>
            </a:r>
          </a:p>
          <a:p>
            <a:pPr marL="139700" indent="0">
              <a:buNone/>
            </a:pPr>
            <a:r>
              <a:rPr lang="en-US" sz="1000" dirty="0">
                <a:highlight>
                  <a:srgbClr val="00FFFF"/>
                </a:highlight>
              </a:rPr>
              <a:t>               </a:t>
            </a:r>
            <a:r>
              <a:rPr lang="en-US" sz="1000" dirty="0" err="1">
                <a:highlight>
                  <a:srgbClr val="00FFFF"/>
                </a:highlight>
              </a:rPr>
              <a:t>input_list</a:t>
            </a:r>
            <a:r>
              <a:rPr lang="en-US" sz="1000" dirty="0">
                <a:highlight>
                  <a:srgbClr val="00FFFF"/>
                </a:highlight>
              </a:rPr>
              <a:t>[j] = </a:t>
            </a:r>
            <a:r>
              <a:rPr lang="en-US" sz="1000" dirty="0" err="1">
                <a:highlight>
                  <a:srgbClr val="00FFFF"/>
                </a:highlight>
              </a:rPr>
              <a:t>input_list</a:t>
            </a:r>
            <a:r>
              <a:rPr lang="en-US" sz="1000" dirty="0">
                <a:highlight>
                  <a:srgbClr val="00FFFF"/>
                </a:highlight>
              </a:rPr>
              <a:t>[j - gap] </a:t>
            </a:r>
          </a:p>
          <a:p>
            <a:pPr marL="139700" indent="0">
              <a:buNone/>
            </a:pPr>
            <a:r>
              <a:rPr lang="en-US" sz="1000" dirty="0">
                <a:highlight>
                  <a:srgbClr val="00FFFF"/>
                </a:highlight>
              </a:rPr>
              <a:t>               j = j-gap</a:t>
            </a:r>
          </a:p>
          <a:p>
            <a:pPr marL="139700" indent="0">
              <a:buNone/>
            </a:pPr>
            <a:r>
              <a:rPr lang="en-US" sz="1000" dirty="0">
                <a:highlight>
                  <a:srgbClr val="00FFFF"/>
                </a:highlight>
              </a:rPr>
              <a:t>               # end of while J &gt;= gap and … </a:t>
            </a:r>
          </a:p>
          <a:p>
            <a:pPr marL="139700" indent="0">
              <a:buNone/>
            </a:pPr>
            <a:r>
              <a:rPr lang="en-US" sz="1000" dirty="0">
                <a:highlight>
                  <a:srgbClr val="00FF00"/>
                </a:highlight>
              </a:rPr>
              <a:t>           </a:t>
            </a:r>
            <a:r>
              <a:rPr lang="en-US" sz="1000" dirty="0" err="1">
                <a:highlight>
                  <a:srgbClr val="00FF00"/>
                </a:highlight>
              </a:rPr>
              <a:t>input_list</a:t>
            </a:r>
            <a:r>
              <a:rPr lang="en-US" sz="1000" dirty="0">
                <a:highlight>
                  <a:srgbClr val="00FF00"/>
                </a:highlight>
              </a:rPr>
              <a:t>[j] = temp</a:t>
            </a:r>
          </a:p>
          <a:p>
            <a:pPr marL="139700" indent="0">
              <a:buNone/>
            </a:pPr>
            <a:r>
              <a:rPr lang="en-US" sz="1000" dirty="0">
                <a:highlight>
                  <a:srgbClr val="00FF00"/>
                </a:highlight>
              </a:rPr>
              <a:t>           # end of for </a:t>
            </a:r>
            <a:r>
              <a:rPr lang="en-US" sz="1000" dirty="0" err="1">
                <a:highlight>
                  <a:srgbClr val="00FF00"/>
                </a:highlight>
              </a:rPr>
              <a:t>i</a:t>
            </a:r>
            <a:r>
              <a:rPr lang="en-US" sz="1000" dirty="0">
                <a:highlight>
                  <a:srgbClr val="00FF00"/>
                </a:highlight>
              </a:rPr>
              <a:t> in range(ga </a:t>
            </a:r>
          </a:p>
          <a:p>
            <a:pPr marL="139700" indent="0">
              <a:buNone/>
            </a:pPr>
            <a:r>
              <a:rPr lang="en-US" sz="1000" dirty="0">
                <a:highlight>
                  <a:srgbClr val="FFFF00"/>
                </a:highlight>
              </a:rPr>
              <a:t>        # Reduce the gap for the next </a:t>
            </a:r>
          </a:p>
          <a:p>
            <a:pPr marL="139700" indent="0">
              <a:buNone/>
            </a:pPr>
            <a:r>
              <a:rPr lang="en-US" sz="1000" dirty="0">
                <a:highlight>
                  <a:srgbClr val="FFFF00"/>
                </a:highlight>
              </a:rPr>
              <a:t>        element gap = gap//2 </a:t>
            </a:r>
          </a:p>
          <a:p>
            <a:pPr marL="139700" indent="0">
              <a:buNone/>
            </a:pPr>
            <a:r>
              <a:rPr lang="en-US" sz="1000" dirty="0">
                <a:highlight>
                  <a:srgbClr val="FFFF00"/>
                </a:highlight>
              </a:rPr>
              <a:t>        # end of while gap &gt; 0</a:t>
            </a:r>
          </a:p>
          <a:p>
            <a:pPr marL="139700" indent="0">
              <a:buNone/>
            </a:pPr>
            <a:r>
              <a:rPr lang="en-US" sz="1000" dirty="0"/>
              <a:t>list = [19,2,31,45,30,11,121,27] </a:t>
            </a:r>
          </a:p>
          <a:p>
            <a:pPr marL="139700" indent="0">
              <a:buNone/>
            </a:pPr>
            <a:r>
              <a:rPr lang="en-US" sz="1000" dirty="0" err="1"/>
              <a:t>shellSort</a:t>
            </a:r>
            <a:r>
              <a:rPr lang="en-US" sz="1000" dirty="0"/>
              <a:t>(list) </a:t>
            </a:r>
          </a:p>
          <a:p>
            <a:pPr marL="139700" indent="0">
              <a:buNone/>
            </a:pPr>
            <a:r>
              <a:rPr lang="en-US" sz="1000" dirty="0"/>
              <a:t>print(list)</a:t>
            </a:r>
          </a:p>
        </p:txBody>
      </p:sp>
    </p:spTree>
    <p:extLst>
      <p:ext uri="{BB962C8B-B14F-4D97-AF65-F5344CB8AC3E}">
        <p14:creationId xmlns:p14="http://schemas.microsoft.com/office/powerpoint/2010/main" val="378472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B18D-3B91-F1CE-E299-0CE7EC48E0AC}"/>
              </a:ext>
            </a:extLst>
          </p:cNvPr>
          <p:cNvSpPr>
            <a:spLocks noGrp="1"/>
          </p:cNvSpPr>
          <p:nvPr>
            <p:ph type="title"/>
          </p:nvPr>
        </p:nvSpPr>
        <p:spPr/>
        <p:txBody>
          <a:bodyPr/>
          <a:lstStyle/>
          <a:p>
            <a:pPr algn="ctr"/>
            <a:r>
              <a:rPr lang="en-US" dirty="0"/>
              <a:t>Selection Sort</a:t>
            </a:r>
          </a:p>
        </p:txBody>
      </p:sp>
      <p:sp>
        <p:nvSpPr>
          <p:cNvPr id="3" name="Text Placeholder 2">
            <a:extLst>
              <a:ext uri="{FF2B5EF4-FFF2-40B4-BE49-F238E27FC236}">
                <a16:creationId xmlns:a16="http://schemas.microsoft.com/office/drawing/2014/main" id="{3B567D2C-0614-99D4-BF00-2095F98F3B40}"/>
              </a:ext>
            </a:extLst>
          </p:cNvPr>
          <p:cNvSpPr>
            <a:spLocks noGrp="1"/>
          </p:cNvSpPr>
          <p:nvPr>
            <p:ph type="body" idx="1"/>
          </p:nvPr>
        </p:nvSpPr>
        <p:spPr>
          <a:xfrm>
            <a:off x="2400181" y="1470990"/>
            <a:ext cx="3071400" cy="3204377"/>
          </a:xfrm>
        </p:spPr>
        <p:txBody>
          <a:bodyPr/>
          <a:lstStyle/>
          <a:p>
            <a:r>
              <a:rPr lang="en-US" dirty="0"/>
              <a:t>start by finding the minimum value in a given list and move it to a sorted list. </a:t>
            </a:r>
          </a:p>
          <a:p>
            <a:r>
              <a:rPr lang="en-US" dirty="0"/>
              <a:t>Then we repeat the process for each of the remaining elements in the unsorted list.</a:t>
            </a:r>
          </a:p>
          <a:p>
            <a:r>
              <a:rPr lang="en-US" dirty="0"/>
              <a:t>The next element entering the sorted list is compared with the existing elements and placed at its correct position.</a:t>
            </a:r>
          </a:p>
          <a:p>
            <a:r>
              <a:rPr lang="en-US" dirty="0"/>
              <a:t>at the end all the elements from the unsorted list are sorted.</a:t>
            </a:r>
            <a:endParaRPr lang="en-US" sz="1300" dirty="0"/>
          </a:p>
        </p:txBody>
      </p:sp>
      <p:sp>
        <p:nvSpPr>
          <p:cNvPr id="4" name="Text Placeholder 3">
            <a:extLst>
              <a:ext uri="{FF2B5EF4-FFF2-40B4-BE49-F238E27FC236}">
                <a16:creationId xmlns:a16="http://schemas.microsoft.com/office/drawing/2014/main" id="{B8837241-0FE3-1F63-6AEB-850D54CA6FA9}"/>
              </a:ext>
            </a:extLst>
          </p:cNvPr>
          <p:cNvSpPr>
            <a:spLocks noGrp="1"/>
          </p:cNvSpPr>
          <p:nvPr>
            <p:ph type="body" idx="2"/>
          </p:nvPr>
        </p:nvSpPr>
        <p:spPr>
          <a:xfrm>
            <a:off x="5335325" y="1470989"/>
            <a:ext cx="3593259" cy="3096559"/>
          </a:xfrm>
        </p:spPr>
        <p:txBody>
          <a:bodyPr/>
          <a:lstStyle/>
          <a:p>
            <a:pPr marL="139700" indent="0">
              <a:buNone/>
            </a:pPr>
            <a:r>
              <a:rPr lang="en-US" sz="1000" dirty="0"/>
              <a:t>def </a:t>
            </a:r>
            <a:r>
              <a:rPr lang="en-US" sz="1000" dirty="0" err="1"/>
              <a:t>selection_sort</a:t>
            </a:r>
            <a:r>
              <a:rPr lang="en-US" sz="1000" dirty="0"/>
              <a:t>(</a:t>
            </a:r>
            <a:r>
              <a:rPr lang="en-US" sz="1000" dirty="0" err="1"/>
              <a:t>input_list</a:t>
            </a:r>
            <a:r>
              <a:rPr lang="en-US" sz="1000" dirty="0"/>
              <a:t>): </a:t>
            </a:r>
          </a:p>
          <a:p>
            <a:pPr marL="139700" indent="0">
              <a:buNone/>
            </a:pPr>
            <a:r>
              <a:rPr lang="en-US" sz="1000" dirty="0"/>
              <a:t>    for </a:t>
            </a:r>
            <a:r>
              <a:rPr lang="en-US" sz="1000" dirty="0" err="1"/>
              <a:t>idx</a:t>
            </a:r>
            <a:r>
              <a:rPr lang="en-US" sz="1000" dirty="0"/>
              <a:t> in range(</a:t>
            </a:r>
            <a:r>
              <a:rPr lang="en-US" sz="1000" dirty="0" err="1"/>
              <a:t>len</a:t>
            </a:r>
            <a:r>
              <a:rPr lang="en-US" sz="1000" dirty="0"/>
              <a:t>(</a:t>
            </a:r>
            <a:r>
              <a:rPr lang="en-US" sz="1000" dirty="0" err="1"/>
              <a:t>input_list</a:t>
            </a:r>
            <a:r>
              <a:rPr lang="en-US" sz="1000" dirty="0"/>
              <a:t>)): </a:t>
            </a:r>
          </a:p>
          <a:p>
            <a:pPr marL="139700" indent="0">
              <a:buNone/>
            </a:pPr>
            <a:r>
              <a:rPr lang="en-US" sz="1000" dirty="0"/>
              <a:t>        </a:t>
            </a:r>
            <a:r>
              <a:rPr lang="en-US" sz="1000" dirty="0" err="1"/>
              <a:t>min_idx</a:t>
            </a:r>
            <a:r>
              <a:rPr lang="en-US" sz="1000" dirty="0"/>
              <a:t> = </a:t>
            </a:r>
            <a:r>
              <a:rPr lang="en-US" sz="1000" dirty="0" err="1"/>
              <a:t>idx</a:t>
            </a:r>
            <a:r>
              <a:rPr lang="en-US" sz="1000" dirty="0"/>
              <a:t> </a:t>
            </a:r>
          </a:p>
          <a:p>
            <a:pPr marL="139700" indent="0">
              <a:buNone/>
            </a:pPr>
            <a:r>
              <a:rPr lang="en-US" sz="1000" dirty="0"/>
              <a:t>        for j in range( </a:t>
            </a:r>
            <a:r>
              <a:rPr lang="en-US" sz="1000" dirty="0" err="1"/>
              <a:t>idx</a:t>
            </a:r>
            <a:r>
              <a:rPr lang="en-US" sz="1000" dirty="0"/>
              <a:t> +1, </a:t>
            </a:r>
            <a:r>
              <a:rPr lang="en-US" sz="1000" dirty="0" err="1"/>
              <a:t>len</a:t>
            </a:r>
            <a:r>
              <a:rPr lang="en-US" sz="1000" dirty="0"/>
              <a:t>(</a:t>
            </a:r>
            <a:r>
              <a:rPr lang="en-US" sz="1000" dirty="0" err="1"/>
              <a:t>input_list</a:t>
            </a:r>
            <a:r>
              <a:rPr lang="en-US" sz="1000" dirty="0"/>
              <a:t>)): </a:t>
            </a:r>
          </a:p>
          <a:p>
            <a:pPr marL="139700" indent="0">
              <a:buNone/>
            </a:pPr>
            <a:r>
              <a:rPr lang="en-US" sz="1000" dirty="0"/>
              <a:t>            if </a:t>
            </a:r>
            <a:r>
              <a:rPr lang="en-US" sz="1000" dirty="0" err="1"/>
              <a:t>input_list</a:t>
            </a:r>
            <a:r>
              <a:rPr lang="en-US" sz="1000" dirty="0"/>
              <a:t>[</a:t>
            </a:r>
            <a:r>
              <a:rPr lang="en-US" sz="1000" dirty="0" err="1"/>
              <a:t>min_idx</a:t>
            </a:r>
            <a:r>
              <a:rPr lang="en-US" sz="1000" dirty="0"/>
              <a:t>] &gt; </a:t>
            </a:r>
            <a:r>
              <a:rPr lang="en-US" sz="1000" dirty="0" err="1"/>
              <a:t>input_list</a:t>
            </a:r>
            <a:r>
              <a:rPr lang="en-US" sz="1000" dirty="0"/>
              <a:t>[j]: </a:t>
            </a:r>
          </a:p>
          <a:p>
            <a:pPr marL="139700" indent="0">
              <a:buNone/>
            </a:pPr>
            <a:r>
              <a:rPr lang="en-US" sz="1000" dirty="0"/>
              <a:t>                </a:t>
            </a:r>
            <a:r>
              <a:rPr lang="en-US" sz="1000" dirty="0" err="1"/>
              <a:t>min_idx</a:t>
            </a:r>
            <a:r>
              <a:rPr lang="en-US" sz="1000" dirty="0"/>
              <a:t> = j </a:t>
            </a:r>
          </a:p>
          <a:p>
            <a:pPr marL="139700" indent="0">
              <a:buNone/>
            </a:pPr>
            <a:r>
              <a:rPr lang="en-US" sz="1000" dirty="0"/>
              <a:t># Swap the minimum value with the compared value </a:t>
            </a:r>
          </a:p>
          <a:p>
            <a:pPr marL="139700" indent="0">
              <a:buNone/>
            </a:pPr>
            <a:r>
              <a:rPr lang="en-US" sz="1000" dirty="0"/>
              <a:t>            </a:t>
            </a:r>
            <a:r>
              <a:rPr lang="en-US" sz="1000" dirty="0" err="1"/>
              <a:t>input_list</a:t>
            </a:r>
            <a:r>
              <a:rPr lang="en-US" sz="1000" dirty="0"/>
              <a:t>[</a:t>
            </a:r>
            <a:r>
              <a:rPr lang="en-US" sz="1000" dirty="0" err="1"/>
              <a:t>idx</a:t>
            </a:r>
            <a:r>
              <a:rPr lang="en-US" sz="1000" dirty="0"/>
              <a:t>], </a:t>
            </a:r>
            <a:r>
              <a:rPr lang="en-US" sz="1000" dirty="0" err="1"/>
              <a:t>input_list</a:t>
            </a:r>
            <a:r>
              <a:rPr lang="en-US" sz="1000" dirty="0"/>
              <a:t>[</a:t>
            </a:r>
            <a:r>
              <a:rPr lang="en-US" sz="1000" dirty="0" err="1"/>
              <a:t>min_idx</a:t>
            </a:r>
            <a:r>
              <a:rPr lang="en-US" sz="1000" dirty="0"/>
              <a:t>] = </a:t>
            </a:r>
          </a:p>
          <a:p>
            <a:pPr marL="139700" indent="0">
              <a:buNone/>
            </a:pPr>
            <a:r>
              <a:rPr lang="en-US" sz="1000" dirty="0"/>
              <a:t>                                    </a:t>
            </a:r>
            <a:r>
              <a:rPr lang="en-US" sz="1000" dirty="0" err="1"/>
              <a:t>input_list</a:t>
            </a:r>
            <a:r>
              <a:rPr lang="en-US" sz="1000" dirty="0"/>
              <a:t>[</a:t>
            </a:r>
            <a:r>
              <a:rPr lang="en-US" sz="1000" dirty="0" err="1"/>
              <a:t>min_idx</a:t>
            </a:r>
            <a:r>
              <a:rPr lang="en-US" sz="1000" dirty="0"/>
              <a:t>], </a:t>
            </a:r>
            <a:r>
              <a:rPr lang="en-US" sz="1000" dirty="0" err="1"/>
              <a:t>input_list</a:t>
            </a:r>
            <a:r>
              <a:rPr lang="en-US" sz="1000" dirty="0"/>
              <a:t>[</a:t>
            </a:r>
            <a:r>
              <a:rPr lang="en-US" sz="1000" dirty="0" err="1"/>
              <a:t>idx</a:t>
            </a:r>
            <a:r>
              <a:rPr lang="en-US" sz="1000" dirty="0"/>
              <a:t>] </a:t>
            </a:r>
          </a:p>
          <a:p>
            <a:pPr marL="139700" indent="0">
              <a:buNone/>
            </a:pPr>
            <a:endParaRPr lang="en-US" sz="1000" dirty="0"/>
          </a:p>
          <a:p>
            <a:pPr marL="139700" indent="0">
              <a:buNone/>
            </a:pPr>
            <a:r>
              <a:rPr lang="en-US" sz="1000" dirty="0"/>
              <a:t>l = [19,2,31,45,30,11,121,27] </a:t>
            </a:r>
          </a:p>
          <a:p>
            <a:pPr marL="139700" indent="0">
              <a:buNone/>
            </a:pPr>
            <a:r>
              <a:rPr lang="en-US" sz="1000" dirty="0" err="1"/>
              <a:t>selection_sort</a:t>
            </a:r>
            <a:r>
              <a:rPr lang="en-US" sz="1000" dirty="0"/>
              <a:t>(l) </a:t>
            </a:r>
          </a:p>
          <a:p>
            <a:pPr marL="139700" indent="0">
              <a:buNone/>
            </a:pPr>
            <a:r>
              <a:rPr lang="en-US" sz="1000" dirty="0"/>
              <a:t>print(l)</a:t>
            </a:r>
          </a:p>
        </p:txBody>
      </p:sp>
    </p:spTree>
    <p:extLst>
      <p:ext uri="{BB962C8B-B14F-4D97-AF65-F5344CB8AC3E}">
        <p14:creationId xmlns:p14="http://schemas.microsoft.com/office/powerpoint/2010/main" val="70546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3A8F-B37C-F3F9-B456-69863DE66E74}"/>
              </a:ext>
            </a:extLst>
          </p:cNvPr>
          <p:cNvSpPr>
            <a:spLocks noGrp="1"/>
          </p:cNvSpPr>
          <p:nvPr>
            <p:ph type="title"/>
          </p:nvPr>
        </p:nvSpPr>
        <p:spPr/>
        <p:txBody>
          <a:bodyPr/>
          <a:lstStyle/>
          <a:p>
            <a:r>
              <a:rPr lang="en-US" dirty="0"/>
              <a:t>Searching Algorithms</a:t>
            </a:r>
          </a:p>
        </p:txBody>
      </p:sp>
      <p:sp>
        <p:nvSpPr>
          <p:cNvPr id="3" name="Text Placeholder 2">
            <a:extLst>
              <a:ext uri="{FF2B5EF4-FFF2-40B4-BE49-F238E27FC236}">
                <a16:creationId xmlns:a16="http://schemas.microsoft.com/office/drawing/2014/main" id="{EC1F36B1-7F7E-EDAF-31E1-92585171CED3}"/>
              </a:ext>
            </a:extLst>
          </p:cNvPr>
          <p:cNvSpPr>
            <a:spLocks noGrp="1"/>
          </p:cNvSpPr>
          <p:nvPr>
            <p:ph type="body" idx="1"/>
          </p:nvPr>
        </p:nvSpPr>
        <p:spPr>
          <a:xfrm>
            <a:off x="2400303" y="1211350"/>
            <a:ext cx="5884956" cy="3393725"/>
          </a:xfrm>
        </p:spPr>
        <p:txBody>
          <a:bodyPr/>
          <a:lstStyle/>
          <a:p>
            <a:r>
              <a:rPr lang="en-US" dirty="0"/>
              <a:t>Searching is a very basic necessity when you store data in different data structures. </a:t>
            </a:r>
          </a:p>
          <a:p>
            <a:r>
              <a:rPr lang="en-US" dirty="0"/>
              <a:t>The simplest approach is to go across every element in the data structure and match it with the value you are searching for. </a:t>
            </a:r>
          </a:p>
          <a:p>
            <a:pPr marL="139700" indent="0" algn="ctr">
              <a:buNone/>
            </a:pPr>
            <a:endParaRPr lang="en-US" b="1" dirty="0"/>
          </a:p>
          <a:p>
            <a:pPr marL="139700" indent="0" algn="ctr">
              <a:buNone/>
            </a:pPr>
            <a:r>
              <a:rPr lang="en-US" b="1" dirty="0"/>
              <a:t>Linear Search</a:t>
            </a:r>
          </a:p>
          <a:p>
            <a:pPr marL="139700" indent="0" algn="ctr">
              <a:buNone/>
            </a:pPr>
            <a:endParaRPr lang="en-US" b="1" dirty="0"/>
          </a:p>
          <a:p>
            <a:r>
              <a:rPr lang="en-US" dirty="0"/>
              <a:t>In this type of search, a sequential search is made over all items one by one. Every item is checked and if a match is found then that particular item is returned, otherwise the search continues till the end of the data structure.</a:t>
            </a:r>
          </a:p>
          <a:p>
            <a:endParaRPr lang="en-US" dirty="0"/>
          </a:p>
        </p:txBody>
      </p:sp>
    </p:spTree>
    <p:extLst>
      <p:ext uri="{BB962C8B-B14F-4D97-AF65-F5344CB8AC3E}">
        <p14:creationId xmlns:p14="http://schemas.microsoft.com/office/powerpoint/2010/main" val="1851766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3A8F-B37C-F3F9-B456-69863DE66E74}"/>
              </a:ext>
            </a:extLst>
          </p:cNvPr>
          <p:cNvSpPr>
            <a:spLocks noGrp="1"/>
          </p:cNvSpPr>
          <p:nvPr>
            <p:ph type="title"/>
          </p:nvPr>
        </p:nvSpPr>
        <p:spPr/>
        <p:txBody>
          <a:bodyPr/>
          <a:lstStyle/>
          <a:p>
            <a:pPr algn="ctr"/>
            <a:r>
              <a:rPr lang="en-US" dirty="0"/>
              <a:t>Linear Search</a:t>
            </a:r>
          </a:p>
        </p:txBody>
      </p:sp>
      <p:sp>
        <p:nvSpPr>
          <p:cNvPr id="3" name="Text Placeholder 2">
            <a:extLst>
              <a:ext uri="{FF2B5EF4-FFF2-40B4-BE49-F238E27FC236}">
                <a16:creationId xmlns:a16="http://schemas.microsoft.com/office/drawing/2014/main" id="{EC1F36B1-7F7E-EDAF-31E1-92585171CED3}"/>
              </a:ext>
            </a:extLst>
          </p:cNvPr>
          <p:cNvSpPr>
            <a:spLocks noGrp="1"/>
          </p:cNvSpPr>
          <p:nvPr>
            <p:ph type="body" idx="1"/>
          </p:nvPr>
        </p:nvSpPr>
        <p:spPr>
          <a:xfrm>
            <a:off x="2400303" y="1211350"/>
            <a:ext cx="5884956" cy="3393725"/>
          </a:xfrm>
        </p:spPr>
        <p:txBody>
          <a:bodyPr/>
          <a:lstStyle/>
          <a:p>
            <a:pPr marL="139700" indent="0">
              <a:buNone/>
            </a:pPr>
            <a:r>
              <a:rPr lang="en-US" sz="1100" dirty="0"/>
              <a:t>def </a:t>
            </a:r>
            <a:r>
              <a:rPr lang="en-US" sz="1100" dirty="0" err="1"/>
              <a:t>linear_search</a:t>
            </a:r>
            <a:r>
              <a:rPr lang="en-US" sz="1100" dirty="0"/>
              <a:t>(values, </a:t>
            </a:r>
            <a:r>
              <a:rPr lang="en-US" sz="1100" dirty="0" err="1"/>
              <a:t>search_for</a:t>
            </a:r>
            <a:r>
              <a:rPr lang="en-US" sz="1100" dirty="0"/>
              <a:t>): </a:t>
            </a:r>
          </a:p>
          <a:p>
            <a:pPr marL="139700" indent="0">
              <a:buNone/>
            </a:pPr>
            <a:r>
              <a:rPr lang="en-US" sz="1100" dirty="0"/>
              <a:t>    </a:t>
            </a:r>
            <a:r>
              <a:rPr lang="en-US" sz="1100" dirty="0" err="1"/>
              <a:t>search_at</a:t>
            </a:r>
            <a:r>
              <a:rPr lang="en-US" sz="1100" dirty="0"/>
              <a:t> = 0 </a:t>
            </a:r>
          </a:p>
          <a:p>
            <a:pPr marL="139700" indent="0">
              <a:buNone/>
            </a:pPr>
            <a:r>
              <a:rPr lang="en-US" sz="1100" dirty="0"/>
              <a:t>    </a:t>
            </a:r>
            <a:r>
              <a:rPr lang="en-US" sz="1100" dirty="0" err="1"/>
              <a:t>search_res</a:t>
            </a:r>
            <a:r>
              <a:rPr lang="en-US" sz="1100" dirty="0"/>
              <a:t> = False </a:t>
            </a:r>
          </a:p>
          <a:p>
            <a:pPr marL="139700" indent="0">
              <a:buNone/>
            </a:pPr>
            <a:r>
              <a:rPr lang="en-US" sz="1100" dirty="0"/>
              <a:t>    # Match the value with each data element </a:t>
            </a:r>
          </a:p>
          <a:p>
            <a:pPr marL="139700" indent="0">
              <a:buNone/>
            </a:pPr>
            <a:r>
              <a:rPr lang="en-US" sz="1100" dirty="0"/>
              <a:t>    while </a:t>
            </a:r>
            <a:r>
              <a:rPr lang="en-US" sz="1100" dirty="0" err="1"/>
              <a:t>search_at</a:t>
            </a:r>
            <a:r>
              <a:rPr lang="en-US" sz="1100" dirty="0"/>
              <a:t> &lt; </a:t>
            </a:r>
            <a:r>
              <a:rPr lang="en-US" sz="1100" dirty="0" err="1"/>
              <a:t>len</a:t>
            </a:r>
            <a:r>
              <a:rPr lang="en-US" sz="1100" dirty="0"/>
              <a:t>(values) and </a:t>
            </a:r>
            <a:r>
              <a:rPr lang="en-US" sz="1100" dirty="0" err="1"/>
              <a:t>search_res</a:t>
            </a:r>
            <a:r>
              <a:rPr lang="en-US" sz="1100" dirty="0"/>
              <a:t> is False: </a:t>
            </a:r>
          </a:p>
          <a:p>
            <a:pPr marL="139700" indent="0">
              <a:buNone/>
            </a:pPr>
            <a:r>
              <a:rPr lang="en-US" sz="1100" dirty="0"/>
              <a:t>        if values[</a:t>
            </a:r>
            <a:r>
              <a:rPr lang="en-US" sz="1100" dirty="0" err="1"/>
              <a:t>search_at</a:t>
            </a:r>
            <a:r>
              <a:rPr lang="en-US" sz="1100" dirty="0"/>
              <a:t>] == </a:t>
            </a:r>
            <a:r>
              <a:rPr lang="en-US" sz="1100" dirty="0" err="1"/>
              <a:t>search_for</a:t>
            </a:r>
            <a:r>
              <a:rPr lang="en-US" sz="1100" dirty="0"/>
              <a:t>: </a:t>
            </a:r>
          </a:p>
          <a:p>
            <a:pPr marL="139700" indent="0">
              <a:buNone/>
            </a:pPr>
            <a:r>
              <a:rPr lang="en-US" sz="1100" dirty="0"/>
              <a:t>            </a:t>
            </a:r>
            <a:r>
              <a:rPr lang="en-US" sz="1100" dirty="0" err="1"/>
              <a:t>search_res</a:t>
            </a:r>
            <a:r>
              <a:rPr lang="en-US" sz="1100" dirty="0"/>
              <a:t> = True </a:t>
            </a:r>
          </a:p>
          <a:p>
            <a:pPr marL="139700" indent="0">
              <a:buNone/>
            </a:pPr>
            <a:r>
              <a:rPr lang="en-US" sz="1100" dirty="0"/>
              <a:t>        else: </a:t>
            </a:r>
          </a:p>
          <a:p>
            <a:pPr marL="139700" indent="0">
              <a:buNone/>
            </a:pPr>
            <a:r>
              <a:rPr lang="en-US" sz="1100" dirty="0"/>
              <a:t>            </a:t>
            </a:r>
            <a:r>
              <a:rPr lang="en-US" sz="1100" dirty="0" err="1"/>
              <a:t>search_at</a:t>
            </a:r>
            <a:r>
              <a:rPr lang="en-US" sz="1100" dirty="0"/>
              <a:t> = </a:t>
            </a:r>
            <a:r>
              <a:rPr lang="en-US" sz="1100" dirty="0" err="1"/>
              <a:t>search_at</a:t>
            </a:r>
            <a:r>
              <a:rPr lang="en-US" sz="1100" dirty="0"/>
              <a:t> + 1 </a:t>
            </a:r>
          </a:p>
          <a:p>
            <a:pPr marL="139700" indent="0">
              <a:buNone/>
            </a:pPr>
            <a:r>
              <a:rPr lang="en-US" sz="1100" dirty="0"/>
              <a:t>    return </a:t>
            </a:r>
            <a:r>
              <a:rPr lang="en-US" sz="1100" dirty="0" err="1"/>
              <a:t>search_res</a:t>
            </a:r>
            <a:r>
              <a:rPr lang="en-US" sz="1100" dirty="0"/>
              <a:t> </a:t>
            </a:r>
          </a:p>
          <a:p>
            <a:pPr marL="139700" indent="0">
              <a:buNone/>
            </a:pPr>
            <a:r>
              <a:rPr lang="en-US" sz="1100" dirty="0"/>
              <a:t>l = [64, 34, 25, 12, 22, 11, 90] </a:t>
            </a:r>
          </a:p>
          <a:p>
            <a:pPr marL="139700" indent="0">
              <a:buNone/>
            </a:pPr>
            <a:r>
              <a:rPr lang="en-US" sz="1100" dirty="0"/>
              <a:t>print(</a:t>
            </a:r>
            <a:r>
              <a:rPr lang="en-US" sz="1100" dirty="0" err="1"/>
              <a:t>linear_search</a:t>
            </a:r>
            <a:r>
              <a:rPr lang="en-US" sz="1100" dirty="0"/>
              <a:t>(l, 12)) </a:t>
            </a:r>
          </a:p>
          <a:p>
            <a:pPr marL="139700" indent="0">
              <a:buNone/>
            </a:pPr>
            <a:r>
              <a:rPr lang="en-US" sz="1100" dirty="0"/>
              <a:t>print(</a:t>
            </a:r>
            <a:r>
              <a:rPr lang="en-US" sz="1100" dirty="0" err="1"/>
              <a:t>linear_search</a:t>
            </a:r>
            <a:r>
              <a:rPr lang="en-US" sz="1100" dirty="0"/>
              <a:t>(l, 91))</a:t>
            </a:r>
          </a:p>
          <a:p>
            <a:pPr marL="139700" indent="0" algn="ctr">
              <a:buNone/>
            </a:pPr>
            <a:r>
              <a:rPr lang="en-US" sz="1100" b="1" i="1" dirty="0"/>
              <a:t>Output</a:t>
            </a:r>
          </a:p>
          <a:p>
            <a:pPr marL="139700" indent="0">
              <a:buNone/>
            </a:pPr>
            <a:r>
              <a:rPr lang="en-US" sz="1100" dirty="0"/>
              <a:t>When the above code is executed, it produces the following result −</a:t>
            </a:r>
          </a:p>
          <a:p>
            <a:pPr marL="139700" indent="0">
              <a:buNone/>
            </a:pPr>
            <a:r>
              <a:rPr lang="en-US" sz="1100" dirty="0"/>
              <a:t> True </a:t>
            </a:r>
          </a:p>
          <a:p>
            <a:pPr marL="139700" indent="0">
              <a:buNone/>
            </a:pPr>
            <a:r>
              <a:rPr lang="en-US" sz="1100" dirty="0"/>
              <a:t> False </a:t>
            </a:r>
          </a:p>
        </p:txBody>
      </p:sp>
    </p:spTree>
    <p:extLst>
      <p:ext uri="{BB962C8B-B14F-4D97-AF65-F5344CB8AC3E}">
        <p14:creationId xmlns:p14="http://schemas.microsoft.com/office/powerpoint/2010/main" val="4170372423"/>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35924</TotalTime>
  <Words>2530</Words>
  <Application>Microsoft Macintosh PowerPoint</Application>
  <PresentationFormat>On-screen Show (16:9)</PresentationFormat>
  <Paragraphs>203</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Lato</vt:lpstr>
      <vt:lpstr>Arial</vt:lpstr>
      <vt:lpstr>Raleway</vt:lpstr>
      <vt:lpstr>Swiss</vt:lpstr>
      <vt:lpstr>Module 7: Searching and Sorting Algorithms</vt:lpstr>
      <vt:lpstr>Sorting Algorithms</vt:lpstr>
      <vt:lpstr>Bubble Sort</vt:lpstr>
      <vt:lpstr>Merge Sort</vt:lpstr>
      <vt:lpstr>Insertion Sort</vt:lpstr>
      <vt:lpstr>Shell Sort</vt:lpstr>
      <vt:lpstr>Selection Sort</vt:lpstr>
      <vt:lpstr>Searching Algorithms</vt:lpstr>
      <vt:lpstr>Linear Search</vt:lpstr>
      <vt:lpstr>Interpolation Search</vt:lpstr>
      <vt:lpstr>Algorithm Analysis</vt:lpstr>
      <vt:lpstr>Algorithm Complexity</vt:lpstr>
      <vt:lpstr>Space Complexity</vt:lpstr>
      <vt:lpstr>Big-O Notation</vt:lpstr>
      <vt:lpstr>Algorithm Justifications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Strings and Arrays (lists and sequences)</dc:title>
  <cp:lastModifiedBy>Gautham Krishnamurthy</cp:lastModifiedBy>
  <cp:revision>44</cp:revision>
  <dcterms:modified xsi:type="dcterms:W3CDTF">2022-06-14T21:16:40Z</dcterms:modified>
</cp:coreProperties>
</file>