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8"/>
    <p:restoredTop sz="94643"/>
  </p:normalViewPr>
  <p:slideViewPr>
    <p:cSldViewPr snapToGrid="0" snapToObjects="1">
      <p:cViewPr varScale="1">
        <p:scale>
          <a:sx n="41" d="100"/>
          <a:sy n="41" d="100"/>
        </p:scale>
        <p:origin x="5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patient population for Hypertension – MIMIC-III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306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Janos Kondri</a:t>
            </a:r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F835-43D2-9648-BD6C-EDE3389B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452"/>
            <a:ext cx="10515600" cy="1325563"/>
          </a:xfrm>
        </p:spPr>
        <p:txBody>
          <a:bodyPr/>
          <a:lstStyle/>
          <a:p>
            <a:r>
              <a:rPr lang="en-US" dirty="0"/>
              <a:t>Data Types – Testing for Hypertension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FE11-65CF-2D4B-98AE-CC9002B9D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9073"/>
          </a:xfrm>
        </p:spPr>
        <p:txBody>
          <a:bodyPr>
            <a:normAutofit/>
          </a:bodyPr>
          <a:lstStyle/>
          <a:p>
            <a:r>
              <a:rPr lang="en-US" dirty="0"/>
              <a:t>ICD-9 Disease Codes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Prescription drugs </a:t>
            </a:r>
            <a:br>
              <a:rPr lang="en-US" dirty="0"/>
            </a:br>
            <a:r>
              <a:rPr lang="en-US" sz="2400" i="1" dirty="0"/>
              <a:t>166 entries used to treat hypertension extracted from ‘course3_data.D_ANTIHYPERTENSIVES’ dataset</a:t>
            </a:r>
          </a:p>
          <a:p>
            <a:pPr fontAlgn="ctr"/>
            <a:r>
              <a:rPr lang="en-US" dirty="0"/>
              <a:t>Hypertension based on systolic and diastolic vital sign measures</a:t>
            </a:r>
            <a:br>
              <a:rPr lang="en-US" dirty="0"/>
            </a:br>
            <a:r>
              <a:rPr lang="en-US" sz="2400" i="1" dirty="0"/>
              <a:t>Systolic BP &gt;= 140 (mmHg) on more than two occasions</a:t>
            </a:r>
            <a:br>
              <a:rPr lang="en-US" sz="2400" i="1" dirty="0"/>
            </a:br>
            <a:r>
              <a:rPr lang="en-US" sz="2400" i="1" dirty="0"/>
              <a:t>Diastolic BP &gt;= 90 (mmHg) on more than two occasions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2C40E0-6DCD-5FCD-1C50-079E7D10D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33667"/>
              </p:ext>
            </p:extLst>
          </p:nvPr>
        </p:nvGraphicFramePr>
        <p:xfrm>
          <a:off x="5016093" y="1484671"/>
          <a:ext cx="4453588" cy="1956652"/>
        </p:xfrm>
        <a:graphic>
          <a:graphicData uri="http://schemas.openxmlformats.org/drawingml/2006/table">
            <a:tbl>
              <a:tblPr/>
              <a:tblGrid>
                <a:gridCol w="1598917">
                  <a:extLst>
                    <a:ext uri="{9D8B030D-6E8A-4147-A177-3AD203B41FA5}">
                      <a16:colId xmlns:a16="http://schemas.microsoft.com/office/drawing/2014/main" val="2240445891"/>
                    </a:ext>
                  </a:extLst>
                </a:gridCol>
                <a:gridCol w="1257639">
                  <a:extLst>
                    <a:ext uri="{9D8B030D-6E8A-4147-A177-3AD203B41FA5}">
                      <a16:colId xmlns:a16="http://schemas.microsoft.com/office/drawing/2014/main" val="3747362125"/>
                    </a:ext>
                  </a:extLst>
                </a:gridCol>
                <a:gridCol w="1597032">
                  <a:extLst>
                    <a:ext uri="{9D8B030D-6E8A-4147-A177-3AD203B41FA5}">
                      <a16:colId xmlns:a16="http://schemas.microsoft.com/office/drawing/2014/main" val="3885958844"/>
                    </a:ext>
                  </a:extLst>
                </a:gridCol>
              </a:tblGrid>
              <a:tr h="489163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</a:rPr>
                        <a:t>ICD-9 code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In data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 b="1"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04563"/>
                  </a:ext>
                </a:extLst>
              </a:tr>
              <a:tr h="489163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401.0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4010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Malignant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534291"/>
                  </a:ext>
                </a:extLst>
              </a:tr>
              <a:tr h="489163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401.1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4011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Benign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500201"/>
                  </a:ext>
                </a:extLst>
              </a:tr>
              <a:tr h="489163"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401.9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4019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Unspecified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11260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0A1A3D19-D952-F645-7D23-9144B7C2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93" y="18290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28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BDDB1C-68C6-8A81-8876-D5A88BB3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only ICD-9 Disease Diagnosis codes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16F58A2-4CB9-BB47-651F-0DDB0BFE4B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017511"/>
              </p:ext>
            </p:extLst>
          </p:nvPr>
        </p:nvGraphicFramePr>
        <p:xfrm>
          <a:off x="1084881" y="2274838"/>
          <a:ext cx="5367580" cy="3614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026">
                  <a:extLst>
                    <a:ext uri="{9D8B030D-6E8A-4147-A177-3AD203B41FA5}">
                      <a16:colId xmlns:a16="http://schemas.microsoft.com/office/drawing/2014/main" val="2043440250"/>
                    </a:ext>
                  </a:extLst>
                </a:gridCol>
                <a:gridCol w="845973">
                  <a:extLst>
                    <a:ext uri="{9D8B030D-6E8A-4147-A177-3AD203B41FA5}">
                      <a16:colId xmlns:a16="http://schemas.microsoft.com/office/drawing/2014/main" val="2239061720"/>
                    </a:ext>
                  </a:extLst>
                </a:gridCol>
                <a:gridCol w="1652771">
                  <a:extLst>
                    <a:ext uri="{9D8B030D-6E8A-4147-A177-3AD203B41FA5}">
                      <a16:colId xmlns:a16="http://schemas.microsoft.com/office/drawing/2014/main" val="2127574701"/>
                    </a:ext>
                  </a:extLst>
                </a:gridCol>
                <a:gridCol w="1639810">
                  <a:extLst>
                    <a:ext uri="{9D8B030D-6E8A-4147-A177-3AD203B41FA5}">
                      <a16:colId xmlns:a16="http://schemas.microsoft.com/office/drawing/2014/main" val="2386028120"/>
                    </a:ext>
                  </a:extLst>
                </a:gridCol>
              </a:tblGrid>
              <a:tr h="3809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Manual Review Hypertension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6567"/>
                  </a:ext>
                </a:extLst>
              </a:tr>
              <a:tr h="4311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+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78740"/>
                  </a:ext>
                </a:extLst>
              </a:tr>
              <a:tr h="14012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ICD-9 Diagnosis Codes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35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88895"/>
                  </a:ext>
                </a:extLst>
              </a:tr>
              <a:tr h="1401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28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33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409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201CB33-985B-BDAD-2DE9-0B3FA27DE906}"/>
              </a:ext>
            </a:extLst>
          </p:cNvPr>
          <p:cNvSpPr txBox="1"/>
          <p:nvPr/>
        </p:nvSpPr>
        <p:spPr>
          <a:xfrm>
            <a:off x="7009911" y="2274838"/>
            <a:ext cx="3848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Sensitivity: 55.6% </a:t>
            </a:r>
            <a:br>
              <a:rPr lang="en-US" sz="3600" dirty="0"/>
            </a:br>
            <a:r>
              <a:rPr lang="en-US" sz="3600" dirty="0"/>
              <a:t>Specificity: 91.7%</a:t>
            </a:r>
            <a:br>
              <a:rPr lang="en-US" sz="3600" dirty="0"/>
            </a:br>
            <a:r>
              <a:rPr lang="en-US" sz="3600" dirty="0"/>
              <a:t>PPV: 92.1%</a:t>
            </a:r>
            <a:br>
              <a:rPr lang="en-US" sz="3600" dirty="0"/>
            </a:br>
            <a:r>
              <a:rPr lang="en-US" sz="3600" dirty="0"/>
              <a:t>NPV: 54.1%</a:t>
            </a:r>
          </a:p>
        </p:txBody>
      </p:sp>
    </p:spTree>
    <p:extLst>
      <p:ext uri="{BB962C8B-B14F-4D97-AF65-F5344CB8AC3E}">
        <p14:creationId xmlns:p14="http://schemas.microsoft.com/office/powerpoint/2010/main" val="14653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6A031-3342-5029-498E-0BA434E33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E6C453-9461-CC41-5AD1-340CD795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only Prescription drugs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521638F-CFDE-0247-479B-5BFFD593C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104375"/>
              </p:ext>
            </p:extLst>
          </p:nvPr>
        </p:nvGraphicFramePr>
        <p:xfrm>
          <a:off x="1084881" y="2274838"/>
          <a:ext cx="5367580" cy="3614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026">
                  <a:extLst>
                    <a:ext uri="{9D8B030D-6E8A-4147-A177-3AD203B41FA5}">
                      <a16:colId xmlns:a16="http://schemas.microsoft.com/office/drawing/2014/main" val="2043440250"/>
                    </a:ext>
                  </a:extLst>
                </a:gridCol>
                <a:gridCol w="845973">
                  <a:extLst>
                    <a:ext uri="{9D8B030D-6E8A-4147-A177-3AD203B41FA5}">
                      <a16:colId xmlns:a16="http://schemas.microsoft.com/office/drawing/2014/main" val="2239061720"/>
                    </a:ext>
                  </a:extLst>
                </a:gridCol>
                <a:gridCol w="1652771">
                  <a:extLst>
                    <a:ext uri="{9D8B030D-6E8A-4147-A177-3AD203B41FA5}">
                      <a16:colId xmlns:a16="http://schemas.microsoft.com/office/drawing/2014/main" val="2127574701"/>
                    </a:ext>
                  </a:extLst>
                </a:gridCol>
                <a:gridCol w="1639810">
                  <a:extLst>
                    <a:ext uri="{9D8B030D-6E8A-4147-A177-3AD203B41FA5}">
                      <a16:colId xmlns:a16="http://schemas.microsoft.com/office/drawing/2014/main" val="2386028120"/>
                    </a:ext>
                  </a:extLst>
                </a:gridCol>
              </a:tblGrid>
              <a:tr h="3809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Manual Review Hypertension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6567"/>
                  </a:ext>
                </a:extLst>
              </a:tr>
              <a:tr h="4311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+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78740"/>
                  </a:ext>
                </a:extLst>
              </a:tr>
              <a:tr h="14012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Prescription drugs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24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88895"/>
                  </a:ext>
                </a:extLst>
              </a:tr>
              <a:tr h="1401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409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E6FEB9A-D205-A07B-6920-BA95F1A6900B}"/>
              </a:ext>
            </a:extLst>
          </p:cNvPr>
          <p:cNvSpPr txBox="1"/>
          <p:nvPr/>
        </p:nvSpPr>
        <p:spPr>
          <a:xfrm>
            <a:off x="7009911" y="2274838"/>
            <a:ext cx="3848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Sensitivity: 82.5% </a:t>
            </a:r>
            <a:br>
              <a:rPr lang="en-US" sz="3600" dirty="0"/>
            </a:br>
            <a:r>
              <a:rPr lang="en-US" sz="3600" dirty="0"/>
              <a:t>Specificity: 33.3%</a:t>
            </a:r>
            <a:br>
              <a:rPr lang="en-US" sz="3600" dirty="0"/>
            </a:br>
            <a:r>
              <a:rPr lang="en-US" sz="3600" dirty="0"/>
              <a:t>PPV: 68.4%</a:t>
            </a:r>
            <a:br>
              <a:rPr lang="en-US" sz="3600" dirty="0"/>
            </a:br>
            <a:r>
              <a:rPr lang="en-US" sz="3600" dirty="0"/>
              <a:t>NPV: 52.2%</a:t>
            </a:r>
          </a:p>
        </p:txBody>
      </p:sp>
    </p:spTree>
    <p:extLst>
      <p:ext uri="{BB962C8B-B14F-4D97-AF65-F5344CB8AC3E}">
        <p14:creationId xmlns:p14="http://schemas.microsoft.com/office/powerpoint/2010/main" val="32405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46F71-0336-4CD5-4964-9EA8FC49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C8BFD5-B3F8-0A62-379E-11ED0CA8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Combination testing</a:t>
            </a:r>
            <a:br>
              <a:rPr lang="en-US" dirty="0"/>
            </a:br>
            <a:r>
              <a:rPr lang="en-US" dirty="0"/>
              <a:t>ICD-9 codes + Vital signs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312FB00-2FAF-94E3-FD65-49D5B646A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52794"/>
              </p:ext>
            </p:extLst>
          </p:nvPr>
        </p:nvGraphicFramePr>
        <p:xfrm>
          <a:off x="1084881" y="2274838"/>
          <a:ext cx="5367580" cy="3614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026">
                  <a:extLst>
                    <a:ext uri="{9D8B030D-6E8A-4147-A177-3AD203B41FA5}">
                      <a16:colId xmlns:a16="http://schemas.microsoft.com/office/drawing/2014/main" val="2043440250"/>
                    </a:ext>
                  </a:extLst>
                </a:gridCol>
                <a:gridCol w="845973">
                  <a:extLst>
                    <a:ext uri="{9D8B030D-6E8A-4147-A177-3AD203B41FA5}">
                      <a16:colId xmlns:a16="http://schemas.microsoft.com/office/drawing/2014/main" val="2239061720"/>
                    </a:ext>
                  </a:extLst>
                </a:gridCol>
                <a:gridCol w="1652771">
                  <a:extLst>
                    <a:ext uri="{9D8B030D-6E8A-4147-A177-3AD203B41FA5}">
                      <a16:colId xmlns:a16="http://schemas.microsoft.com/office/drawing/2014/main" val="2127574701"/>
                    </a:ext>
                  </a:extLst>
                </a:gridCol>
                <a:gridCol w="1639810">
                  <a:extLst>
                    <a:ext uri="{9D8B030D-6E8A-4147-A177-3AD203B41FA5}">
                      <a16:colId xmlns:a16="http://schemas.microsoft.com/office/drawing/2014/main" val="2386028120"/>
                    </a:ext>
                  </a:extLst>
                </a:gridCol>
              </a:tblGrid>
              <a:tr h="3809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Manual Review Hypertension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6567"/>
                  </a:ext>
                </a:extLst>
              </a:tr>
              <a:tr h="4311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+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78740"/>
                  </a:ext>
                </a:extLst>
              </a:tr>
              <a:tr h="14012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ICD-9 codes + Vital Signs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88895"/>
                  </a:ext>
                </a:extLst>
              </a:tr>
              <a:tr h="1401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409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A6E815B-BF34-BE16-14C9-62A039F6AEA1}"/>
              </a:ext>
            </a:extLst>
          </p:cNvPr>
          <p:cNvSpPr txBox="1"/>
          <p:nvPr/>
        </p:nvSpPr>
        <p:spPr>
          <a:xfrm>
            <a:off x="7009911" y="2274838"/>
            <a:ext cx="3848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Sensitivity: 50.8% </a:t>
            </a:r>
            <a:br>
              <a:rPr lang="en-US" sz="3600" dirty="0"/>
            </a:br>
            <a:r>
              <a:rPr lang="en-US" sz="3600" dirty="0"/>
              <a:t>Specificity: 91.7%</a:t>
            </a:r>
            <a:br>
              <a:rPr lang="en-US" sz="3600" dirty="0"/>
            </a:br>
            <a:r>
              <a:rPr lang="en-US" sz="3600" dirty="0"/>
              <a:t>PPV: 91.4%</a:t>
            </a:r>
            <a:br>
              <a:rPr lang="en-US" sz="3600" dirty="0"/>
            </a:br>
            <a:r>
              <a:rPr lang="en-US" sz="3600" dirty="0"/>
              <a:t>NPV: 51.6%</a:t>
            </a:r>
          </a:p>
        </p:txBody>
      </p:sp>
    </p:spTree>
    <p:extLst>
      <p:ext uri="{BB962C8B-B14F-4D97-AF65-F5344CB8AC3E}">
        <p14:creationId xmlns:p14="http://schemas.microsoft.com/office/powerpoint/2010/main" val="292067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64CF2-6E1C-B753-98E6-BD80A8AC9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3D9896-6654-24B5-7F67-F4098734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Combination testing</a:t>
            </a:r>
            <a:br>
              <a:rPr lang="en-US" dirty="0"/>
            </a:br>
            <a:r>
              <a:rPr lang="en-US" dirty="0"/>
              <a:t>Vital signs + Prescription drugs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D188B12-4AEC-C74C-D614-1DE77650D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123524"/>
              </p:ext>
            </p:extLst>
          </p:nvPr>
        </p:nvGraphicFramePr>
        <p:xfrm>
          <a:off x="1084881" y="2274838"/>
          <a:ext cx="5367580" cy="36145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9026">
                  <a:extLst>
                    <a:ext uri="{9D8B030D-6E8A-4147-A177-3AD203B41FA5}">
                      <a16:colId xmlns:a16="http://schemas.microsoft.com/office/drawing/2014/main" val="2043440250"/>
                    </a:ext>
                  </a:extLst>
                </a:gridCol>
                <a:gridCol w="845973">
                  <a:extLst>
                    <a:ext uri="{9D8B030D-6E8A-4147-A177-3AD203B41FA5}">
                      <a16:colId xmlns:a16="http://schemas.microsoft.com/office/drawing/2014/main" val="2239061720"/>
                    </a:ext>
                  </a:extLst>
                </a:gridCol>
                <a:gridCol w="1652771">
                  <a:extLst>
                    <a:ext uri="{9D8B030D-6E8A-4147-A177-3AD203B41FA5}">
                      <a16:colId xmlns:a16="http://schemas.microsoft.com/office/drawing/2014/main" val="2127574701"/>
                    </a:ext>
                  </a:extLst>
                </a:gridCol>
                <a:gridCol w="1639810">
                  <a:extLst>
                    <a:ext uri="{9D8B030D-6E8A-4147-A177-3AD203B41FA5}">
                      <a16:colId xmlns:a16="http://schemas.microsoft.com/office/drawing/2014/main" val="2386028120"/>
                    </a:ext>
                  </a:extLst>
                </a:gridCol>
              </a:tblGrid>
              <a:tr h="38096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Manual Review Hypertension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86567"/>
                  </a:ext>
                </a:extLst>
              </a:tr>
              <a:tr h="4311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+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-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878740"/>
                  </a:ext>
                </a:extLst>
              </a:tr>
              <a:tr h="140120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ICD-9 codes + Vital Signs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+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15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088895"/>
                  </a:ext>
                </a:extLst>
              </a:tr>
              <a:tr h="14012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409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7CB9282-3657-D4B5-0052-43414792FC78}"/>
              </a:ext>
            </a:extLst>
          </p:cNvPr>
          <p:cNvSpPr txBox="1"/>
          <p:nvPr/>
        </p:nvSpPr>
        <p:spPr>
          <a:xfrm>
            <a:off x="7009911" y="2274838"/>
            <a:ext cx="3848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Sensitivity: 66.7% </a:t>
            </a:r>
            <a:br>
              <a:rPr lang="en-US" sz="3600" dirty="0"/>
            </a:br>
            <a:r>
              <a:rPr lang="en-US" sz="3600" dirty="0"/>
              <a:t>Specificity: 58.3%</a:t>
            </a:r>
            <a:br>
              <a:rPr lang="en-US" sz="3600" dirty="0"/>
            </a:br>
            <a:r>
              <a:rPr lang="en-US" sz="3600" dirty="0"/>
              <a:t>PPV: 73.7%</a:t>
            </a:r>
            <a:br>
              <a:rPr lang="en-US" sz="3600" dirty="0"/>
            </a:br>
            <a:r>
              <a:rPr lang="en-US" sz="3600" dirty="0"/>
              <a:t>NPV: 50.0%</a:t>
            </a:r>
          </a:p>
        </p:txBody>
      </p:sp>
    </p:spTree>
    <p:extLst>
      <p:ext uri="{BB962C8B-B14F-4D97-AF65-F5344CB8AC3E}">
        <p14:creationId xmlns:p14="http://schemas.microsoft.com/office/powerpoint/2010/main" val="403914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0262-9B80-7948-AD70-F3A8EAC0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43159-BFD4-934B-B7FF-32C8B3A4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414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Diagnosis Only</a:t>
            </a:r>
            <a:br>
              <a:rPr lang="en-US" dirty="0"/>
            </a:br>
            <a:r>
              <a:rPr lang="en-US" dirty="0"/>
              <a:t>High specificity, low sensitivity (55.6%). Flags confirmed cases well (high PPV), but misses many undiagnosed patients (low NPV).</a:t>
            </a:r>
          </a:p>
          <a:p>
            <a:r>
              <a:rPr lang="en-US" b="1" dirty="0"/>
              <a:t>Prescription Only</a:t>
            </a:r>
            <a:br>
              <a:rPr lang="en-US" dirty="0"/>
            </a:br>
            <a:r>
              <a:rPr lang="en-US" dirty="0"/>
              <a:t>Good sensitivity (~80%), but low specificity (33.3%). Flags many patients, including false positives. Moderate PPV, low NPV.</a:t>
            </a:r>
          </a:p>
          <a:p>
            <a:r>
              <a:rPr lang="en-US" b="1" dirty="0"/>
              <a:t>Diagnosis + Vitals</a:t>
            </a:r>
            <a:br>
              <a:rPr lang="en-US" dirty="0"/>
            </a:br>
            <a:r>
              <a:rPr lang="en-US" dirty="0"/>
              <a:t>Very high specificity (&gt;90%), but low sensitivity (50.8%). High confidence in flagged cases (PPV &gt;90%), low confidence in non-flagged (NPV ~50%).</a:t>
            </a:r>
          </a:p>
          <a:p>
            <a:r>
              <a:rPr lang="en-US" b="1" dirty="0"/>
              <a:t>Prescription + Vitals</a:t>
            </a:r>
            <a:br>
              <a:rPr lang="en-US" dirty="0"/>
            </a:br>
            <a:r>
              <a:rPr lang="en-US" dirty="0"/>
              <a:t>Balanced performance: Sensitivity 66.7%, specificity 58.3%. Decent confidence in flagged patients (PPV = 73.7%), low confidence in non-flagged patients (NPV = 50%). Misses 1 in 3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2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14FF-E578-A2FB-470A-95213CBB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algorithm for hypertension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10F4C-7E4C-F096-C1D5-C3F0B9A5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Vitals + prescription algorithm is deemed the most suitable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Balanced performance due to moderate sensitivity and specificity, with relatively good confidence in flagging patients</a:t>
            </a:r>
            <a:br>
              <a:rPr lang="en-US"/>
            </a:br>
            <a:br>
              <a:rPr lang="en-US"/>
            </a:br>
            <a:r>
              <a:rPr lang="en-US"/>
              <a:t>Captures </a:t>
            </a:r>
            <a:r>
              <a:rPr lang="en-US" dirty="0"/>
              <a:t>more true positive hypertension cases without many </a:t>
            </a:r>
            <a:r>
              <a:rPr lang="en-US"/>
              <a:t>false positives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428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Narrow</vt:lpstr>
      <vt:lpstr>Arial</vt:lpstr>
      <vt:lpstr>Calibri</vt:lpstr>
      <vt:lpstr>Calibri Light</vt:lpstr>
      <vt:lpstr>Office Theme</vt:lpstr>
      <vt:lpstr>Testing patient population for Hypertension – MIMIC-III</vt:lpstr>
      <vt:lpstr>Data Types – Testing for Hypertension</vt:lpstr>
      <vt:lpstr>Testing only ICD-9 Disease Diagnosis codes</vt:lpstr>
      <vt:lpstr>Testing only Prescription drugs</vt:lpstr>
      <vt:lpstr>Combination testing ICD-9 codes + Vital signs</vt:lpstr>
      <vt:lpstr>Combination testing Vital signs + Prescription drugs</vt:lpstr>
      <vt:lpstr>Algorithm evaluation</vt:lpstr>
      <vt:lpstr>Best algorithm for hypertension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Kondri, Janos /HU</cp:lastModifiedBy>
  <cp:revision>7</cp:revision>
  <dcterms:created xsi:type="dcterms:W3CDTF">2018-03-02T05:37:34Z</dcterms:created>
  <dcterms:modified xsi:type="dcterms:W3CDTF">2025-09-17T07:23:11Z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088468-0951-4aef-9cc3-0a346e475ddc_Enabled">
    <vt:lpwstr>true</vt:lpwstr>
  </property>
  <property fmtid="{D5CDD505-2E9C-101B-9397-08002B2CF9AE}" pid="3" name="MSIP_Label_d9088468-0951-4aef-9cc3-0a346e475ddc_SetDate">
    <vt:lpwstr>2025-09-16T13:43:29Z</vt:lpwstr>
  </property>
  <property fmtid="{D5CDD505-2E9C-101B-9397-08002B2CF9AE}" pid="4" name="MSIP_Label_d9088468-0951-4aef-9cc3-0a346e475ddc_Method">
    <vt:lpwstr>Privileged</vt:lpwstr>
  </property>
  <property fmtid="{D5CDD505-2E9C-101B-9397-08002B2CF9AE}" pid="5" name="MSIP_Label_d9088468-0951-4aef-9cc3-0a346e475ddc_Name">
    <vt:lpwstr>Public</vt:lpwstr>
  </property>
  <property fmtid="{D5CDD505-2E9C-101B-9397-08002B2CF9AE}" pid="6" name="MSIP_Label_d9088468-0951-4aef-9cc3-0a346e475ddc_SiteId">
    <vt:lpwstr>aca3c8d6-aa71-4e1a-a10e-03572fc58c0b</vt:lpwstr>
  </property>
  <property fmtid="{D5CDD505-2E9C-101B-9397-08002B2CF9AE}" pid="7" name="MSIP_Label_d9088468-0951-4aef-9cc3-0a346e475ddc_ActionId">
    <vt:lpwstr>e8b3a6f3-8628-4cd7-9292-615d1b2d2aa3</vt:lpwstr>
  </property>
  <property fmtid="{D5CDD505-2E9C-101B-9397-08002B2CF9AE}" pid="8" name="MSIP_Label_d9088468-0951-4aef-9cc3-0a346e475ddc_ContentBits">
    <vt:lpwstr>0</vt:lpwstr>
  </property>
  <property fmtid="{D5CDD505-2E9C-101B-9397-08002B2CF9AE}" pid="9" name="MSIP_Label_d9088468-0951-4aef-9cc3-0a346e475ddc_Tag">
    <vt:lpwstr>10, 0, 1, 1</vt:lpwstr>
  </property>
</Properties>
</file>