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5" r:id="rId4"/>
    <p:sldId id="297" r:id="rId5"/>
    <p:sldId id="293" r:id="rId6"/>
    <p:sldId id="292" r:id="rId7"/>
    <p:sldId id="307" r:id="rId8"/>
    <p:sldId id="296" r:id="rId9"/>
    <p:sldId id="304" r:id="rId10"/>
    <p:sldId id="305" r:id="rId11"/>
    <p:sldId id="306" r:id="rId12"/>
    <p:sldId id="299" r:id="rId13"/>
    <p:sldId id="309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21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264" r:id="rId30"/>
  </p:sldIdLst>
  <p:sldSz cx="9144000" cy="5715000" type="screen16x10"/>
  <p:notesSz cx="6858000" cy="9144000"/>
  <p:defaultTextStyle>
    <a:defPPr>
      <a:defRPr lang="zh-CN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FCD877-3F17-48D9-8E6A-3D4B3DC9326B}">
          <p14:sldIdLst>
            <p14:sldId id="256"/>
            <p14:sldId id="298"/>
          </p14:sldIdLst>
        </p14:section>
        <p14:section name="01.1Web前端开发简介" id="{A6EB4694-4B7A-45EE-B486-1CC6B962DA47}">
          <p14:sldIdLst>
            <p14:sldId id="295"/>
            <p14:sldId id="297"/>
            <p14:sldId id="293"/>
            <p14:sldId id="292"/>
            <p14:sldId id="307"/>
          </p14:sldIdLst>
        </p14:section>
        <p14:section name="01.2Node简介" id="{CEC74570-7EB8-4F80-B543-238B6A009B0D}">
          <p14:sldIdLst>
            <p14:sldId id="296"/>
            <p14:sldId id="304"/>
            <p14:sldId id="305"/>
            <p14:sldId id="306"/>
            <p14:sldId id="299"/>
            <p14:sldId id="309"/>
          </p14:sldIdLst>
        </p14:section>
        <p14:section name="01.3Node配置与运行" id="{C2FC51FB-7FD5-4BBF-8D11-A0D668CA8891}">
          <p14:sldIdLst>
            <p14:sldId id="308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17"/>
          </p14:sldIdLst>
        </p14:section>
        <p14:section name="01.4Node 相关工具" id="{EF06E13F-AB3E-40C9-B969-A4149E1D3EAF}">
          <p14:sldIdLst>
            <p14:sldId id="318"/>
            <p14:sldId id="319"/>
            <p14:sldId id="320"/>
            <p14:sldId id="322"/>
            <p14:sldId id="32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54"/>
    <a:srgbClr val="61758D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 autoAdjust="0"/>
    <p:restoredTop sz="96178" autoAdjust="0"/>
  </p:normalViewPr>
  <p:slideViewPr>
    <p:cSldViewPr snapToGrid="0">
      <p:cViewPr varScale="1">
        <p:scale>
          <a:sx n="98" d="100"/>
          <a:sy n="98" d="100"/>
        </p:scale>
        <p:origin x="7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308ED-2D38-45B1-B576-E12B70CDA47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14C0B6-16F2-481D-A254-9A7C30B1A8B1}">
      <dgm:prSet phldrT="[文本]"/>
      <dgm:spPr/>
      <dgm:t>
        <a:bodyPr/>
        <a:lstStyle/>
        <a:p>
          <a:r>
            <a:rPr lang="zh-CN" altLang="en-US" smtClean="0"/>
            <a:t>前端技术</a:t>
          </a:r>
          <a:endParaRPr lang="zh-CN" altLang="en-US"/>
        </a:p>
      </dgm:t>
    </dgm:pt>
    <dgm:pt modelId="{F3A2C40A-7132-4613-8E46-F92ACE3D5E6A}" type="par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C1B7EB10-FF80-494D-8205-13A5C817B919}" type="sib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653AD69D-4C5F-4CE8-8B33-A6653FC61BDF}">
      <dgm:prSet phldrT="[文本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电脑</a:t>
          </a:r>
          <a:endParaRPr lang="zh-CN" altLang="en-US"/>
        </a:p>
      </dgm:t>
    </dgm:pt>
    <dgm:pt modelId="{9543A883-8846-4C42-AD10-FCF8F9155EDE}" type="par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6849D8D6-37B0-48A3-BEB9-E7124DDF0FCC}" type="sib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37514596-31C3-42CC-B18F-314406192BF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smtClean="0"/>
            <a:t>智能手机</a:t>
          </a:r>
          <a:endParaRPr lang="zh-CN" altLang="en-US"/>
        </a:p>
      </dgm:t>
    </dgm:pt>
    <dgm:pt modelId="{232D6B1E-FB30-4FA5-A77B-A6F09BC3FCAF}" type="par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8F3129B4-76B8-45DE-B424-3122933AF662}" type="sib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D884A5D7-C854-4F7F-A33D-484AA93F6D0D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smtClean="0"/>
            <a:t>平板</a:t>
          </a:r>
          <a:endParaRPr lang="zh-CN" altLang="en-US"/>
        </a:p>
      </dgm:t>
    </dgm:pt>
    <dgm:pt modelId="{79852607-4C66-4B07-B30A-3360487B34A7}" type="par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36F8D463-A346-4416-831A-71683B674641}" type="sib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7D2A7AE0-DAB0-42AF-8882-75D7DF764A3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smtClean="0"/>
            <a:t>其它智能设备</a:t>
          </a:r>
          <a:endParaRPr lang="zh-CN" altLang="en-US"/>
        </a:p>
      </dgm:t>
    </dgm:pt>
    <dgm:pt modelId="{BE7CBEE1-1092-4602-B775-1F0929232C11}" type="par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56682DB0-B9FD-4020-A7CA-F53C89446F38}" type="sib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797F7DD0-28E4-4077-A701-BD4F9AFAD13D}" type="pres">
      <dgm:prSet presAssocID="{E32308ED-2D38-45B1-B576-E12B70CDA4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7E34B16-822C-47F9-85B9-F010BFE3AC5D}" type="pres">
      <dgm:prSet presAssocID="{A214C0B6-16F2-481D-A254-9A7C30B1A8B1}" presName="singleCycle" presStyleCnt="0"/>
      <dgm:spPr/>
    </dgm:pt>
    <dgm:pt modelId="{230B4079-CB2D-4920-BCE0-1A9C2C740511}" type="pres">
      <dgm:prSet presAssocID="{A214C0B6-16F2-481D-A254-9A7C30B1A8B1}" presName="singleCenter" presStyleLbl="node1" presStyleIdx="0" presStyleCnt="5">
        <dgm:presLayoutVars>
          <dgm:chMax val="7"/>
          <dgm:chPref val="7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B469093-8521-46AC-9F3E-918B6E6540A2}" type="pres">
      <dgm:prSet presAssocID="{9543A883-8846-4C42-AD10-FCF8F9155EDE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673252F3-17AE-47FE-9FED-B3A7DCB26B09}" type="pres">
      <dgm:prSet presAssocID="{653AD69D-4C5F-4CE8-8B33-A6653FC61BDF}" presName="text0" presStyleLbl="node1" presStyleIdx="1" presStyleCnt="5" custRadScaleRad="76229" custRadScaleInc="-599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A4A59-5EBB-4C29-8FC7-F198B7CE3BE2}" type="pres">
      <dgm:prSet presAssocID="{232D6B1E-FB30-4FA5-A77B-A6F09BC3FCAF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9731F5F-F4B6-452A-ADE8-C8FCF543D005}" type="pres">
      <dgm:prSet presAssocID="{37514596-31C3-42CC-B18F-314406192BF8}" presName="text0" presStyleLbl="node1" presStyleIdx="2" presStyleCnt="5" custRadScaleRad="99154" custRadScaleInc="-392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1F37E-4A0C-495C-8596-0319CB215D1D}" type="pres">
      <dgm:prSet presAssocID="{79852607-4C66-4B07-B30A-3360487B34A7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F26B88D8-D4F4-4045-A0EB-25E293227272}" type="pres">
      <dgm:prSet presAssocID="{D884A5D7-C854-4F7F-A33D-484AA93F6D0D}" presName="text0" presStyleLbl="node1" presStyleIdx="3" presStyleCnt="5" custRadScaleRad="82422" custRadScaleInc="-793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71654-1939-44FC-9385-15036CB9DA6D}" type="pres">
      <dgm:prSet presAssocID="{BE7CBEE1-1092-4602-B775-1F0929232C11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0D5B4947-C80A-4EE1-8EC5-BA0CEFA39793}" type="pres">
      <dgm:prSet presAssocID="{7D2A7AE0-DAB0-42AF-8882-75D7DF764A34}" presName="text0" presStyleLbl="node1" presStyleIdx="4" presStyleCnt="5" custRadScaleRad="112658" custRadScaleInc="-487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BC0248-27B5-4092-9004-0994049AF84B}" srcId="{A214C0B6-16F2-481D-A254-9A7C30B1A8B1}" destId="{37514596-31C3-42CC-B18F-314406192BF8}" srcOrd="1" destOrd="0" parTransId="{232D6B1E-FB30-4FA5-A77B-A6F09BC3FCAF}" sibTransId="{8F3129B4-76B8-45DE-B424-3122933AF662}"/>
    <dgm:cxn modelId="{4AB17A3F-3E9A-4AB3-ACBD-E17C2E83F25E}" type="presOf" srcId="{BE7CBEE1-1092-4602-B775-1F0929232C11}" destId="{34671654-1939-44FC-9385-15036CB9DA6D}" srcOrd="0" destOrd="0" presId="urn:microsoft.com/office/officeart/2008/layout/RadialCluster"/>
    <dgm:cxn modelId="{11285EFF-3690-4188-A5BA-DE45FFA6849F}" type="presOf" srcId="{7D2A7AE0-DAB0-42AF-8882-75D7DF764A34}" destId="{0D5B4947-C80A-4EE1-8EC5-BA0CEFA39793}" srcOrd="0" destOrd="0" presId="urn:microsoft.com/office/officeart/2008/layout/RadialCluster"/>
    <dgm:cxn modelId="{ED267F85-65FD-472A-B9D6-F43DF3B3016C}" type="presOf" srcId="{232D6B1E-FB30-4FA5-A77B-A6F09BC3FCAF}" destId="{E21A4A59-5EBB-4C29-8FC7-F198B7CE3BE2}" srcOrd="0" destOrd="0" presId="urn:microsoft.com/office/officeart/2008/layout/RadialCluster"/>
    <dgm:cxn modelId="{B3EC7551-10DE-423D-8D61-EE0454DFF57F}" srcId="{A214C0B6-16F2-481D-A254-9A7C30B1A8B1}" destId="{D884A5D7-C854-4F7F-A33D-484AA93F6D0D}" srcOrd="2" destOrd="0" parTransId="{79852607-4C66-4B07-B30A-3360487B34A7}" sibTransId="{36F8D463-A346-4416-831A-71683B674641}"/>
    <dgm:cxn modelId="{905ABC48-A8B8-493E-9964-E509DA410004}" type="presOf" srcId="{A214C0B6-16F2-481D-A254-9A7C30B1A8B1}" destId="{230B4079-CB2D-4920-BCE0-1A9C2C740511}" srcOrd="0" destOrd="0" presId="urn:microsoft.com/office/officeart/2008/layout/RadialCluster"/>
    <dgm:cxn modelId="{DF7BB5EC-5A7E-498E-BE50-B91E2B9A304B}" type="presOf" srcId="{37514596-31C3-42CC-B18F-314406192BF8}" destId="{D9731F5F-F4B6-452A-ADE8-C8FCF543D005}" srcOrd="0" destOrd="0" presId="urn:microsoft.com/office/officeart/2008/layout/RadialCluster"/>
    <dgm:cxn modelId="{927D6099-EBCA-439C-8FF5-13B48EBBEBEF}" srcId="{A214C0B6-16F2-481D-A254-9A7C30B1A8B1}" destId="{653AD69D-4C5F-4CE8-8B33-A6653FC61BDF}" srcOrd="0" destOrd="0" parTransId="{9543A883-8846-4C42-AD10-FCF8F9155EDE}" sibTransId="{6849D8D6-37B0-48A3-BEB9-E7124DDF0FCC}"/>
    <dgm:cxn modelId="{27AFD0CD-0E2A-4CF0-A959-04E5A3ADF823}" type="presOf" srcId="{9543A883-8846-4C42-AD10-FCF8F9155EDE}" destId="{CB469093-8521-46AC-9F3E-918B6E6540A2}" srcOrd="0" destOrd="0" presId="urn:microsoft.com/office/officeart/2008/layout/RadialCluster"/>
    <dgm:cxn modelId="{F5040C18-F0BF-4069-8A4E-21517E80C4F2}" srcId="{A214C0B6-16F2-481D-A254-9A7C30B1A8B1}" destId="{7D2A7AE0-DAB0-42AF-8882-75D7DF764A34}" srcOrd="3" destOrd="0" parTransId="{BE7CBEE1-1092-4602-B775-1F0929232C11}" sibTransId="{56682DB0-B9FD-4020-A7CA-F53C89446F38}"/>
    <dgm:cxn modelId="{AC7CA924-9C20-4ADD-A6B1-9E524077F3C7}" type="presOf" srcId="{D884A5D7-C854-4F7F-A33D-484AA93F6D0D}" destId="{F26B88D8-D4F4-4045-A0EB-25E293227272}" srcOrd="0" destOrd="0" presId="urn:microsoft.com/office/officeart/2008/layout/RadialCluster"/>
    <dgm:cxn modelId="{8F1ACADE-2943-4F7F-8049-3614E456D511}" type="presOf" srcId="{653AD69D-4C5F-4CE8-8B33-A6653FC61BDF}" destId="{673252F3-17AE-47FE-9FED-B3A7DCB26B09}" srcOrd="0" destOrd="0" presId="urn:microsoft.com/office/officeart/2008/layout/RadialCluster"/>
    <dgm:cxn modelId="{A3AEF9DA-4667-47A1-B4B1-97C30F85508F}" srcId="{E32308ED-2D38-45B1-B576-E12B70CDA47F}" destId="{A214C0B6-16F2-481D-A254-9A7C30B1A8B1}" srcOrd="0" destOrd="0" parTransId="{F3A2C40A-7132-4613-8E46-F92ACE3D5E6A}" sibTransId="{C1B7EB10-FF80-494D-8205-13A5C817B919}"/>
    <dgm:cxn modelId="{5030B0FC-A293-4D3B-97BC-02A8B146E44F}" type="presOf" srcId="{79852607-4C66-4B07-B30A-3360487B34A7}" destId="{6EB1F37E-4A0C-495C-8596-0319CB215D1D}" srcOrd="0" destOrd="0" presId="urn:microsoft.com/office/officeart/2008/layout/RadialCluster"/>
    <dgm:cxn modelId="{BFDEC364-4707-47C2-AC93-D36098A4B927}" type="presOf" srcId="{E32308ED-2D38-45B1-B576-E12B70CDA47F}" destId="{797F7DD0-28E4-4077-A701-BD4F9AFAD13D}" srcOrd="0" destOrd="0" presId="urn:microsoft.com/office/officeart/2008/layout/RadialCluster"/>
    <dgm:cxn modelId="{662BD280-9631-4299-B5E4-8A78DE938C55}" type="presParOf" srcId="{797F7DD0-28E4-4077-A701-BD4F9AFAD13D}" destId="{97E34B16-822C-47F9-85B9-F010BFE3AC5D}" srcOrd="0" destOrd="0" presId="urn:microsoft.com/office/officeart/2008/layout/RadialCluster"/>
    <dgm:cxn modelId="{698E8187-56EF-4E2B-BAE1-2AE067626A4E}" type="presParOf" srcId="{97E34B16-822C-47F9-85B9-F010BFE3AC5D}" destId="{230B4079-CB2D-4920-BCE0-1A9C2C740511}" srcOrd="0" destOrd="0" presId="urn:microsoft.com/office/officeart/2008/layout/RadialCluster"/>
    <dgm:cxn modelId="{F66EAA18-FF32-43DB-9B1D-9E34FCD624D4}" type="presParOf" srcId="{97E34B16-822C-47F9-85B9-F010BFE3AC5D}" destId="{CB469093-8521-46AC-9F3E-918B6E6540A2}" srcOrd="1" destOrd="0" presId="urn:microsoft.com/office/officeart/2008/layout/RadialCluster"/>
    <dgm:cxn modelId="{C1955EF8-85E6-47A7-9AD4-16ADDB58B3C3}" type="presParOf" srcId="{97E34B16-822C-47F9-85B9-F010BFE3AC5D}" destId="{673252F3-17AE-47FE-9FED-B3A7DCB26B09}" srcOrd="2" destOrd="0" presId="urn:microsoft.com/office/officeart/2008/layout/RadialCluster"/>
    <dgm:cxn modelId="{7DD776F8-6091-4EBC-B961-A2C707D406B8}" type="presParOf" srcId="{97E34B16-822C-47F9-85B9-F010BFE3AC5D}" destId="{E21A4A59-5EBB-4C29-8FC7-F198B7CE3BE2}" srcOrd="3" destOrd="0" presId="urn:microsoft.com/office/officeart/2008/layout/RadialCluster"/>
    <dgm:cxn modelId="{47A8DC6A-5FC4-46DD-B23C-DD44D75A5D7A}" type="presParOf" srcId="{97E34B16-822C-47F9-85B9-F010BFE3AC5D}" destId="{D9731F5F-F4B6-452A-ADE8-C8FCF543D005}" srcOrd="4" destOrd="0" presId="urn:microsoft.com/office/officeart/2008/layout/RadialCluster"/>
    <dgm:cxn modelId="{1AFF32C7-1F16-485B-AFB8-0CBBD56809F9}" type="presParOf" srcId="{97E34B16-822C-47F9-85B9-F010BFE3AC5D}" destId="{6EB1F37E-4A0C-495C-8596-0319CB215D1D}" srcOrd="5" destOrd="0" presId="urn:microsoft.com/office/officeart/2008/layout/RadialCluster"/>
    <dgm:cxn modelId="{A3AC00A6-10A5-4868-9F1F-C35D1AB6D353}" type="presParOf" srcId="{97E34B16-822C-47F9-85B9-F010BFE3AC5D}" destId="{F26B88D8-D4F4-4045-A0EB-25E293227272}" srcOrd="6" destOrd="0" presId="urn:microsoft.com/office/officeart/2008/layout/RadialCluster"/>
    <dgm:cxn modelId="{1FF0AE3F-EC57-4A1C-8590-B9AFE192FCB2}" type="presParOf" srcId="{97E34B16-822C-47F9-85B9-F010BFE3AC5D}" destId="{34671654-1939-44FC-9385-15036CB9DA6D}" srcOrd="7" destOrd="0" presId="urn:microsoft.com/office/officeart/2008/layout/RadialCluster"/>
    <dgm:cxn modelId="{BEA11C7C-A6DD-4BB7-975D-5C10CD902913}" type="presParOf" srcId="{97E34B16-822C-47F9-85B9-F010BFE3AC5D}" destId="{0D5B4947-C80A-4EE1-8EC5-BA0CEFA39793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4079-CB2D-4920-BCE0-1A9C2C740511}">
      <dsp:nvSpPr>
        <dsp:cNvPr id="0" name=""/>
        <dsp:cNvSpPr/>
      </dsp:nvSpPr>
      <dsp:spPr>
        <a:xfrm>
          <a:off x="1841303" y="1417961"/>
          <a:ext cx="1215395" cy="1215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前端技术</a:t>
          </a:r>
          <a:endParaRPr lang="zh-CN" altLang="en-US" sz="2300" kern="1200"/>
        </a:p>
      </dsp:txBody>
      <dsp:txXfrm>
        <a:off x="2019293" y="1595951"/>
        <a:ext cx="859415" cy="859415"/>
      </dsp:txXfrm>
    </dsp:sp>
    <dsp:sp modelId="{CB469093-8521-46AC-9F3E-918B6E6540A2}">
      <dsp:nvSpPr>
        <dsp:cNvPr id="0" name=""/>
        <dsp:cNvSpPr/>
      </dsp:nvSpPr>
      <dsp:spPr>
        <a:xfrm rot="14582430">
          <a:off x="2070933" y="1375661"/>
          <a:ext cx="949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9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252F3-17AE-47FE-9FED-B3A7DCB26B09}">
      <dsp:nvSpPr>
        <dsp:cNvPr id="0" name=""/>
        <dsp:cNvSpPr/>
      </dsp:nvSpPr>
      <dsp:spPr>
        <a:xfrm>
          <a:off x="1482622" y="519047"/>
          <a:ext cx="814314" cy="8143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电脑</a:t>
          </a:r>
          <a:endParaRPr lang="zh-CN" altLang="en-US" sz="2400" kern="1200"/>
        </a:p>
      </dsp:txBody>
      <dsp:txXfrm>
        <a:off x="1522374" y="558799"/>
        <a:ext cx="734810" cy="734810"/>
      </dsp:txXfrm>
    </dsp:sp>
    <dsp:sp modelId="{E21A4A59-5EBB-4C29-8FC7-F198B7CE3BE2}">
      <dsp:nvSpPr>
        <dsp:cNvPr id="0" name=""/>
        <dsp:cNvSpPr/>
      </dsp:nvSpPr>
      <dsp:spPr>
        <a:xfrm rot="20541438">
          <a:off x="3044011" y="1750628"/>
          <a:ext cx="5395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95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31F5F-F4B6-452A-ADE8-C8FCF543D005}">
      <dsp:nvSpPr>
        <dsp:cNvPr id="0" name=""/>
        <dsp:cNvSpPr/>
      </dsp:nvSpPr>
      <dsp:spPr>
        <a:xfrm>
          <a:off x="3570841" y="1132220"/>
          <a:ext cx="814314" cy="81431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智能手机</a:t>
          </a:r>
          <a:endParaRPr lang="zh-CN" altLang="en-US" sz="2000" kern="1200"/>
        </a:p>
      </dsp:txBody>
      <dsp:txXfrm>
        <a:off x="3610593" y="1171972"/>
        <a:ext cx="734810" cy="734810"/>
      </dsp:txXfrm>
    </dsp:sp>
    <dsp:sp modelId="{6EB1F37E-4A0C-495C-8596-0319CB215D1D}">
      <dsp:nvSpPr>
        <dsp:cNvPr id="0" name=""/>
        <dsp:cNvSpPr/>
      </dsp:nvSpPr>
      <dsp:spPr>
        <a:xfrm rot="3258711">
          <a:off x="2867944" y="2667553"/>
          <a:ext cx="842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2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B88D8-D4F4-4045-A0EB-25E293227272}">
      <dsp:nvSpPr>
        <dsp:cNvPr id="0" name=""/>
        <dsp:cNvSpPr/>
      </dsp:nvSpPr>
      <dsp:spPr>
        <a:xfrm>
          <a:off x="2819897" y="2701749"/>
          <a:ext cx="814314" cy="8143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平板</a:t>
          </a:r>
          <a:endParaRPr lang="zh-CN" altLang="en-US" sz="2400" kern="1200"/>
        </a:p>
      </dsp:txBody>
      <dsp:txXfrm>
        <a:off x="2859649" y="2741501"/>
        <a:ext cx="734810" cy="734810"/>
      </dsp:txXfrm>
    </dsp:sp>
    <dsp:sp modelId="{34671654-1939-44FC-9385-15036CB9DA6D}">
      <dsp:nvSpPr>
        <dsp:cNvPr id="0" name=""/>
        <dsp:cNvSpPr/>
      </dsp:nvSpPr>
      <dsp:spPr>
        <a:xfrm rot="9484290">
          <a:off x="1138700" y="2406420"/>
          <a:ext cx="728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9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B4947-C80A-4EE1-8EC5-BA0CEFA39793}">
      <dsp:nvSpPr>
        <dsp:cNvPr id="0" name=""/>
        <dsp:cNvSpPr/>
      </dsp:nvSpPr>
      <dsp:spPr>
        <a:xfrm>
          <a:off x="350756" y="2299291"/>
          <a:ext cx="814314" cy="814314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其它智能设备</a:t>
          </a:r>
          <a:endParaRPr lang="zh-CN" altLang="en-US" sz="1700" kern="1200"/>
        </a:p>
      </dsp:txBody>
      <dsp:txXfrm>
        <a:off x="390508" y="2339043"/>
        <a:ext cx="734810" cy="73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F65F7-8597-4216-AFD8-0D36C902B058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5C3C-E99D-4D6E-8666-D1D6735AB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0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E6A37-13EE-4F61-B2EB-1F81C5AC5EB5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1BBFF-C267-41BD-B5A2-1CD6949C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38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欢迎大家学习 </a:t>
            </a:r>
            <a:r>
              <a:rPr lang="en-US" altLang="zh-CN" smtClean="0"/>
              <a:t>Web</a:t>
            </a:r>
            <a:r>
              <a:rPr lang="zh-CN" altLang="en-US" smtClean="0"/>
              <a:t>前端课程，有幸和大家一起通过博学谷学习这门手艺。我的目标就是把大家培养成 </a:t>
            </a:r>
            <a:r>
              <a:rPr lang="en-US" altLang="zh-CN" smtClean="0"/>
              <a:t>Web</a:t>
            </a:r>
            <a:r>
              <a:rPr lang="zh-CN" altLang="en-US" smtClean="0"/>
              <a:t>前端工程师，那么 </a:t>
            </a:r>
            <a:r>
              <a:rPr lang="en-US" altLang="zh-CN" smtClean="0"/>
              <a:t>Web</a:t>
            </a:r>
            <a:r>
              <a:rPr lang="zh-CN" altLang="en-US" smtClean="0"/>
              <a:t>前端工程师究竟是干啥的呢？</a:t>
            </a:r>
            <a:endParaRPr lang="en-US" altLang="zh-CN" smtClean="0"/>
          </a:p>
          <a:p>
            <a:r>
              <a:rPr lang="zh-CN" altLang="en-US" smtClean="0"/>
              <a:t>让我们先来了解下</a:t>
            </a:r>
            <a:r>
              <a:rPr lang="en-US" altLang="zh-CN" smtClean="0"/>
              <a:t>Web</a:t>
            </a:r>
            <a:r>
              <a:rPr lang="zh-CN" altLang="en-US" smtClean="0"/>
              <a:t>程序。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4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打开博学谷网站演示访问过程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老王 打电话 点了 一份 小炒黄牛肉，饭店 的服务员 接到电话后 告诉 厨师，厨师 找到各种食材后 做好菜，再交给服务员 送到客户家里。</a:t>
            </a:r>
            <a:endParaRPr lang="en-US" altLang="zh-CN" smtClean="0"/>
          </a:p>
          <a:p>
            <a:r>
              <a:rPr lang="zh-CN" altLang="en-US" smtClean="0"/>
              <a:t>服务端语言 负责 处理数据业务逻辑 并生成 前端代码，前端代码 负责 展示 和 与用户交互（动作、输入输出）</a:t>
            </a:r>
            <a:endParaRPr lang="en-US" altLang="zh-CN" smtClean="0"/>
          </a:p>
          <a:p>
            <a:r>
              <a:rPr lang="zh-CN" altLang="en-US" smtClean="0"/>
              <a:t>浏览器</a:t>
            </a:r>
            <a:r>
              <a:rPr lang="en-US" altLang="zh-CN" smtClean="0"/>
              <a:t>(</a:t>
            </a:r>
            <a:r>
              <a:rPr lang="zh-CN" altLang="en-US" smtClean="0"/>
              <a:t>前端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HTML CSS JS DOM,</a:t>
            </a:r>
            <a:r>
              <a:rPr lang="zh-CN" altLang="en-US" smtClean="0"/>
              <a:t>编程语言和标记语言的区别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6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什么是编程语言和运行环境？              代码是 写好的剧本，</a:t>
            </a:r>
            <a:r>
              <a:rPr lang="en-US" altLang="zh-CN" smtClean="0"/>
              <a:t>Node</a:t>
            </a:r>
            <a:r>
              <a:rPr lang="zh-CN" altLang="en-US" baseline="0" smtClean="0"/>
              <a:t> 是 演员，操作系统是舞台。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1.Node.js</a:t>
            </a:r>
            <a:r>
              <a:rPr lang="zh-CN" altLang="en-US" smtClean="0"/>
              <a:t>是一个基于</a:t>
            </a:r>
            <a:r>
              <a:rPr lang="en-US" altLang="zh-CN" smtClean="0"/>
              <a:t>Google</a:t>
            </a:r>
            <a:r>
              <a:rPr lang="zh-CN" altLang="en-US" smtClean="0"/>
              <a:t>的 </a:t>
            </a:r>
            <a:r>
              <a:rPr lang="en-US" altLang="zh-CN" smtClean="0"/>
              <a:t>Chrome V8 </a:t>
            </a:r>
            <a:r>
              <a:rPr lang="zh-CN" altLang="en-US" smtClean="0"/>
              <a:t>引擎 的</a:t>
            </a:r>
            <a:r>
              <a:rPr lang="en-US" altLang="zh-CN" smtClean="0"/>
              <a:t>Javascript</a:t>
            </a:r>
            <a:r>
              <a:rPr lang="zh-CN" altLang="en-US" smtClean="0"/>
              <a:t>运行环境</a:t>
            </a:r>
            <a:r>
              <a:rPr lang="en-US" altLang="zh-CN" smtClean="0"/>
              <a:t>(runtime)</a:t>
            </a:r>
            <a:r>
              <a:rPr lang="zh-CN" altLang="en-US" smtClean="0"/>
              <a:t>。实际上它是对</a:t>
            </a:r>
            <a:r>
              <a:rPr lang="en-US" altLang="zh-CN" smtClean="0"/>
              <a:t>V8</a:t>
            </a:r>
            <a:r>
              <a:rPr lang="zh-CN" altLang="en-US" smtClean="0"/>
              <a:t>引擎进行了封装。</a:t>
            </a:r>
            <a:r>
              <a:rPr lang="en-US" altLang="zh-CN" smtClean="0"/>
              <a:t>V8</a:t>
            </a:r>
            <a:r>
              <a:rPr lang="zh-CN" altLang="en-US" smtClean="0"/>
              <a:t>引擎执行</a:t>
            </a:r>
            <a:r>
              <a:rPr lang="en-US" altLang="zh-CN" smtClean="0"/>
              <a:t>Javascript</a:t>
            </a:r>
            <a:r>
              <a:rPr lang="zh-CN" altLang="en-US" smtClean="0"/>
              <a:t>的速度非常快，性能非常好。</a:t>
            </a:r>
            <a:endParaRPr lang="en-US" altLang="zh-CN" smtClean="0"/>
          </a:p>
          <a:p>
            <a:r>
              <a:rPr lang="en-US" altLang="zh-CN" smtClean="0"/>
              <a:t>2.Node.js</a:t>
            </a:r>
            <a:r>
              <a:rPr lang="zh-CN" altLang="en-US" smtClean="0"/>
              <a:t>对一些特殊用例进行了优化，提供了替代的</a:t>
            </a:r>
            <a:r>
              <a:rPr lang="en-US" altLang="zh-CN" smtClean="0"/>
              <a:t>API(</a:t>
            </a:r>
            <a:r>
              <a:rPr lang="zh-CN" altLang="en-US" smtClean="0"/>
              <a:t>用代码写好的“工具”</a:t>
            </a:r>
            <a:r>
              <a:rPr lang="en-US" altLang="zh-CN" smtClean="0"/>
              <a:t>)</a:t>
            </a:r>
            <a:r>
              <a:rPr lang="zh-CN" altLang="en-US" smtClean="0"/>
              <a:t>，使得</a:t>
            </a:r>
            <a:r>
              <a:rPr lang="en-US" altLang="zh-CN" smtClean="0"/>
              <a:t>V8</a:t>
            </a:r>
            <a:r>
              <a:rPr lang="zh-CN" altLang="en-US" smtClean="0"/>
              <a:t>在非浏览器环境下运行得更好。</a:t>
            </a:r>
            <a:endParaRPr lang="en-US" altLang="zh-CN" smtClean="0"/>
          </a:p>
          <a:p>
            <a:r>
              <a:rPr lang="zh-CN" altLang="en-US" smtClean="0"/>
              <a:t>用于方便地搭建响应速度快、易于扩展的网络应用。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使用事件驱动， 非阻塞</a:t>
            </a:r>
            <a:r>
              <a:rPr lang="en-US" altLang="zh-CN" smtClean="0"/>
              <a:t>I/O </a:t>
            </a:r>
            <a:r>
              <a:rPr lang="zh-CN" altLang="en-US" smtClean="0"/>
              <a:t>模型，使其轻量又高效，非常适合在分布式设备上运行数据密集型的实时应用。</a:t>
            </a:r>
            <a:endParaRPr lang="en-US" altLang="zh-CN" smtClean="0"/>
          </a:p>
          <a:p>
            <a:r>
              <a:rPr lang="en-US" altLang="zh-CN" smtClean="0"/>
              <a:t>Node.js</a:t>
            </a:r>
            <a:r>
              <a:rPr lang="zh-CN" altLang="en-US" smtClean="0"/>
              <a:t>的包管理工器 </a:t>
            </a:r>
            <a:r>
              <a:rPr lang="en-US" altLang="zh-CN" smtClean="0"/>
              <a:t>npm</a:t>
            </a:r>
            <a:r>
              <a:rPr lang="zh-CN" altLang="en-US" smtClean="0"/>
              <a:t>，是全球最大的开源库生态系统。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已经发生了大幅度的进化，以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为代表的，我们知道，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最初开发的这门语言的时候，目标只是用来编写简单的客户端脚本，但是随着时间的推移，它的角色已经发生了很大的转变。现在，我们可以利用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来处理音频和视频文件，用全双工通道和外部服务进行通信，传输和处理大块原始数据，如此等等。我们已经来到了大前端时代，大前端时代是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统一的时代，利用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，不但可以开发传统的网站，做炫酷的网页动态效果，更可以采用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架构应用程序、开发手机端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应用、移动端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应用程序、智能设备（比如可穿戴智能手表，可穿戴智能衣服）等。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node  --use_strict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梯形 9"/>
          <p:cNvSpPr/>
          <p:nvPr/>
        </p:nvSpPr>
        <p:spPr>
          <a:xfrm rot="10800000">
            <a:off x="2772000" y="-29999"/>
            <a:ext cx="3600000" cy="600000"/>
          </a:xfrm>
          <a:prstGeom prst="trapezoid">
            <a:avLst>
              <a:gd name="adj" fmla="val 27666"/>
            </a:avLst>
          </a:prstGeom>
          <a:solidFill>
            <a:schemeClr val="bg1"/>
          </a:solidFill>
          <a:ln>
            <a:noFill/>
          </a:ln>
          <a:effectLst>
            <a:outerShdw dist="254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 flipV="1">
            <a:off x="0" y="3900000"/>
            <a:ext cx="9144000" cy="1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000" y="1584874"/>
            <a:ext cx="8100000" cy="14400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0" y="3080790"/>
            <a:ext cx="8100000" cy="822211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grpSp>
        <p:nvGrpSpPr>
          <p:cNvPr id="1027" name="组合 1026"/>
          <p:cNvGrpSpPr/>
          <p:nvPr/>
        </p:nvGrpSpPr>
        <p:grpSpPr>
          <a:xfrm>
            <a:off x="883693" y="4219641"/>
            <a:ext cx="7376615" cy="1040718"/>
            <a:chOff x="1686000" y="5025477"/>
            <a:chExt cx="8820000" cy="1248862"/>
          </a:xfrm>
        </p:grpSpPr>
        <p:grpSp>
          <p:nvGrpSpPr>
            <p:cNvPr id="18" name="组合 17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组合 66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1" name="图片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  <p:grpSp>
        <p:nvGrpSpPr>
          <p:cNvPr id="5" name="组合 4"/>
          <p:cNvGrpSpPr/>
          <p:nvPr userDrawn="1"/>
        </p:nvGrpSpPr>
        <p:grpSpPr>
          <a:xfrm>
            <a:off x="3384000" y="106628"/>
            <a:ext cx="2376000" cy="360000"/>
            <a:chOff x="3420000" y="108000"/>
            <a:chExt cx="2376000" cy="360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644000" y="180000"/>
              <a:ext cx="0" cy="216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716000" y="164889"/>
              <a:ext cx="108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传智播客旗下</a:t>
              </a:r>
              <a:endParaRPr lang="en-US" altLang="zh-CN" sz="800" b="0" spc="135" baseline="0">
                <a:solidFill>
                  <a:srgbClr val="4952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高端</a:t>
              </a:r>
              <a:r>
                <a:rPr lang="en-US" altLang="zh-CN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在线教育品牌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000" y="108000"/>
              <a:ext cx="11501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7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2000" y="2414554"/>
            <a:ext cx="8100000" cy="77891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3224190"/>
            <a:ext cx="8216419" cy="45719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641350"/>
          </a:xfrm>
        </p:spPr>
        <p:txBody>
          <a:bodyPr>
            <a:normAutofit/>
          </a:bodyPr>
          <a:lstStyle>
            <a:lvl1pPr marL="295196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2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423259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F124-70FF-48FC-83FC-246CE2D9FB4F}" type="datetime1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22000" y="454598"/>
            <a:ext cx="8100000" cy="55724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2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811954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-709001" y="4492689"/>
            <a:ext cx="10651585" cy="150810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ctr"/>
            <a:r>
              <a:rPr lang="en-US" altLang="zh-CN" sz="9800" b="1" spc="-75" baseline="0"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BOXUEGU.COM</a:t>
            </a:r>
            <a:endParaRPr lang="zh-CN" altLang="en-US" sz="9800" b="1" spc="-75" baseline="0"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340000"/>
            <a:ext cx="9144000" cy="426692"/>
            <a:chOff x="0" y="4965292"/>
            <a:chExt cx="12192000" cy="512030"/>
          </a:xfrm>
        </p:grpSpPr>
        <p:sp>
          <p:nvSpPr>
            <p:cNvPr id="45" name="矩形 44"/>
            <p:cNvSpPr/>
            <p:nvPr/>
          </p:nvSpPr>
          <p:spPr>
            <a:xfrm>
              <a:off x="0" y="4965292"/>
              <a:ext cx="1219200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baseline="-25000"/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5583970" y="4965292"/>
              <a:ext cx="1024060" cy="512030"/>
            </a:xfrm>
            <a:prstGeom prst="triangle">
              <a:avLst/>
            </a:prstGeom>
            <a:solidFill>
              <a:srgbClr val="55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/>
            </a:p>
          </p:txBody>
        </p:sp>
      </p:grpSp>
      <p:sp>
        <p:nvSpPr>
          <p:cNvPr id="9" name="矩形 8"/>
          <p:cNvSpPr/>
          <p:nvPr/>
        </p:nvSpPr>
        <p:spPr>
          <a:xfrm flipV="1">
            <a:off x="0" y="2"/>
            <a:ext cx="9144000" cy="248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62000" y="2948556"/>
            <a:ext cx="7020000" cy="849645"/>
          </a:xfrm>
        </p:spPr>
        <p:txBody>
          <a:bodyPr anchor="b"/>
          <a:lstStyle>
            <a:lvl1pPr algn="ctr">
              <a:defRPr sz="4500" b="1" baseline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pitchFamily="34" charset="-122"/>
                <a:cs typeface="Segoe UI Black" panose="020B0A02040204020203" pitchFamily="34" charset="0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62000" y="3802767"/>
            <a:ext cx="7020000" cy="87843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改变中国</a:t>
            </a:r>
            <a:r>
              <a:rPr lang="en-US" altLang="zh-CN" dirty="0"/>
              <a:t>IT</a:t>
            </a:r>
            <a:r>
              <a:rPr lang="zh-CN" altLang="en-US" dirty="0"/>
              <a:t>教育，我们正在行动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025216" y="3761954"/>
            <a:ext cx="3093571" cy="121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 userDrawn="1"/>
        </p:nvGrpSpPr>
        <p:grpSpPr>
          <a:xfrm>
            <a:off x="883693" y="723972"/>
            <a:ext cx="7376615" cy="1040718"/>
            <a:chOff x="1686000" y="5025477"/>
            <a:chExt cx="8820000" cy="1248862"/>
          </a:xfrm>
        </p:grpSpPr>
        <p:grpSp>
          <p:nvGrpSpPr>
            <p:cNvPr id="66" name="组合 65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5" name="组合 74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组合 75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26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5475000"/>
            <a:ext cx="9144000" cy="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baseline="-250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00" y="475147"/>
            <a:ext cx="8100000" cy="505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00" y="1035112"/>
            <a:ext cx="8100000" cy="41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DDDDDD"/>
                </a:solidFill>
              </a:defRPr>
            </a:lvl1pPr>
          </a:lstStyle>
          <a:p>
            <a:fld id="{7A61EE2D-41F6-4B6C-9D54-606C8CCD140A}" type="datetime1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475000"/>
            <a:ext cx="30861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DDDDDD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646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DDDDDD"/>
                </a:solidFill>
              </a:defRPr>
            </a:lvl1pPr>
          </a:lstStyle>
          <a:p>
            <a:fld id="{15D6ABFE-5A54-48D9-AAA7-CE025F6E46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8964000" cy="612000"/>
            <a:chOff x="0" y="0"/>
            <a:chExt cx="8964000" cy="6120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0"/>
              <a:ext cx="144000" cy="612000"/>
              <a:chOff x="0" y="0"/>
              <a:chExt cx="144000" cy="612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144000" cy="43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468000"/>
                <a:ext cx="144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296000" y="198000"/>
              <a:ext cx="7668000" cy="235125"/>
              <a:chOff x="1296000" y="198000"/>
              <a:chExt cx="7668000" cy="235125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296000" y="420803"/>
                <a:ext cx="7614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306800" y="198000"/>
                <a:ext cx="0" cy="180001"/>
              </a:xfrm>
              <a:prstGeom prst="line">
                <a:avLst/>
              </a:prstGeom>
              <a:ln w="19050">
                <a:solidFill>
                  <a:srgbClr val="7280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368000" y="198000"/>
                <a:ext cx="3240000" cy="18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传智播客旗下高端</a:t>
                </a:r>
                <a:r>
                  <a:rPr lang="en-US" altLang="zh-CN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在线教育品牌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24000" y="234000"/>
                <a:ext cx="3240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改变中国</a:t>
                </a:r>
                <a:r>
                  <a:rPr lang="en-US" altLang="zh-CN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教育，我们正在行动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928000" y="403125"/>
                <a:ext cx="27000" cy="30000"/>
              </a:xfrm>
              <a:prstGeom prst="ellipse">
                <a:avLst/>
              </a:prstGeom>
              <a:noFill/>
              <a:ln w="19050">
                <a:solidFill>
                  <a:srgbClr val="5568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143234"/>
              <a:ext cx="920136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1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46" indent="-162000" algn="l" defTabSz="685783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37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28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20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12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</a:t>
            </a:r>
            <a:r>
              <a:rPr lang="zh-CN" altLang="en-US"/>
              <a:t>开发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8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487" y="1011842"/>
            <a:ext cx="8100000" cy="347831"/>
          </a:xfrm>
        </p:spPr>
        <p:txBody>
          <a:bodyPr>
            <a:normAutofit/>
          </a:bodyPr>
          <a:lstStyle/>
          <a:p>
            <a:r>
              <a:rPr lang="en-US" altLang="zh-CN" sz="1600" smtClean="0"/>
              <a:t>JavaScript </a:t>
            </a:r>
            <a:r>
              <a:rPr lang="zh-CN" altLang="en-US" sz="1600"/>
              <a:t>目前是开发行业</a:t>
            </a:r>
            <a:r>
              <a:rPr lang="zh-CN" altLang="en-US" sz="1600" smtClean="0"/>
              <a:t>中最</a:t>
            </a:r>
            <a:r>
              <a:rPr lang="zh-CN" altLang="en-US" sz="1600"/>
              <a:t>火热的一门</a:t>
            </a:r>
            <a:r>
              <a:rPr lang="zh-CN" altLang="en-US" sz="1600" smtClean="0"/>
              <a:t>语言</a:t>
            </a:r>
            <a:endParaRPr lang="en-US" altLang="zh-CN" sz="16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和 </a:t>
            </a:r>
            <a:r>
              <a:rPr lang="en-US" altLang="zh-CN" smtClean="0"/>
              <a:t>JS 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48" y="1673376"/>
            <a:ext cx="2965494" cy="2166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69315" y="1011842"/>
            <a:ext cx="317317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因为凡是做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开发的，基本都会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b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会的人很多很多！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09" y="1416374"/>
            <a:ext cx="3785761" cy="2508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442487" y="4063116"/>
            <a:ext cx="8100000" cy="134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/>
              <a:t>据 </a:t>
            </a:r>
            <a:r>
              <a:rPr lang="en-US" altLang="zh-CN" sz="1600" smtClean="0"/>
              <a:t>Node.js </a:t>
            </a:r>
            <a:r>
              <a:rPr lang="zh-CN" altLang="en-US" sz="1600" smtClean="0"/>
              <a:t>创始人 </a:t>
            </a:r>
            <a:r>
              <a:rPr lang="en-US" altLang="zh-CN" sz="1600" smtClean="0"/>
              <a:t>Ryan Dahl </a:t>
            </a:r>
            <a:r>
              <a:rPr lang="zh-CN" altLang="en-US" sz="1600" smtClean="0"/>
              <a:t>回忆，他最初希望采用 </a:t>
            </a:r>
            <a:r>
              <a:rPr lang="en-US" altLang="zh-CN" sz="1600" smtClean="0"/>
              <a:t>Ruby</a:t>
            </a:r>
            <a:r>
              <a:rPr lang="zh-CN" altLang="en-US" sz="1600" smtClean="0"/>
              <a:t>，但是 </a:t>
            </a:r>
            <a:r>
              <a:rPr lang="en-US" altLang="zh-CN" sz="1600" smtClean="0"/>
              <a:t>Ruby </a:t>
            </a:r>
            <a:r>
              <a:rPr lang="zh-CN" altLang="en-US" sz="1600" smtClean="0"/>
              <a:t>的虚拟机效率不行；</a:t>
            </a:r>
            <a:endParaRPr lang="en-US" altLang="zh-CN" sz="1600" smtClean="0"/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选择了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，不是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发展出来了一个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综上所述：</a:t>
            </a:r>
            <a:r>
              <a:rPr lang="zh-CN" altLang="en-US" sz="1600" smtClean="0"/>
              <a:t>他俩 是 “结拜兄弟”，而不是 一个娘胎里出生的 “亲兄弟”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934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内部采用 </a:t>
            </a:r>
            <a:r>
              <a:rPr lang="en-US" altLang="zh-CN" sz="1800"/>
              <a:t>Google Chrome </a:t>
            </a:r>
            <a:r>
              <a:rPr lang="zh-CN" altLang="en-US" sz="1800"/>
              <a:t>的 </a:t>
            </a:r>
            <a:r>
              <a:rPr lang="en-US" altLang="zh-CN" sz="1800"/>
              <a:t>V8 </a:t>
            </a:r>
            <a:r>
              <a:rPr lang="zh-CN" altLang="en-US" sz="1800"/>
              <a:t>引擎，作为 </a:t>
            </a:r>
            <a:r>
              <a:rPr lang="en-US" altLang="zh-CN" sz="1800"/>
              <a:t>JavaScript </a:t>
            </a:r>
            <a:r>
              <a:rPr lang="zh-CN" altLang="en-US" sz="1800"/>
              <a:t>语言解释器；</a:t>
            </a:r>
            <a:endParaRPr lang="en-US" altLang="zh-CN" sz="1800"/>
          </a:p>
          <a:p>
            <a:r>
              <a:rPr lang="zh-CN" altLang="en-US" sz="1800"/>
              <a:t>通过自行开发的 </a:t>
            </a:r>
            <a:r>
              <a:rPr lang="en-US" altLang="zh-CN" sz="1800"/>
              <a:t>libuv </a:t>
            </a:r>
            <a:r>
              <a:rPr lang="zh-CN" altLang="en-US" sz="1800"/>
              <a:t>库，调用操作系统资源。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的实现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39865" y="2055883"/>
            <a:ext cx="8464269" cy="3231015"/>
            <a:chOff x="275129" y="1349077"/>
            <a:chExt cx="8464269" cy="3231015"/>
          </a:xfrm>
        </p:grpSpPr>
        <p:sp>
          <p:nvSpPr>
            <p:cNvPr id="14" name="圆角矩形 13"/>
            <p:cNvSpPr/>
            <p:nvPr/>
          </p:nvSpPr>
          <p:spPr>
            <a:xfrm>
              <a:off x="275129" y="1349077"/>
              <a:ext cx="8464269" cy="3231015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83409" y="1416626"/>
              <a:ext cx="3352200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21619" y="1846241"/>
              <a:ext cx="3913988" cy="1578297"/>
              <a:chOff x="3130130" y="1837812"/>
              <a:chExt cx="4135030" cy="241050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130130" y="1837812"/>
                <a:ext cx="2300758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5911" y="2058800"/>
              <a:ext cx="3909928" cy="1292910"/>
              <a:chOff x="3378873" y="1825930"/>
              <a:chExt cx="3909928" cy="1292910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137765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3378873" y="1825930"/>
                <a:ext cx="2712922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4790486" y="2840320"/>
              <a:ext cx="3584772" cy="47743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libuv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代码库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6257222" y="3293321"/>
              <a:ext cx="542166" cy="62028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790486" y="3891444"/>
              <a:ext cx="3584773" cy="5097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259508" y="2333845"/>
              <a:ext cx="897737" cy="23853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243639" y="2945501"/>
            <a:ext cx="2969777" cy="4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 V8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6463"/>
              </p:ext>
            </p:extLst>
          </p:nvPr>
        </p:nvGraphicFramePr>
        <p:xfrm>
          <a:off x="182880" y="1105568"/>
          <a:ext cx="4898003" cy="405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</a:t>
            </a:r>
            <a:r>
              <a:rPr lang="zh-CN" altLang="en-US" smtClean="0"/>
              <a:t>前端时代</a:t>
            </a:r>
            <a:r>
              <a:rPr lang="en-US" altLang="zh-CN" smtClean="0"/>
              <a:t>-Web</a:t>
            </a:r>
            <a:r>
              <a:rPr lang="zh-CN" altLang="en-US" smtClean="0"/>
              <a:t>的进化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8734" y="1383303"/>
            <a:ext cx="4365266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一句话：</a:t>
            </a:r>
            <a:endParaRPr lang="en-US" altLang="zh-CN" smtClean="0"/>
          </a:p>
          <a:p>
            <a:r>
              <a:rPr lang="zh-CN" altLang="en-US" smtClean="0"/>
              <a:t>凡是能使浏览器的地方，就是大前端的阵地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再加上服务端的</a:t>
            </a:r>
            <a:r>
              <a:rPr lang="en-US" altLang="zh-CN" smtClean="0"/>
              <a:t>Node</a:t>
            </a:r>
            <a:r>
              <a:rPr lang="zh-CN" altLang="en-US" smtClean="0"/>
              <a:t>，让</a:t>
            </a:r>
            <a:r>
              <a:rPr lang="en-US" altLang="zh-CN" smtClean="0"/>
              <a:t>Web</a:t>
            </a:r>
            <a:r>
              <a:rPr lang="zh-CN" altLang="en-US" smtClean="0"/>
              <a:t>开发工作配合更为和谐，运行也更加高效！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11" y="3045376"/>
            <a:ext cx="289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Node </a:t>
            </a:r>
            <a:r>
              <a:rPr lang="zh-CN" altLang="en-US"/>
              <a:t>是一个 </a:t>
            </a:r>
            <a:r>
              <a:rPr lang="en-US" altLang="zh-CN"/>
              <a:t>JavaScript </a:t>
            </a:r>
            <a:r>
              <a:rPr lang="zh-CN" altLang="en-US"/>
              <a:t>的运行环境（平台），不是一门语言，也不是 </a:t>
            </a:r>
            <a:r>
              <a:rPr lang="en-US" altLang="zh-CN"/>
              <a:t>JavaScript </a:t>
            </a:r>
            <a:r>
              <a:rPr lang="zh-CN" altLang="en-US"/>
              <a:t>的框架；</a:t>
            </a:r>
          </a:p>
          <a:p>
            <a:r>
              <a:rPr lang="en-US" altLang="zh-CN"/>
              <a:t>Node </a:t>
            </a:r>
            <a:r>
              <a:rPr lang="zh-CN" altLang="en-US"/>
              <a:t>的实现结构；</a:t>
            </a:r>
          </a:p>
          <a:p>
            <a:r>
              <a:rPr lang="en-US" altLang="zh-CN"/>
              <a:t>Node </a:t>
            </a:r>
            <a:r>
              <a:rPr lang="zh-CN" altLang="en-US"/>
              <a:t>可以用来开发服务端应用程序，</a:t>
            </a:r>
            <a:r>
              <a:rPr lang="en-US" altLang="zh-CN"/>
              <a:t>Web </a:t>
            </a:r>
            <a:r>
              <a:rPr lang="zh-CN" altLang="en-US"/>
              <a:t>系统；</a:t>
            </a:r>
          </a:p>
          <a:p>
            <a:r>
              <a:rPr lang="zh-CN" altLang="en-US"/>
              <a:t>基于 </a:t>
            </a:r>
            <a:r>
              <a:rPr lang="en-US" altLang="zh-CN"/>
              <a:t>Node </a:t>
            </a:r>
            <a:r>
              <a:rPr lang="zh-CN" altLang="en-US"/>
              <a:t>的前端工具集</a:t>
            </a:r>
          </a:p>
        </p:txBody>
      </p:sp>
    </p:spTree>
    <p:extLst>
      <p:ext uri="{BB962C8B-B14F-4D97-AF65-F5344CB8AC3E}">
        <p14:creationId xmlns:p14="http://schemas.microsoft.com/office/powerpoint/2010/main" val="34167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配置与运行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en-US" altLang="zh-CN" smtClean="0"/>
              <a:t>Node </a:t>
            </a:r>
            <a:r>
              <a:rPr lang="zh-CN" altLang="en-US" smtClean="0"/>
              <a:t>下载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安装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环境变量配置 </a:t>
            </a:r>
            <a:r>
              <a:rPr lang="en-US" altLang="zh-CN" smtClean="0"/>
              <a:t>– </a:t>
            </a:r>
            <a:r>
              <a:rPr lang="zh-CN" altLang="en-US" smtClean="0"/>
              <a:t>熟练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</a:t>
            </a:r>
            <a:r>
              <a:rPr lang="zh-CN" altLang="en-US" smtClean="0"/>
              <a:t>网地址</a:t>
            </a:r>
            <a:r>
              <a:rPr lang="en-US" altLang="zh-CN" smtClean="0"/>
              <a:t>(</a:t>
            </a:r>
            <a:r>
              <a:rPr lang="zh-CN" altLang="en-US" smtClean="0"/>
              <a:t>不稳定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https://nodejs.org/en/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pPr marL="9446" indent="0">
              <a:buNone/>
            </a:pPr>
            <a:endParaRPr lang="en-US" altLang="zh-CN" smtClean="0"/>
          </a:p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://npm.taobao.org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93" y="605999"/>
            <a:ext cx="3535507" cy="1885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79" y="2914809"/>
            <a:ext cx="3812198" cy="250345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://npm.taobao.org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r>
              <a:rPr lang="en-US" altLang="zh-CN" smtClean="0"/>
              <a:t>(</a:t>
            </a:r>
            <a:r>
              <a:rPr lang="zh-CN" altLang="en-US" smtClean="0"/>
              <a:t>淘宝镜像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3" y="2382030"/>
            <a:ext cx="4002694" cy="2596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39" y="637264"/>
            <a:ext cx="3314700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33" y="3672057"/>
            <a:ext cx="4087009" cy="13065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410" y="3009819"/>
            <a:ext cx="1571625" cy="20002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1"/>
          </p:cNvCxnSpPr>
          <p:nvPr/>
        </p:nvCxnSpPr>
        <p:spPr>
          <a:xfrm flipV="1">
            <a:off x="5560985" y="3109832"/>
            <a:ext cx="801425" cy="4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01941" y="1749287"/>
            <a:ext cx="906449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55165" y="2011680"/>
            <a:ext cx="1248355" cy="20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055165" y="3919993"/>
            <a:ext cx="866692" cy="1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2352110"/>
          </a:xfrm>
        </p:spPr>
        <p:txBody>
          <a:bodyPr/>
          <a:lstStyle/>
          <a:p>
            <a:r>
              <a:rPr lang="zh-CN" altLang="en-US" smtClean="0"/>
              <a:t>下载的是免安装版本，直接解压就行</a:t>
            </a:r>
            <a:endParaRPr lang="en-US" altLang="zh-CN" smtClean="0"/>
          </a:p>
          <a:p>
            <a:r>
              <a:rPr lang="zh-CN" altLang="en-US" smtClean="0"/>
              <a:t>注意：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	</a:t>
            </a:r>
            <a:r>
              <a:rPr lang="en-US" altLang="zh-CN" smtClean="0"/>
              <a:t>1.</a:t>
            </a:r>
            <a:r>
              <a:rPr lang="zh-CN" altLang="en-US" smtClean="0"/>
              <a:t>解压后放到 </a:t>
            </a:r>
            <a:r>
              <a:rPr lang="en-US" altLang="zh-CN" smtClean="0"/>
              <a:t>C</a:t>
            </a:r>
            <a:r>
              <a:rPr lang="zh-CN" altLang="en-US" smtClean="0"/>
              <a:t>盘的 英文目录中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2.</a:t>
            </a:r>
            <a:r>
              <a:rPr lang="zh-CN" altLang="en-US" smtClean="0"/>
              <a:t>路径中不要带中文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3.</a:t>
            </a:r>
            <a:r>
              <a:rPr lang="zh-CN" altLang="en-US" smtClean="0"/>
              <a:t>为了方便，将文件夹名称修改一下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99" y="1218249"/>
            <a:ext cx="1571625" cy="20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8" y="2081107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40" y="1089661"/>
            <a:ext cx="179070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6645924" y="1317407"/>
            <a:ext cx="43901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 flipH="1">
            <a:off x="6933538" y="1546861"/>
            <a:ext cx="1046752" cy="53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11842"/>
            <a:ext cx="8100000" cy="4232598"/>
          </a:xfrm>
        </p:spPr>
        <p:txBody>
          <a:bodyPr/>
          <a:lstStyle/>
          <a:p>
            <a:r>
              <a:rPr lang="zh-CN" altLang="en-US" smtClean="0"/>
              <a:t>什么是环境变量？</a:t>
            </a:r>
            <a:endParaRPr lang="en-US" altLang="zh-CN" smtClean="0"/>
          </a:p>
          <a:p>
            <a:pPr lvl="1"/>
            <a:r>
              <a:rPr lang="zh-CN" altLang="en-US" smtClean="0"/>
              <a:t>系统也是一个程序；</a:t>
            </a:r>
            <a:endParaRPr lang="en-US" altLang="zh-CN" smtClean="0"/>
          </a:p>
          <a:p>
            <a:pPr lvl="1"/>
            <a:r>
              <a:rPr lang="zh-CN" altLang="en-US" smtClean="0"/>
              <a:t>环境变量就是在系统程序里 的系统级变量，方便访问；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环境</a:t>
            </a:r>
            <a:r>
              <a:rPr lang="zh-CN" altLang="en-US"/>
              <a:t>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146639"/>
            <a:ext cx="6723455" cy="3097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6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 用户变量 </a:t>
            </a:r>
            <a:r>
              <a:rPr lang="en-US" altLang="zh-CN" smtClean="0"/>
              <a:t>NODE_HOME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7" y="1518557"/>
            <a:ext cx="5540058" cy="3679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6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Web</a:t>
            </a:r>
            <a:r>
              <a:rPr lang="zh-CN" altLang="en-US" smtClean="0"/>
              <a:t>前端开发简介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环境及运行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/>
              <a:t> </a:t>
            </a:r>
            <a:r>
              <a:rPr lang="zh-CN" altLang="en-US" smtClean="0"/>
              <a:t>相关工具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核心语法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zh-CN" altLang="en-US" smtClean="0"/>
              <a:t>第一个小项目：收银台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122610"/>
            <a:ext cx="8100000" cy="4232598"/>
          </a:xfrm>
        </p:spPr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NODE_HOME</a:t>
            </a:r>
            <a:r>
              <a:rPr lang="zh-CN" altLang="en-US" smtClean="0"/>
              <a:t>变量名</a:t>
            </a:r>
            <a:r>
              <a:rPr lang="en-US" altLang="zh-CN" smtClean="0"/>
              <a:t> </a:t>
            </a:r>
            <a:r>
              <a:rPr lang="zh-CN" altLang="en-US" smtClean="0"/>
              <a:t>添加到 </a:t>
            </a:r>
            <a:r>
              <a:rPr lang="en-US" altLang="zh-CN" smtClean="0"/>
              <a:t>Path </a:t>
            </a:r>
            <a:r>
              <a:rPr lang="zh-CN" altLang="en-US" smtClean="0"/>
              <a:t>变量中</a:t>
            </a:r>
            <a:endParaRPr lang="en-US" altLang="zh-CN" smtClean="0"/>
          </a:p>
          <a:p>
            <a:r>
              <a:rPr lang="en-US" altLang="zh-CN" smtClean="0"/>
              <a:t>path = path + %NODE_HOME%;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00" y="2504661"/>
            <a:ext cx="4457243" cy="2318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5920200" y="1818827"/>
            <a:ext cx="1441420" cy="3084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注意结尾用分号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4444779" y="1973036"/>
            <a:ext cx="1475421" cy="139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环境变量就是操作系统提供的系统级别用于存储变量的</a:t>
            </a:r>
            <a:r>
              <a:rPr lang="zh-CN" altLang="en-US" smtClean="0"/>
              <a:t>地方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系统变量和用户变量</a:t>
            </a:r>
          </a:p>
          <a:p>
            <a:r>
              <a:rPr lang="zh-CN" altLang="en-US"/>
              <a:t>环境变量的变量名是不区分大小写</a:t>
            </a:r>
            <a:r>
              <a:rPr lang="zh-CN" altLang="en-US" smtClean="0"/>
              <a:t>的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特殊值</a:t>
            </a:r>
            <a:r>
              <a:rPr lang="zh-CN" altLang="en-US" smtClean="0"/>
              <a:t>：</a:t>
            </a:r>
            <a:r>
              <a:rPr lang="en-US" altLang="zh-CN" smtClean="0"/>
              <a:t>PATH </a:t>
            </a:r>
            <a:r>
              <a:rPr lang="zh-CN" altLang="en-US"/>
              <a:t>变量</a:t>
            </a:r>
          </a:p>
          <a:p>
            <a:pPr marL="9446" indent="0">
              <a:buNone/>
            </a:pPr>
            <a:r>
              <a:rPr lang="zh-CN" altLang="en-US" smtClean="0"/>
              <a:t>            只要</a:t>
            </a:r>
            <a:r>
              <a:rPr lang="zh-CN" altLang="en-US"/>
              <a:t>添加到 </a:t>
            </a:r>
            <a:r>
              <a:rPr lang="en-US" altLang="zh-CN"/>
              <a:t>PATH </a:t>
            </a:r>
            <a:r>
              <a:rPr lang="zh-CN" altLang="en-US"/>
              <a:t>变量中的路径，都可以在任何目录下搜索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环境变量 补充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959605"/>
          </a:xfrm>
        </p:spPr>
        <p:txBody>
          <a:bodyPr/>
          <a:lstStyle/>
          <a:p>
            <a:r>
              <a:rPr lang="zh-CN" altLang="en-US" smtClean="0"/>
              <a:t>组合键：</a:t>
            </a:r>
            <a:r>
              <a:rPr lang="en-US" altLang="zh-CN" smtClean="0"/>
              <a:t>windows + r </a:t>
            </a:r>
            <a:r>
              <a:rPr lang="zh-CN" altLang="en-US" smtClean="0"/>
              <a:t>打开运行窗口</a:t>
            </a:r>
            <a:endParaRPr lang="en-US" altLang="zh-CN" smtClean="0"/>
          </a:p>
          <a:p>
            <a:r>
              <a:rPr lang="zh-CN" altLang="en-US" smtClean="0"/>
              <a:t>输入  </a:t>
            </a:r>
            <a:r>
              <a:rPr lang="en-US" altLang="zh-CN" smtClean="0"/>
              <a:t>cmd </a:t>
            </a:r>
            <a:r>
              <a:rPr lang="zh-CN" altLang="en-US" smtClean="0"/>
              <a:t>命令 打开 命令行窗口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测试环境变量配置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32" y="526813"/>
            <a:ext cx="3063205" cy="17578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929809" y="1216550"/>
            <a:ext cx="604299" cy="1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69850" y="1523517"/>
            <a:ext cx="1892412" cy="8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88" y="2371547"/>
            <a:ext cx="3543300" cy="1762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0" y="2130576"/>
            <a:ext cx="3848100" cy="162877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269850" y="3315694"/>
            <a:ext cx="2202512" cy="20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内容占位符 1"/>
          <p:cNvSpPr txBox="1">
            <a:spLocks/>
          </p:cNvSpPr>
          <p:nvPr/>
        </p:nvSpPr>
        <p:spPr>
          <a:xfrm>
            <a:off x="219850" y="4148371"/>
            <a:ext cx="8100000" cy="9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在命令行 输入 </a:t>
            </a:r>
            <a:r>
              <a:rPr lang="en-US" altLang="zh-CN" smtClean="0"/>
              <a:t>set NODE_HOME </a:t>
            </a:r>
            <a:r>
              <a:rPr lang="zh-CN" altLang="en-US" smtClean="0"/>
              <a:t>检查配置是否成功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1254830"/>
          </a:xfrm>
        </p:spPr>
        <p:txBody>
          <a:bodyPr/>
          <a:lstStyle/>
          <a:p>
            <a:r>
              <a:rPr lang="zh-CN" altLang="en-US" smtClean="0"/>
              <a:t>输入 </a:t>
            </a:r>
            <a:r>
              <a:rPr lang="en-US" altLang="zh-CN" smtClean="0"/>
              <a:t>node </a:t>
            </a:r>
            <a:r>
              <a:rPr lang="zh-CN" altLang="en-US" smtClean="0"/>
              <a:t>命令，打开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r>
              <a:rPr lang="zh-CN" altLang="en-US" smtClean="0"/>
              <a:t>此时 系统 到 系统变量 </a:t>
            </a:r>
            <a:r>
              <a:rPr lang="en-US" altLang="zh-CN" smtClean="0"/>
              <a:t>path</a:t>
            </a:r>
            <a:r>
              <a:rPr lang="zh-CN" altLang="en-US" smtClean="0"/>
              <a:t>中配置</a:t>
            </a:r>
            <a:endParaRPr lang="en-US" altLang="zh-CN" smtClean="0"/>
          </a:p>
          <a:p>
            <a:pPr lvl="1"/>
            <a:r>
              <a:rPr lang="zh-CN" altLang="en-US" smtClean="0"/>
              <a:t>的文件夹中 逐一 查找 </a:t>
            </a:r>
            <a:r>
              <a:rPr lang="en-US" altLang="zh-CN" smtClean="0"/>
              <a:t>node.exe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endParaRPr lang="en-US" altLang="zh-CN"/>
          </a:p>
          <a:p>
            <a:pPr marL="352337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测试环境变量配置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562073" y="864870"/>
            <a:ext cx="3505200" cy="1790700"/>
            <a:chOff x="3065890" y="1278338"/>
            <a:chExt cx="3505200" cy="17907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890" y="1278338"/>
              <a:ext cx="3505200" cy="1790700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4810539" y="2226365"/>
              <a:ext cx="405517" cy="6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301656" y="2464904"/>
              <a:ext cx="341906" cy="4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080" y="2867359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522000" y="3032560"/>
            <a:ext cx="8100000" cy="14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输入 </a:t>
            </a:r>
            <a:r>
              <a:rPr lang="en-US" altLang="zh-CN" smtClean="0"/>
              <a:t>process.exit() </a:t>
            </a:r>
            <a:r>
              <a:rPr lang="zh-CN" altLang="en-US" smtClean="0"/>
              <a:t>退出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测试验证 </a:t>
            </a:r>
            <a:r>
              <a:rPr lang="en-US" altLang="zh-CN" smtClean="0"/>
              <a:t>node </a:t>
            </a:r>
            <a:r>
              <a:rPr lang="zh-CN" altLang="en-US" smtClean="0"/>
              <a:t>配置完成！</a:t>
            </a:r>
            <a:endParaRPr lang="en-US" altLang="zh-CN" smtClean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46"/>
            <a:r>
              <a:rPr lang="en-US" altLang="zh-CN"/>
              <a:t>Node</a:t>
            </a:r>
            <a:r>
              <a:rPr lang="zh-CN" altLang="en-US"/>
              <a:t> 相关工具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zh-CN" altLang="en-US"/>
              <a:t>更好</a:t>
            </a:r>
            <a:r>
              <a:rPr lang="zh-CN" altLang="en-US" smtClean="0"/>
              <a:t>命令行工具：</a:t>
            </a:r>
            <a:r>
              <a:rPr lang="en-US" altLang="zh-CN" smtClean="0"/>
              <a:t>PowerShell – </a:t>
            </a:r>
            <a:r>
              <a:rPr lang="zh-CN" altLang="en-US"/>
              <a:t>了解</a:t>
            </a:r>
            <a:endParaRPr lang="en-US" altLang="zh-CN" smtClean="0"/>
          </a:p>
          <a:p>
            <a:r>
              <a:rPr lang="zh-CN" altLang="en-US" smtClean="0"/>
              <a:t>操作系统常用命令 </a:t>
            </a:r>
            <a:r>
              <a:rPr lang="en-US" altLang="zh-CN" smtClean="0"/>
              <a:t>– </a:t>
            </a:r>
            <a:r>
              <a:rPr lang="zh-CN" altLang="en-US" smtClean="0"/>
              <a:t>熟练</a:t>
            </a:r>
            <a:endParaRPr lang="en-US" altLang="zh-CN" smtClean="0"/>
          </a:p>
          <a:p>
            <a:r>
              <a:rPr lang="zh-CN" altLang="en-US"/>
              <a:t>第一</a:t>
            </a:r>
            <a:r>
              <a:rPr lang="zh-CN" altLang="en-US" smtClean="0"/>
              <a:t>个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94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1999" y="1098756"/>
            <a:ext cx="8518633" cy="5948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与操作系统 </a:t>
            </a:r>
            <a:r>
              <a:rPr lang="zh-CN" altLang="en-US" b="1" smtClean="0"/>
              <a:t>交互的方式</a:t>
            </a:r>
            <a:r>
              <a:rPr lang="zh-CN" altLang="en-US" smtClean="0"/>
              <a:t>：界面鼠标操作、各种命令行工具</a:t>
            </a:r>
            <a:r>
              <a:rPr lang="en-US" altLang="zh-CN" smtClean="0"/>
              <a:t>(cmd/powershell)</a:t>
            </a:r>
          </a:p>
          <a:p>
            <a:r>
              <a:rPr lang="zh-CN" altLang="en-US" smtClean="0"/>
              <a:t>我们使用</a:t>
            </a:r>
            <a:r>
              <a:rPr lang="en-US" altLang="zh-CN" smtClean="0"/>
              <a:t>PowerShell</a:t>
            </a:r>
            <a:r>
              <a:rPr lang="zh-CN" altLang="en-US" smtClean="0"/>
              <a:t>原因：刚方便、更接近 </a:t>
            </a:r>
            <a:r>
              <a:rPr lang="en-US" altLang="zh-CN" smtClean="0"/>
              <a:t>Linux </a:t>
            </a:r>
            <a:r>
              <a:rPr lang="zh-CN" altLang="en-US" smtClean="0"/>
              <a:t>语法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更好命令行工具：</a:t>
            </a:r>
            <a:r>
              <a:rPr lang="en-US" altLang="zh-CN" smtClean="0"/>
              <a:t>PowerShell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6" y="1693628"/>
            <a:ext cx="7237083" cy="37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切换当前目录（</a:t>
            </a:r>
            <a:r>
              <a:rPr lang="en-US" altLang="zh-CN"/>
              <a:t>change directory</a:t>
            </a:r>
            <a:r>
              <a:rPr lang="zh-CN" altLang="en-US"/>
              <a:t>）：</a:t>
            </a:r>
            <a:r>
              <a:rPr lang="en-US" altLang="zh-CN"/>
              <a:t>cd</a:t>
            </a:r>
          </a:p>
          <a:p>
            <a:r>
              <a:rPr lang="zh-CN" altLang="en-US"/>
              <a:t>创建目录（</a:t>
            </a:r>
            <a:r>
              <a:rPr lang="en-US" altLang="zh-CN"/>
              <a:t>make directory</a:t>
            </a:r>
            <a:r>
              <a:rPr lang="zh-CN" altLang="en-US"/>
              <a:t>）：</a:t>
            </a:r>
            <a:r>
              <a:rPr lang="en-US" altLang="zh-CN"/>
              <a:t>mkdir</a:t>
            </a:r>
          </a:p>
          <a:p>
            <a:r>
              <a:rPr lang="zh-CN" altLang="en-US"/>
              <a:t>查看当前目录列表（</a:t>
            </a:r>
            <a:r>
              <a:rPr lang="en-US" altLang="zh-CN"/>
              <a:t>directory</a:t>
            </a:r>
            <a:r>
              <a:rPr lang="zh-CN" altLang="en-US"/>
              <a:t>）：</a:t>
            </a:r>
            <a:r>
              <a:rPr lang="en-US" altLang="zh-CN"/>
              <a:t>dir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ls</a:t>
            </a:r>
            <a:r>
              <a:rPr lang="zh-CN" altLang="en-US"/>
              <a:t>（</a:t>
            </a:r>
            <a:r>
              <a:rPr lang="en-US" altLang="zh-CN"/>
              <a:t>list</a:t>
            </a:r>
            <a:r>
              <a:rPr lang="zh-CN" altLang="en-US"/>
              <a:t>）</a:t>
            </a:r>
          </a:p>
          <a:p>
            <a:r>
              <a:rPr lang="zh-CN" altLang="en-US"/>
              <a:t>清空当前控制台：</a:t>
            </a:r>
            <a:r>
              <a:rPr lang="en-US" altLang="zh-CN"/>
              <a:t>cls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clear</a:t>
            </a:r>
          </a:p>
          <a:p>
            <a:r>
              <a:rPr lang="zh-CN" altLang="en-US"/>
              <a:t>删除文件：</a:t>
            </a:r>
            <a:r>
              <a:rPr lang="en-US" altLang="zh-CN"/>
              <a:t>del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rm</a:t>
            </a:r>
          </a:p>
          <a:p>
            <a:r>
              <a:rPr lang="zh-CN" altLang="en-US"/>
              <a:t>注意：所有别名必须在新版本的 </a:t>
            </a:r>
            <a:r>
              <a:rPr lang="en-US" altLang="zh-CN"/>
              <a:t>PowerShell </a:t>
            </a:r>
            <a:r>
              <a:rPr lang="zh-CN" altLang="en-US"/>
              <a:t>中使用</a:t>
            </a:r>
          </a:p>
          <a:p>
            <a:pPr lvl="1"/>
            <a:r>
              <a:rPr lang="en-US" altLang="zh-CN"/>
              <a:t>pwd </a:t>
            </a:r>
            <a:r>
              <a:rPr lang="zh-CN" altLang="en-US"/>
              <a:t>：获取当前路径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系统常用命令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 </a:t>
            </a:r>
            <a:r>
              <a:rPr lang="en-US" altLang="zh-CN"/>
              <a:t>REPL </a:t>
            </a:r>
            <a:r>
              <a:rPr lang="zh-CN" altLang="en-US"/>
              <a:t>环境：</a:t>
            </a:r>
          </a:p>
          <a:p>
            <a:pPr marL="352337" lvl="1" indent="0">
              <a:buNone/>
            </a:pPr>
            <a:r>
              <a:rPr lang="en-US" altLang="zh-CN"/>
              <a:t>$ node </a:t>
            </a:r>
          </a:p>
          <a:p>
            <a:r>
              <a:rPr lang="zh-CN" altLang="en-US"/>
              <a:t>执行脚本字符串：</a:t>
            </a:r>
          </a:p>
          <a:p>
            <a:pPr marL="352337" lvl="1" indent="0">
              <a:buNone/>
            </a:pPr>
            <a:r>
              <a:rPr lang="en-US" altLang="zh-CN"/>
              <a:t>$ node -e 'console.log("Hello World")'</a:t>
            </a:r>
          </a:p>
          <a:p>
            <a:r>
              <a:rPr lang="zh-CN" altLang="en-US"/>
              <a:t>运行脚本文件：</a:t>
            </a:r>
          </a:p>
          <a:p>
            <a:pPr marL="352337" lvl="1" indent="0">
              <a:buNone/>
            </a:pPr>
            <a:r>
              <a:rPr lang="en-US" altLang="zh-CN"/>
              <a:t>$ node index.js</a:t>
            </a:r>
          </a:p>
          <a:p>
            <a:pPr marL="352337" lvl="1" indent="0">
              <a:buNone/>
            </a:pPr>
            <a:r>
              <a:rPr lang="en-US" altLang="zh-CN"/>
              <a:t>$ node path/index.js</a:t>
            </a:r>
          </a:p>
          <a:p>
            <a:pPr marL="352337" lvl="1" indent="0">
              <a:buNone/>
            </a:pPr>
            <a:r>
              <a:rPr lang="en-US" altLang="zh-CN"/>
              <a:t>$ node path/index</a:t>
            </a:r>
          </a:p>
          <a:p>
            <a:r>
              <a:rPr lang="zh-CN" altLang="en-US"/>
              <a:t>查看帮助：</a:t>
            </a:r>
          </a:p>
          <a:p>
            <a:pPr marL="352337" lvl="1" indent="0">
              <a:buNone/>
            </a:pPr>
            <a:r>
              <a:rPr lang="en-US" altLang="zh-CN"/>
              <a:t>$ </a:t>
            </a:r>
            <a:r>
              <a:rPr lang="en-US" altLang="zh-CN"/>
              <a:t>node </a:t>
            </a:r>
            <a:r>
              <a:rPr lang="en-US" altLang="zh-CN" smtClean="0"/>
              <a:t>–help</a:t>
            </a:r>
          </a:p>
          <a:p>
            <a:pPr marL="352337" lvl="1" indent="0">
              <a:buNone/>
            </a:pPr>
            <a:r>
              <a:rPr lang="en-US" altLang="zh-CN" smtClean="0"/>
              <a:t>$ .exit </a:t>
            </a:r>
            <a:r>
              <a:rPr lang="zh-CN" altLang="en-US" smtClean="0"/>
              <a:t>或 </a:t>
            </a:r>
            <a:r>
              <a:rPr lang="en-US" altLang="zh-CN" smtClean="0"/>
              <a:t>process.exit()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命令基本用法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7940356" cy="480662"/>
          </a:xfrm>
        </p:spPr>
        <p:txBody>
          <a:bodyPr/>
          <a:lstStyle/>
          <a:p>
            <a:r>
              <a:rPr lang="en-US" altLang="zh-CN" smtClean="0"/>
              <a:t>Step01</a:t>
            </a:r>
            <a:r>
              <a:rPr lang="zh-CN" altLang="en-US" smtClean="0"/>
              <a:t>：用记事本编写 代码文件，后缀为 </a:t>
            </a:r>
            <a:r>
              <a:rPr lang="en-US" altLang="zh-CN" smtClean="0"/>
              <a:t>.js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node</a:t>
            </a:r>
            <a:r>
              <a:rPr lang="zh-CN" altLang="en-US" smtClean="0"/>
              <a:t>程序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4" y="1497197"/>
            <a:ext cx="3946294" cy="1284532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601822" y="2730821"/>
            <a:ext cx="7940356" cy="48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Step02</a:t>
            </a:r>
            <a:r>
              <a:rPr lang="zh-CN" altLang="en-US" smtClean="0"/>
              <a:t>：用 </a:t>
            </a:r>
            <a:r>
              <a:rPr lang="en-US" altLang="zh-CN" smtClean="0"/>
              <a:t>node </a:t>
            </a:r>
            <a:r>
              <a:rPr lang="zh-CN" altLang="en-US" smtClean="0"/>
              <a:t>命令 运行 代码文件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14" y="3180170"/>
            <a:ext cx="4066569" cy="22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改变中国</a:t>
            </a:r>
            <a:r>
              <a:rPr lang="en-US" altLang="zh-CN"/>
              <a:t>IT</a:t>
            </a:r>
            <a:r>
              <a:rPr lang="zh-CN" altLang="en-US"/>
              <a:t>教育，我们正在行动</a:t>
            </a:r>
          </a:p>
        </p:txBody>
      </p:sp>
    </p:spTree>
    <p:extLst>
      <p:ext uri="{BB962C8B-B14F-4D97-AF65-F5344CB8AC3E}">
        <p14:creationId xmlns:p14="http://schemas.microsoft.com/office/powerpoint/2010/main" val="37673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前端开发 简介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  <a:p>
            <a:r>
              <a:rPr lang="zh-CN" altLang="en-US" smtClean="0"/>
              <a:t>前端</a:t>
            </a:r>
            <a:r>
              <a:rPr lang="zh-CN" altLang="en-US"/>
              <a:t>技术学习</a:t>
            </a:r>
            <a:r>
              <a:rPr lang="zh-CN" altLang="en-US" smtClean="0"/>
              <a:t>路线图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27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</a:t>
            </a:r>
            <a:r>
              <a:rPr lang="zh-CN" altLang="en-US"/>
              <a:t>程序，如何工作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2" y="1207639"/>
            <a:ext cx="4902526" cy="38256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660267" y="1558731"/>
            <a:ext cx="2411427" cy="534075"/>
          </a:xfrm>
          <a:prstGeom prst="wedgeRectCallout">
            <a:avLst>
              <a:gd name="adj1" fmla="val -39961"/>
              <a:gd name="adj2" fmla="val 8866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不就是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我们通过 浏览器 看到的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网站吗？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338184" y="2586378"/>
            <a:ext cx="2411427" cy="534075"/>
          </a:xfrm>
          <a:prstGeom prst="wedgeRectCallout">
            <a:avLst>
              <a:gd name="adj1" fmla="val 39233"/>
              <a:gd name="adj2" fmla="val 84117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不完全正确。那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 运行后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的一部分结果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60267" y="3452475"/>
            <a:ext cx="1024016" cy="850065"/>
          </a:xfrm>
          <a:prstGeom prst="wedgeRectCallout">
            <a:avLst>
              <a:gd name="adj1" fmla="val -51508"/>
              <a:gd name="adj2" fmla="val 7197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32" y="3534607"/>
            <a:ext cx="83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/>
              <a:t>了解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4233513"/>
            <a:ext cx="2834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编写  前端代码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HTML+CSS+JS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390" y="4230959"/>
            <a:ext cx="476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编写  后端代码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/PHP/Java/DotNet)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调用  其它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 服务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读写  数据库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776"/>
            <a:ext cx="9144000" cy="28534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53863" y="4284223"/>
            <a:ext cx="1688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1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7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前端技术学习路线图 </a:t>
            </a:r>
            <a:r>
              <a:rPr lang="en-US" altLang="zh-CN"/>
              <a:t>- </a:t>
            </a:r>
            <a:r>
              <a:rPr lang="zh-CN" altLang="en-US" smtClean="0"/>
              <a:t>了解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906623"/>
            <a:ext cx="7474226" cy="440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3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前端工程师 在 大前端时代 是长期稳定上升的 职业</a:t>
            </a:r>
            <a:endParaRPr lang="en-US" altLang="zh-CN" smtClean="0"/>
          </a:p>
          <a:p>
            <a:r>
              <a:rPr lang="en-US" altLang="zh-CN" smtClean="0"/>
              <a:t>Web</a:t>
            </a:r>
            <a:r>
              <a:rPr lang="zh-CN" altLang="en-US" smtClean="0"/>
              <a:t>前端 重点掌握的 模块为：</a:t>
            </a:r>
            <a:endParaRPr lang="en-US" altLang="zh-CN" smtClean="0"/>
          </a:p>
          <a:p>
            <a:pPr lvl="1"/>
            <a:r>
              <a:rPr lang="zh-CN" altLang="en-US" smtClean="0"/>
              <a:t>浏览器端：</a:t>
            </a:r>
            <a:r>
              <a:rPr lang="en-US" altLang="zh-CN" smtClean="0"/>
              <a:t>HTML+CSS+JS+</a:t>
            </a:r>
            <a:r>
              <a:rPr lang="zh-CN" altLang="en-US" smtClean="0"/>
              <a:t>各种前端框架（含工业级框架）</a:t>
            </a:r>
            <a:endParaRPr lang="en-US" altLang="zh-CN" smtClean="0"/>
          </a:p>
          <a:p>
            <a:pPr lvl="1"/>
            <a:r>
              <a:rPr lang="zh-CN" altLang="en-US"/>
              <a:t>服务器</a:t>
            </a:r>
            <a:r>
              <a:rPr lang="zh-CN" altLang="en-US" smtClean="0"/>
              <a:t>端：</a:t>
            </a:r>
            <a:r>
              <a:rPr lang="en-US" altLang="zh-CN" smtClean="0"/>
              <a:t>NodeJS + DB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96" y="3434990"/>
            <a:ext cx="2895600" cy="190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161235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Node? 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与</a:t>
            </a:r>
            <a:r>
              <a:rPr lang="en-US" altLang="zh-CN" smtClean="0"/>
              <a:t>JS</a:t>
            </a:r>
            <a:r>
              <a:rPr lang="zh-CN" altLang="en-US" smtClean="0"/>
              <a:t>的关系 </a:t>
            </a:r>
            <a:r>
              <a:rPr lang="en-US" altLang="zh-CN" smtClean="0"/>
              <a:t>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的实现 </a:t>
            </a:r>
            <a:r>
              <a:rPr lang="en-US" altLang="zh-CN" smtClean="0"/>
              <a:t>– </a:t>
            </a:r>
            <a:r>
              <a:rPr lang="zh-CN" altLang="en-US"/>
              <a:t>掌握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522000" y="945008"/>
            <a:ext cx="8100000" cy="1317866"/>
          </a:xfrm>
        </p:spPr>
        <p:txBody>
          <a:bodyPr>
            <a:no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就是 </a:t>
            </a:r>
            <a:r>
              <a:rPr lang="en-US" altLang="zh-CN" sz="1800"/>
              <a:t>JavaScript(JS) </a:t>
            </a:r>
            <a:r>
              <a:rPr lang="zh-CN" altLang="en-US" sz="1800"/>
              <a:t>语言在服务器端的运行环境</a:t>
            </a:r>
            <a:r>
              <a:rPr lang="en-US" altLang="zh-CN" sz="1800"/>
              <a:t>(</a:t>
            </a:r>
            <a:r>
              <a:rPr lang="zh-CN" altLang="en-US" sz="1800"/>
              <a:t>平台</a:t>
            </a:r>
            <a:r>
              <a:rPr lang="en-US" altLang="zh-CN" sz="1800"/>
              <a:t>)</a:t>
            </a:r>
            <a:r>
              <a:rPr lang="zh-CN" altLang="en-US" sz="1800"/>
              <a:t>：</a:t>
            </a:r>
            <a:endParaRPr lang="en-US" altLang="zh-CN" sz="18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第一</a:t>
            </a:r>
            <a:r>
              <a:rPr lang="zh-CN" altLang="en-US" sz="1200" smtClean="0"/>
              <a:t>，</a:t>
            </a:r>
            <a:r>
              <a:rPr lang="zh-CN" altLang="en-US" sz="1200"/>
              <a:t>大家可以简单的 把 </a:t>
            </a:r>
            <a:r>
              <a:rPr lang="en-US" altLang="zh-CN" sz="1200"/>
              <a:t>Node </a:t>
            </a:r>
            <a:r>
              <a:rPr lang="zh-CN" altLang="en-US" sz="1200"/>
              <a:t>理解成是一个 运行在 计算机上 </a:t>
            </a:r>
            <a:r>
              <a:rPr lang="zh-CN" altLang="en-US" sz="1200" smtClean="0"/>
              <a:t>程序</a:t>
            </a:r>
            <a:r>
              <a:rPr lang="zh-CN" altLang="en-US" sz="1200"/>
              <a:t>，如</a:t>
            </a:r>
            <a:r>
              <a:rPr lang="en-US" altLang="zh-CN" sz="1200"/>
              <a:t>QQ</a:t>
            </a:r>
            <a:r>
              <a:rPr lang="zh-CN" altLang="en-US" sz="1200"/>
              <a:t>、</a:t>
            </a:r>
            <a:r>
              <a:rPr lang="zh-CN" altLang="en-US" sz="1200" smtClean="0"/>
              <a:t>浏览器；只不过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没有“脸”；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第二</a:t>
            </a:r>
            <a:r>
              <a:rPr lang="zh-CN" altLang="en-US" sz="1200" smtClean="0"/>
              <a:t>，</a:t>
            </a:r>
            <a:r>
              <a:rPr lang="en-US" altLang="zh-CN" sz="1200"/>
              <a:t>JS</a:t>
            </a:r>
            <a:r>
              <a:rPr lang="zh-CN" altLang="en-US" sz="1200"/>
              <a:t>语言通过 </a:t>
            </a:r>
            <a:r>
              <a:rPr lang="en-US" altLang="zh-CN" sz="1200"/>
              <a:t>Node </a:t>
            </a:r>
            <a:r>
              <a:rPr lang="zh-CN" altLang="en-US" sz="1200"/>
              <a:t>在服务器运行，在这个意义上，</a:t>
            </a:r>
            <a:r>
              <a:rPr lang="en-US" altLang="zh-CN" sz="1200"/>
              <a:t>Node </a:t>
            </a:r>
            <a:r>
              <a:rPr lang="zh-CN" altLang="en-US" sz="1200"/>
              <a:t>有点像 </a:t>
            </a:r>
            <a:r>
              <a:rPr lang="en-US" altLang="zh-CN" sz="1200"/>
              <a:t>JavaScript </a:t>
            </a:r>
            <a:r>
              <a:rPr lang="zh-CN" altLang="en-US" sz="1200"/>
              <a:t>虚拟机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</a:t>
            </a:r>
            <a:r>
              <a:rPr lang="zh-CN" altLang="en-US" sz="1200"/>
              <a:t>第三</a:t>
            </a:r>
            <a:r>
              <a:rPr lang="zh-CN" altLang="en-US" sz="1200" smtClean="0"/>
              <a:t>，</a:t>
            </a:r>
            <a:r>
              <a:rPr lang="en-US" altLang="zh-CN" sz="1200"/>
              <a:t>Node </a:t>
            </a:r>
            <a:r>
              <a:rPr lang="zh-CN" altLang="en-US" sz="1200"/>
              <a:t>提供大量工具库，使得 </a:t>
            </a:r>
            <a:r>
              <a:rPr lang="en-US" altLang="zh-CN" sz="1200" smtClean="0"/>
              <a:t>JS</a:t>
            </a:r>
            <a:r>
              <a:rPr lang="zh-CN" altLang="en-US" sz="1200" smtClean="0"/>
              <a:t>语言</a:t>
            </a:r>
            <a:r>
              <a:rPr lang="zh-CN" altLang="en-US" sz="1200"/>
              <a:t>与操作系统互动（比如读写文件、新建子进程</a:t>
            </a:r>
            <a:r>
              <a:rPr lang="zh-CN" altLang="en-US" sz="1200" smtClean="0"/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</a:t>
            </a:r>
            <a:r>
              <a:rPr lang="zh-CN" altLang="en-US" smtClean="0"/>
              <a:t>？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67213" y="2435232"/>
            <a:ext cx="6609574" cy="2692636"/>
            <a:chOff x="1267213" y="2435232"/>
            <a:chExt cx="6609574" cy="2692636"/>
          </a:xfrm>
        </p:grpSpPr>
        <p:sp>
          <p:nvSpPr>
            <p:cNvPr id="4" name="圆角矩形 3"/>
            <p:cNvSpPr/>
            <p:nvPr/>
          </p:nvSpPr>
          <p:spPr>
            <a:xfrm>
              <a:off x="1267213" y="2435232"/>
              <a:ext cx="6609574" cy="2692636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69701" y="2491525"/>
              <a:ext cx="32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(Windows/IOS/Linux)-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61298" y="2849554"/>
              <a:ext cx="3056353" cy="1315308"/>
              <a:chOff x="3130130" y="1837812"/>
              <a:chExt cx="4135030" cy="241050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30130" y="1837812"/>
                <a:ext cx="3271715" cy="50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(node.exe)-</a:t>
                </a:r>
                <a:r>
                  <a:rPr lang="zh-CN" altLang="en-US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353720" y="3087388"/>
              <a:ext cx="3053183" cy="1077474"/>
              <a:chOff x="3378873" y="1898758"/>
              <a:chExt cx="3909928" cy="129291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210593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378873" y="1898758"/>
                <a:ext cx="3504077" cy="332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)-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剧本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4793163" y="3677992"/>
              <a:ext cx="2799275" cy="39787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API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的代码库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)-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使道具的方法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5938507" y="4055510"/>
              <a:ext cx="423366" cy="51693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793163" y="4553968"/>
              <a:ext cx="2799276" cy="424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 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舞台上的道具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378534" y="3323346"/>
              <a:ext cx="578166" cy="1987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624625" y="2501473"/>
              <a:ext cx="769917" cy="2570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QQ.exe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6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xuegu">
  <a:themeElements>
    <a:clrScheme name="博学谷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B49C"/>
      </a:accent1>
      <a:accent2>
        <a:srgbClr val="AAC46E"/>
      </a:accent2>
      <a:accent3>
        <a:srgbClr val="CC4D3D"/>
      </a:accent3>
      <a:accent4>
        <a:srgbClr val="55687C"/>
      </a:accent4>
      <a:accent5>
        <a:srgbClr val="CBCBCB"/>
      </a:accent5>
      <a:accent6>
        <a:srgbClr val="18AF97"/>
      </a:accent6>
      <a:hlink>
        <a:srgbClr val="1AB49C"/>
      </a:hlink>
      <a:folHlink>
        <a:srgbClr val="1AB49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xuegu" id="{F2AFC18C-5CF3-4D72-9A9E-D178BC388E49}" vid="{3980B5AB-DB7B-43F9-94C5-2F4654D291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boxuegu</Template>
  <TotalTime>8391</TotalTime>
  <Words>1491</Words>
  <Application>Microsoft Office PowerPoint</Application>
  <PresentationFormat>全屏显示(16:10)</PresentationFormat>
  <Paragraphs>185</Paragraphs>
  <Slides>29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微软雅黑</vt:lpstr>
      <vt:lpstr>Arial</vt:lpstr>
      <vt:lpstr>Segoe UI Black</vt:lpstr>
      <vt:lpstr>boxuegu</vt:lpstr>
      <vt:lpstr>Web前端开发 编程基础</vt:lpstr>
      <vt:lpstr>Node编程基础</vt:lpstr>
      <vt:lpstr>Web前端开发 简介</vt:lpstr>
      <vt:lpstr>什么是web程序，如何工作</vt:lpstr>
      <vt:lpstr>Web程序简介及前端开发工作 - 了解</vt:lpstr>
      <vt:lpstr>前端技术学习路线图 - 了解</vt:lpstr>
      <vt:lpstr>小结</vt:lpstr>
      <vt:lpstr>Node 简介</vt:lpstr>
      <vt:lpstr>什么是Node？</vt:lpstr>
      <vt:lpstr>Node 和 JS 的关系</vt:lpstr>
      <vt:lpstr>Node的实现</vt:lpstr>
      <vt:lpstr>大前端时代-Web的进化</vt:lpstr>
      <vt:lpstr>小结</vt:lpstr>
      <vt:lpstr>Node配置与运行</vt:lpstr>
      <vt:lpstr>Node下载</vt:lpstr>
      <vt:lpstr>Node下载(淘宝镜像)</vt:lpstr>
      <vt:lpstr>Node安装</vt:lpstr>
      <vt:lpstr>Node环境变量配置</vt:lpstr>
      <vt:lpstr>Node环境变量配置</vt:lpstr>
      <vt:lpstr>Node环境变量配置</vt:lpstr>
      <vt:lpstr>环境变量 补充 – 了解</vt:lpstr>
      <vt:lpstr>测试环境变量配置</vt:lpstr>
      <vt:lpstr>测试环境变量配置</vt:lpstr>
      <vt:lpstr>Node 相关工具</vt:lpstr>
      <vt:lpstr>更好命令行工具：PowerShell</vt:lpstr>
      <vt:lpstr>系统常用命令</vt:lpstr>
      <vt:lpstr>Node命令基本用法</vt:lpstr>
      <vt:lpstr>第一个node程序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汪磊</dc:creator>
  <cp:lastModifiedBy>JamesZou</cp:lastModifiedBy>
  <cp:revision>338</cp:revision>
  <dcterms:created xsi:type="dcterms:W3CDTF">2016-10-23T10:53:08Z</dcterms:created>
  <dcterms:modified xsi:type="dcterms:W3CDTF">2016-11-17T10:55:00Z</dcterms:modified>
</cp:coreProperties>
</file>