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2" r:id="rId3"/>
    <p:sldMasterId id="2147483664" r:id="rId4"/>
    <p:sldMasterId id="2147483667" r:id="rId5"/>
  </p:sldMasterIdLst>
  <p:sldIdLst>
    <p:sldId id="380" r:id="rId6"/>
    <p:sldId id="283" r:id="rId7"/>
    <p:sldId id="263" r:id="rId8"/>
    <p:sldId id="266" r:id="rId9"/>
    <p:sldId id="268" r:id="rId10"/>
    <p:sldId id="267" r:id="rId11"/>
    <p:sldId id="269" r:id="rId12"/>
    <p:sldId id="270" r:id="rId13"/>
    <p:sldId id="271" r:id="rId14"/>
    <p:sldId id="272" r:id="rId15"/>
    <p:sldId id="273" r:id="rId16"/>
    <p:sldId id="274" r:id="rId17"/>
    <p:sldId id="275" r:id="rId18"/>
    <p:sldId id="285" r:id="rId19"/>
    <p:sldId id="286" r:id="rId20"/>
    <p:sldId id="279" r:id="rId21"/>
    <p:sldId id="284" r:id="rId22"/>
    <p:sldId id="280" r:id="rId23"/>
    <p:sldId id="281" r:id="rId24"/>
    <p:sldId id="287" r:id="rId25"/>
    <p:sldId id="258" r:id="rId26"/>
    <p:sldId id="264" r:id="rId27"/>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80"/>
            <p14:sldId id="283"/>
            <p14:sldId id="263"/>
            <p14:sldId id="266"/>
            <p14:sldId id="268"/>
            <p14:sldId id="267"/>
            <p14:sldId id="269"/>
            <p14:sldId id="270"/>
            <p14:sldId id="271"/>
            <p14:sldId id="272"/>
            <p14:sldId id="273"/>
            <p14:sldId id="274"/>
            <p14:sldId id="275"/>
            <p14:sldId id="285"/>
            <p14:sldId id="286"/>
            <p14:sldId id="279"/>
            <p14:sldId id="284"/>
            <p14:sldId id="280"/>
            <p14:sldId id="281"/>
            <p14:sldId id="287"/>
          </p14:sldIdLst>
        </p14:section>
        <p14:section name="Appendix: Image Descriptions for Unsighted Students" id="{9E859B0B-078E-463E-89A6-21C20DD280C4}">
          <p14:sldIdLst>
            <p14:sldId id="258"/>
            <p14:sldId id="26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375" autoAdjust="0"/>
  </p:normalViewPr>
  <p:slideViewPr>
    <p:cSldViewPr snapToGrid="0" showGuides="1">
      <p:cViewPr varScale="1">
        <p:scale>
          <a:sx n="59" d="100"/>
          <a:sy n="59" d="100"/>
        </p:scale>
        <p:origin x="52" y="280"/>
      </p:cViewPr>
      <p:guideLst>
        <p:guide pos="3264"/>
        <p:guide orient="horz" pos="2256"/>
        <p:guide pos="5658"/>
      </p:guideLst>
    </p:cSldViewPr>
  </p:slideViewPr>
  <p:outlineViewPr>
    <p:cViewPr>
      <p:scale>
        <a:sx n="33" d="100"/>
        <a:sy n="33" d="100"/>
      </p:scale>
      <p:origin x="0" y="-1300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12" name="Content Placeholder 5"/>
          <p:cNvSpPr>
            <a:spLocks noGrp="1"/>
          </p:cNvSpPr>
          <p:nvPr>
            <p:ph sz="quarter" idx="19" hasCustomPrompt="1"/>
          </p:nvPr>
        </p:nvSpPr>
        <p:spPr>
          <a:xfrm>
            <a:off x="4578065"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4" name="Content Placeholder 6"/>
          <p:cNvSpPr>
            <a:spLocks noGrp="1"/>
          </p:cNvSpPr>
          <p:nvPr>
            <p:ph sz="quarter" idx="20" hasCustomPrompt="1"/>
          </p:nvPr>
        </p:nvSpPr>
        <p:spPr>
          <a:xfrm>
            <a:off x="4578065"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59842"/>
            <a:ext cx="8229600" cy="724942"/>
          </a:xfrm>
        </p:spPr>
        <p:txBody>
          <a:bodyPr/>
          <a:lstStyle>
            <a:lvl1pPr algn="l">
              <a:defRPr sz="4000">
                <a:latin typeface="+mn-lt"/>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9E37B4A-CA6E-4DAF-B674-17C71E40770E}" type="datetimeFigureOut">
              <a:rPr lang="zh-CN" altLang="en-US"/>
              <a:t>2024/11/14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D37EBD-CB22-445B-8D13-670BD629B05C}" type="slidenum">
              <a:rPr lang="zh-CN" altLang="en-US"/>
              <a:t>‹#›</a:t>
            </a:fld>
            <a:endParaRPr lang="zh-CN" altLang="en-US"/>
          </a:p>
        </p:txBody>
      </p:sp>
    </p:spTree>
  </p:cSld>
  <p:clrMapOvr>
    <a:masterClrMapping/>
  </p:clrMapOvr>
  <p:transition spd="slow" advT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805"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6" name="Return to main slide Link 1"/>
          <p:cNvSpPr>
            <a:spLocks noGrp="1"/>
          </p:cNvSpPr>
          <p:nvPr>
            <p:ph type="body" sz="quarter" idx="14" hasCustomPrompt="1"/>
          </p:nvPr>
        </p:nvSpPr>
        <p:spPr>
          <a:xfrm>
            <a:off x="3081587" y="123968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647825"/>
            <a:ext cx="8458200" cy="46005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atin typeface="Times New Roman" panose="02020603050405020304" pitchFamily="18" charset="0"/>
                <a:cs typeface="Times New Roman" panose="02020603050405020304" pitchFamily="18" charset="0"/>
              </a:defRPr>
            </a:lvl1pPr>
          </a:lstStyle>
          <a:p>
            <a:r>
              <a:rPr lang="en-US" dirty="0"/>
              <a:t>Slide Title</a:t>
            </a:r>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266885"/>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
        <p:nvSpPr>
          <p:cNvPr id="7"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3"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
        <p:nvSpPr>
          <p:cNvPr id="7"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88120" y="908720"/>
            <a:ext cx="5708943" cy="3372023"/>
          </a:xfrm>
          <a:prstGeom prst="rect">
            <a:avLst/>
          </a:prstGeom>
        </p:spPr>
      </p:pic>
      <p:pic>
        <p:nvPicPr>
          <p:cNvPr id="5" name="图片 4"/>
          <p:cNvPicPr>
            <a:picLocks noChangeAspect="1"/>
          </p:cNvPicPr>
          <p:nvPr/>
        </p:nvPicPr>
        <p:blipFill>
          <a:blip r:embed="rId3"/>
          <a:stretch>
            <a:fillRect/>
          </a:stretch>
        </p:blipFill>
        <p:spPr>
          <a:xfrm>
            <a:off x="5052470" y="1340768"/>
            <a:ext cx="3759393" cy="628682"/>
          </a:xfrm>
          <a:prstGeom prst="rect">
            <a:avLst/>
          </a:prstGeom>
        </p:spPr>
      </p:pic>
      <p:pic>
        <p:nvPicPr>
          <p:cNvPr id="7" name="图片 6"/>
          <p:cNvPicPr>
            <a:picLocks noChangeAspect="1"/>
          </p:cNvPicPr>
          <p:nvPr/>
        </p:nvPicPr>
        <p:blipFill>
          <a:blip r:embed="rId4"/>
          <a:stretch>
            <a:fillRect/>
          </a:stretch>
        </p:blipFill>
        <p:spPr>
          <a:xfrm>
            <a:off x="188120" y="4437112"/>
            <a:ext cx="8623743" cy="1314518"/>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Process Framework Activities </a:t>
            </a:r>
            <a:r>
              <a:rPr lang="en-US" noProof="0" dirty="0">
                <a:highlight>
                  <a:srgbClr val="FFFF00"/>
                </a:highlight>
              </a:rPr>
              <a:t>5</a:t>
            </a:r>
            <a:r>
              <a:rPr lang="zh-CN" altLang="en-US" noProof="0" dirty="0">
                <a:highlight>
                  <a:srgbClr val="FFFF00"/>
                </a:highlight>
              </a:rPr>
              <a:t>个阶段</a:t>
            </a:r>
          </a:p>
        </p:txBody>
      </p:sp>
      <p:sp>
        <p:nvSpPr>
          <p:cNvPr id="4" name="Content Placeholder 3"/>
          <p:cNvSpPr>
            <a:spLocks noGrp="1"/>
          </p:cNvSpPr>
          <p:nvPr>
            <p:ph sz="quarter" idx="11"/>
          </p:nvPr>
        </p:nvSpPr>
        <p:spPr>
          <a:xfrm>
            <a:off x="342900" y="1276709"/>
            <a:ext cx="8458200" cy="2391523"/>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highlight>
                  <a:srgbClr val="FFFF00"/>
                </a:highlight>
              </a:rPr>
              <a:t>Communication </a:t>
            </a:r>
            <a:r>
              <a:rPr lang="en-US" altLang="en-US" sz="2400" noProof="0" dirty="0">
                <a:solidFill>
                  <a:schemeClr val="tx1"/>
                </a:solidFill>
              </a:rPr>
              <a:t>– Understand the problem.</a:t>
            </a:r>
          </a:p>
          <a:p>
            <a:pPr>
              <a:spcBef>
                <a:spcPts val="1000"/>
              </a:spcBef>
              <a:spcAft>
                <a:spcPts val="0"/>
              </a:spcAft>
            </a:pPr>
            <a:r>
              <a:rPr lang="en-US" altLang="en-US" sz="2400" noProof="0" dirty="0">
                <a:solidFill>
                  <a:schemeClr val="tx1"/>
                </a:solidFill>
                <a:highlight>
                  <a:srgbClr val="FFFF00"/>
                </a:highlight>
              </a:rPr>
              <a:t>Planning </a:t>
            </a:r>
            <a:r>
              <a:rPr lang="en-US" altLang="en-US" sz="2400" noProof="0" dirty="0">
                <a:solidFill>
                  <a:schemeClr val="tx1"/>
                </a:solidFill>
              </a:rPr>
              <a:t>– Tasks, Dependencies, Schedule, Resources</a:t>
            </a:r>
          </a:p>
          <a:p>
            <a:pPr>
              <a:spcBef>
                <a:spcPts val="1000"/>
              </a:spcBef>
              <a:spcAft>
                <a:spcPts val="0"/>
              </a:spcAft>
            </a:pPr>
            <a:r>
              <a:rPr lang="en-US" altLang="en-US" sz="2400" noProof="0" dirty="0">
                <a:solidFill>
                  <a:schemeClr val="tx1"/>
                </a:solidFill>
                <a:highlight>
                  <a:srgbClr val="FFFF00"/>
                </a:highlight>
              </a:rPr>
              <a:t>Modeling</a:t>
            </a:r>
            <a:r>
              <a:rPr lang="en-US" altLang="en-US" sz="2400" noProof="0" dirty="0">
                <a:solidFill>
                  <a:schemeClr val="tx1"/>
                </a:solidFill>
              </a:rPr>
              <a:t>.</a:t>
            </a:r>
          </a:p>
          <a:p>
            <a:pPr marL="291465" lvl="2" indent="-291465">
              <a:spcBef>
                <a:spcPts val="1000"/>
              </a:spcBef>
              <a:spcAft>
                <a:spcPts val="0"/>
              </a:spcAft>
            </a:pPr>
            <a:r>
              <a:rPr lang="en-US" altLang="en-US" sz="2200" noProof="0" dirty="0">
                <a:solidFill>
                  <a:schemeClr val="tx1"/>
                </a:solidFill>
                <a:highlight>
                  <a:srgbClr val="FFFF00"/>
                </a:highlight>
              </a:rPr>
              <a:t>Analysis of requirements.</a:t>
            </a:r>
          </a:p>
          <a:p>
            <a:pPr marL="291465" lvl="2" indent="-291465">
              <a:spcBef>
                <a:spcPts val="1000"/>
              </a:spcBef>
              <a:spcAft>
                <a:spcPts val="0"/>
              </a:spcAft>
            </a:pPr>
            <a:r>
              <a:rPr lang="en-US" altLang="en-US" sz="2200" noProof="0" dirty="0">
                <a:solidFill>
                  <a:schemeClr val="tx1"/>
                </a:solidFill>
                <a:highlight>
                  <a:srgbClr val="FFFF00"/>
                </a:highlight>
              </a:rPr>
              <a:t>Design.</a:t>
            </a:r>
          </a:p>
        </p:txBody>
      </p:sp>
      <p:sp>
        <p:nvSpPr>
          <p:cNvPr id="10" name="Content Placeholder 9"/>
          <p:cNvSpPr>
            <a:spLocks noGrp="1"/>
          </p:cNvSpPr>
          <p:nvPr>
            <p:ph sz="quarter" idx="15"/>
          </p:nvPr>
        </p:nvSpPr>
        <p:spPr>
          <a:xfrm>
            <a:off x="342900" y="3857330"/>
            <a:ext cx="8383772" cy="1437683"/>
          </a:xfrm>
        </p:spPr>
        <p:txBody>
          <a:bodyPr>
            <a:normAutofit/>
          </a:bodyPr>
          <a:lstStyle/>
          <a:p>
            <a:pPr>
              <a:spcAft>
                <a:spcPts val="0"/>
              </a:spcAft>
            </a:pPr>
            <a:r>
              <a:rPr lang="en-US" altLang="en-US" sz="2400" noProof="0" dirty="0">
                <a:solidFill>
                  <a:schemeClr val="tx1"/>
                </a:solidFill>
                <a:highlight>
                  <a:srgbClr val="FFFF00"/>
                </a:highlight>
              </a:rPr>
              <a:t>Construction</a:t>
            </a:r>
            <a:r>
              <a:rPr lang="en-US" altLang="en-US" sz="2400" noProof="0" dirty="0">
                <a:solidFill>
                  <a:schemeClr val="tx1"/>
                </a:solidFill>
              </a:rPr>
              <a:t>:</a:t>
            </a:r>
          </a:p>
          <a:p>
            <a:pPr marL="291465" lvl="2" indent="-291465">
              <a:spcBef>
                <a:spcPts val="1000"/>
              </a:spcBef>
              <a:spcAft>
                <a:spcPts val="0"/>
              </a:spcAft>
            </a:pPr>
            <a:r>
              <a:rPr lang="en-US" altLang="en-US" sz="2200" noProof="0" dirty="0">
                <a:solidFill>
                  <a:schemeClr val="tx1"/>
                </a:solidFill>
                <a:highlight>
                  <a:srgbClr val="FFFF00"/>
                </a:highlight>
              </a:rPr>
              <a:t>Code generation.</a:t>
            </a:r>
          </a:p>
          <a:p>
            <a:pPr marL="291465" lvl="2" indent="-291465">
              <a:spcBef>
                <a:spcPts val="1000"/>
              </a:spcBef>
              <a:spcAft>
                <a:spcPts val="0"/>
              </a:spcAft>
            </a:pPr>
            <a:r>
              <a:rPr lang="en-US" altLang="en-US" sz="2200" noProof="0" dirty="0">
                <a:solidFill>
                  <a:schemeClr val="tx1"/>
                </a:solidFill>
                <a:highlight>
                  <a:srgbClr val="FFFF00"/>
                </a:highlight>
              </a:rPr>
              <a:t>Testing.</a:t>
            </a:r>
          </a:p>
        </p:txBody>
      </p:sp>
      <p:sp>
        <p:nvSpPr>
          <p:cNvPr id="11" name="Content Placeholder 10"/>
          <p:cNvSpPr>
            <a:spLocks noGrp="1"/>
          </p:cNvSpPr>
          <p:nvPr>
            <p:ph sz="quarter" idx="16"/>
          </p:nvPr>
        </p:nvSpPr>
        <p:spPr>
          <a:xfrm>
            <a:off x="342900" y="5484111"/>
            <a:ext cx="8383772" cy="489901"/>
          </a:xfrm>
        </p:spPr>
        <p:txBody>
          <a:bodyPr>
            <a:noAutofit/>
          </a:bodyPr>
          <a:lstStyle/>
          <a:p>
            <a:r>
              <a:rPr lang="en-US" altLang="en-US" sz="2400" noProof="0" dirty="0">
                <a:solidFill>
                  <a:schemeClr val="tx1"/>
                </a:solidFill>
                <a:highlight>
                  <a:srgbClr val="FFFF00"/>
                </a:highlight>
              </a:rPr>
              <a:t>Deployment</a:t>
            </a:r>
            <a:r>
              <a:rPr lang="en-US" altLang="en-US" sz="2400" noProof="0" dirty="0">
                <a:solidFill>
                  <a:schemeClr val="tx1"/>
                </a:solidFill>
              </a:rPr>
              <a:t>.</a:t>
            </a:r>
            <a:r>
              <a:rPr lang="zh-CN" altLang="en-US" sz="2400" noProof="0" dirty="0">
                <a:solidFill>
                  <a:schemeClr val="tx1"/>
                </a:solidFill>
              </a:rPr>
              <a:t>打包部署</a:t>
            </a:r>
          </a:p>
        </p:txBody>
      </p:sp>
      <p:sp>
        <p:nvSpPr>
          <p:cNvPr id="3" name="Slide Number Placeholder 2"/>
          <p:cNvSpPr>
            <a:spLocks noGrp="1"/>
          </p:cNvSpPr>
          <p:nvPr>
            <p:ph type="sldNum" sz="quarter" idx="10"/>
          </p:nvPr>
        </p:nvSpPr>
        <p:spPr/>
        <p:txBody>
          <a:bodyPr/>
          <a:lstStyle/>
          <a:p>
            <a:fld id="{68151E55-6873-49E2-B8D5-2F265E6F1973}"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Umbrella Activities </a:t>
            </a:r>
            <a:r>
              <a:rPr lang="zh-CN" altLang="en-US" sz="2220" noProof="0" dirty="0"/>
              <a:t>每一个阶段都要做的事</a:t>
            </a:r>
          </a:p>
        </p:txBody>
      </p:sp>
      <p:sp>
        <p:nvSpPr>
          <p:cNvPr id="4" name="Content Placeholder 3"/>
          <p:cNvSpPr>
            <a:spLocks noGrp="1"/>
          </p:cNvSpPr>
          <p:nvPr>
            <p:ph sz="quarter" idx="11"/>
          </p:nvPr>
        </p:nvSpPr>
        <p:spPr/>
        <p:txBody>
          <a:bodyPr vert="horz" lIns="91440" tIns="45720" rIns="91440" bIns="45720" rtlCol="0">
            <a:noAutofit/>
          </a:bodyPr>
          <a:lstStyle/>
          <a:p>
            <a:pPr>
              <a:spcBef>
                <a:spcPts val="1000"/>
              </a:spcBef>
              <a:spcAft>
                <a:spcPts val="0"/>
              </a:spcAft>
            </a:pPr>
            <a:r>
              <a:rPr lang="en-US" altLang="en-US" sz="2400" noProof="0" dirty="0"/>
              <a:t>Umbrella activities help a software team manage and control the process, quality,</a:t>
            </a:r>
            <a:r>
              <a:rPr lang="en-US" altLang="en-US" sz="2400" dirty="0"/>
              <a:t> change and risk.</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Software project tracking and control. </a:t>
            </a:r>
            <a:r>
              <a:rPr lang="zh-CN" altLang="en-US" sz="2400" noProof="0" dirty="0"/>
              <a:t>项目跟踪</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Risk management.</a:t>
            </a:r>
            <a:r>
              <a:rPr lang="zh-CN" altLang="en-US" sz="2400" noProof="0" dirty="0"/>
              <a:t>风险控制</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Software quality assurance.</a:t>
            </a:r>
            <a:r>
              <a:rPr lang="zh-CN" altLang="en-US" sz="2400" noProof="0" dirty="0"/>
              <a:t>质量保证</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Technical reviews. </a:t>
            </a:r>
            <a:r>
              <a:rPr lang="zh-CN" altLang="en-US" sz="2400" noProof="0" dirty="0"/>
              <a:t>技术审核</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Measurement – KPIs (Key </a:t>
            </a:r>
            <a:r>
              <a:rPr lang="en-US" altLang="en-US" sz="2400" noProof="0"/>
              <a:t>Performance Indicators).</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Software configuration management. </a:t>
            </a:r>
            <a:r>
              <a:rPr lang="zh-CN" altLang="en-US" sz="2400" noProof="0" dirty="0"/>
              <a:t>版本控制</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Reusability management.</a:t>
            </a:r>
            <a:r>
              <a:rPr lang="zh-CN" altLang="en-US" sz="2400" noProof="0" dirty="0"/>
              <a:t>模块化</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noProof="0" dirty="0"/>
              <a:t>Work product preparation and production.</a:t>
            </a:r>
            <a:r>
              <a:rPr lang="zh-CN" altLang="en-US" sz="2400" noProof="0" dirty="0"/>
              <a:t>部署</a:t>
            </a:r>
          </a:p>
        </p:txBody>
      </p:sp>
      <p:sp>
        <p:nvSpPr>
          <p:cNvPr id="3" name="Slide Number Placeholder 2"/>
          <p:cNvSpPr>
            <a:spLocks noGrp="1"/>
          </p:cNvSpPr>
          <p:nvPr>
            <p:ph type="sldNum" sz="quarter" idx="10"/>
          </p:nvPr>
        </p:nvSpPr>
        <p:spPr/>
        <p:txBody>
          <a:bodyPr/>
          <a:lstStyle/>
          <a:p>
            <a:fld id="{68151E55-6873-49E2-B8D5-2F265E6F1973}"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t>Process Difference Requiring Adaptation</a:t>
            </a:r>
            <a:br>
              <a:rPr lang="en-US" sz="3600" noProof="0" dirty="0"/>
            </a:br>
            <a:endParaRPr lang="zh-CN" altLang="en-US" sz="3600" noProof="0" dirty="0"/>
          </a:p>
        </p:txBody>
      </p:sp>
      <p:sp>
        <p:nvSpPr>
          <p:cNvPr id="4" name="Content Placeholder 3"/>
          <p:cNvSpPr>
            <a:spLocks noGrp="1"/>
          </p:cNvSpPr>
          <p:nvPr>
            <p:ph sz="quarter" idx="11"/>
          </p:nvPr>
        </p:nvSpPr>
        <p:spPr>
          <a:xfrm>
            <a:off x="342900" y="1276710"/>
            <a:ext cx="8458200" cy="3890714"/>
          </a:xfrm>
        </p:spPr>
        <p:txBody>
          <a:bodyPr vert="horz" lIns="91440" tIns="45720" rIns="91440" bIns="45720" rtlCol="0">
            <a:noAutofit/>
          </a:bodyPr>
          <a:lstStyle/>
          <a:p>
            <a:pPr marL="291465" lvl="1" indent="-291465">
              <a:spcBef>
                <a:spcPts val="1000"/>
              </a:spcBef>
              <a:spcAft>
                <a:spcPts val="0"/>
              </a:spcAft>
            </a:pPr>
            <a:r>
              <a:rPr lang="en-US" altLang="en-US" sz="1800" noProof="0" dirty="0"/>
              <a:t>Overall flow of activities, actions, and tasks and the interdependencies among them.</a:t>
            </a:r>
          </a:p>
          <a:p>
            <a:pPr marL="291465" lvl="1" indent="-291465">
              <a:spcBef>
                <a:spcPts val="1000"/>
              </a:spcBef>
              <a:spcAft>
                <a:spcPts val="0"/>
              </a:spcAft>
            </a:pPr>
            <a:r>
              <a:rPr lang="en-US" altLang="en-US" sz="1800" noProof="0" dirty="0"/>
              <a:t>Degree to which actions and tasks are defined within each framework activity.</a:t>
            </a:r>
          </a:p>
          <a:p>
            <a:pPr marL="291465" lvl="1" indent="-291465">
              <a:spcBef>
                <a:spcPts val="1000"/>
              </a:spcBef>
              <a:spcAft>
                <a:spcPts val="0"/>
              </a:spcAft>
            </a:pPr>
            <a:r>
              <a:rPr lang="en-US" altLang="en-US" sz="1800" noProof="0" dirty="0"/>
              <a:t>Degree to which work products are identified and required.</a:t>
            </a:r>
          </a:p>
          <a:p>
            <a:pPr marL="291465" lvl="1" indent="-291465">
              <a:spcBef>
                <a:spcPts val="1000"/>
              </a:spcBef>
              <a:spcAft>
                <a:spcPts val="0"/>
              </a:spcAft>
            </a:pPr>
            <a:r>
              <a:rPr lang="en-US" altLang="en-US" sz="1800" noProof="0" dirty="0"/>
              <a:t>Manner which quality assurance activities are applied.</a:t>
            </a:r>
          </a:p>
          <a:p>
            <a:pPr marL="291465" lvl="1" indent="-291465">
              <a:spcBef>
                <a:spcPts val="1000"/>
              </a:spcBef>
              <a:spcAft>
                <a:spcPts val="0"/>
              </a:spcAft>
            </a:pPr>
            <a:r>
              <a:rPr lang="en-US" altLang="en-US" sz="1800" noProof="0" dirty="0"/>
              <a:t>Manner in which project tracking and control activities are applied.</a:t>
            </a:r>
          </a:p>
          <a:p>
            <a:pPr marL="291465" lvl="1" indent="-291465">
              <a:spcBef>
                <a:spcPts val="1000"/>
              </a:spcBef>
              <a:spcAft>
                <a:spcPts val="0"/>
              </a:spcAft>
            </a:pPr>
            <a:r>
              <a:rPr lang="en-US" altLang="en-US" sz="1800" noProof="0" dirty="0"/>
              <a:t>Overall degree of detail and rigor with which the process is described.</a:t>
            </a:r>
          </a:p>
          <a:p>
            <a:pPr marL="291465" lvl="1" indent="-291465">
              <a:spcBef>
                <a:spcPts val="1000"/>
              </a:spcBef>
              <a:spcAft>
                <a:spcPts val="0"/>
              </a:spcAft>
            </a:pPr>
            <a:r>
              <a:rPr lang="en-US" altLang="en-US" sz="1800" noProof="0" dirty="0"/>
              <a:t>Degree to which the customer and other stakeholders are involved with the project.</a:t>
            </a:r>
          </a:p>
          <a:p>
            <a:pPr marL="291465" lvl="1" indent="-291465">
              <a:spcBef>
                <a:spcPts val="1000"/>
              </a:spcBef>
              <a:spcAft>
                <a:spcPts val="0"/>
              </a:spcAft>
            </a:pPr>
            <a:r>
              <a:rPr lang="en-US" altLang="en-US" sz="1800" noProof="0" dirty="0"/>
              <a:t>Level of autonomy given to the software team.</a:t>
            </a:r>
          </a:p>
          <a:p>
            <a:pPr marL="291465" lvl="1" indent="-291465">
              <a:spcBef>
                <a:spcPts val="1000"/>
              </a:spcBef>
              <a:spcAft>
                <a:spcPts val="0"/>
              </a:spcAft>
            </a:pPr>
            <a:r>
              <a:rPr lang="en-US" altLang="en-US" sz="1800" noProof="0" dirty="0"/>
              <a:t>Degree to which team organization and roles are prescribed.</a:t>
            </a:r>
          </a:p>
        </p:txBody>
      </p:sp>
      <p:sp>
        <p:nvSpPr>
          <p:cNvPr id="3" name="Slide Number Placeholder 2"/>
          <p:cNvSpPr>
            <a:spLocks noGrp="1"/>
          </p:cNvSpPr>
          <p:nvPr>
            <p:ph type="sldNum" sz="quarter" idx="10"/>
          </p:nvPr>
        </p:nvSpPr>
        <p:spPr/>
        <p:txBody>
          <a:bodyPr/>
          <a:lstStyle/>
          <a:p>
            <a:fld id="{68151E55-6873-49E2-B8D5-2F265E6F1973}"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noProof="0" dirty="0"/>
              <a:t>Essence</a:t>
            </a:r>
            <a:r>
              <a:rPr lang="zh-CN" altLang="en-US" sz="2220" noProof="0" dirty="0"/>
              <a:t>核心关键</a:t>
            </a:r>
            <a:r>
              <a:rPr lang="en-US" sz="3600" noProof="0" dirty="0"/>
              <a:t>of Software Engineering Practice</a:t>
            </a:r>
          </a:p>
        </p:txBody>
      </p:sp>
      <p:sp>
        <p:nvSpPr>
          <p:cNvPr id="4" name="Content Placeholder 3"/>
          <p:cNvSpPr>
            <a:spLocks noGrp="1"/>
          </p:cNvSpPr>
          <p:nvPr>
            <p:ph sz="quarter" idx="11"/>
          </p:nvPr>
        </p:nvSpPr>
        <p:spPr/>
        <p:txBody>
          <a:bodyPr vert="horz" lIns="91440" tIns="45720" rIns="91440" bIns="45720" rtlCol="0">
            <a:noAutofit/>
          </a:bodyPr>
          <a:lstStyle/>
          <a:p>
            <a:r>
              <a:rPr lang="en-US" altLang="en-US" sz="2400" noProof="0" dirty="0" err="1">
                <a:solidFill>
                  <a:schemeClr val="tx1"/>
                </a:solidFill>
              </a:rPr>
              <a:t>Polya</a:t>
            </a:r>
            <a:r>
              <a:rPr lang="en-US" altLang="en-US" sz="2400" noProof="0" dirty="0">
                <a:solidFill>
                  <a:schemeClr val="tx1"/>
                </a:solidFill>
              </a:rPr>
              <a:t> suggests:</a:t>
            </a: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Understand the problem</a:t>
            </a:r>
            <a:r>
              <a:rPr lang="en-US" altLang="en-US" sz="2400" noProof="0" dirty="0">
                <a:solidFill>
                  <a:schemeClr val="tx1"/>
                </a:solidFill>
                <a:cs typeface="Nirmala UI" panose="020B0502040204020203" pitchFamily="34" charset="0"/>
              </a:rPr>
              <a:t> (communication and analysis).</a:t>
            </a: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Plan a solution</a:t>
            </a:r>
            <a:r>
              <a:rPr lang="en-US" altLang="en-US" sz="2400" noProof="0" dirty="0">
                <a:solidFill>
                  <a:schemeClr val="tx1"/>
                </a:solidFill>
                <a:cs typeface="Nirmala UI" panose="020B0502040204020203" pitchFamily="34" charset="0"/>
              </a:rPr>
              <a:t> (modeling and software design).</a:t>
            </a: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Carry out the plan</a:t>
            </a:r>
            <a:r>
              <a:rPr lang="en-US" altLang="en-US" sz="2400" noProof="0" dirty="0">
                <a:solidFill>
                  <a:schemeClr val="tx1"/>
                </a:solidFill>
                <a:cs typeface="Nirmala UI" panose="020B0502040204020203" pitchFamily="34" charset="0"/>
              </a:rPr>
              <a:t> (code generation).</a:t>
            </a:r>
          </a:p>
          <a:p>
            <a:pPr marL="403225" lvl="2" indent="-403225">
              <a:spcBef>
                <a:spcPts val="1000"/>
              </a:spcBef>
              <a:spcAft>
                <a:spcPts val="0"/>
              </a:spcAft>
              <a:buFont typeface="+mj-lt"/>
              <a:buAutoNum type="arabicPeriod"/>
            </a:pPr>
            <a:r>
              <a:rPr lang="en-US" altLang="en-US" sz="2400" i="1" noProof="0" dirty="0">
                <a:solidFill>
                  <a:schemeClr val="tx1"/>
                </a:solidFill>
                <a:cs typeface="Nirmala UI" panose="020B0502040204020203" pitchFamily="34" charset="0"/>
              </a:rPr>
              <a:t>Examine result for accuracy</a:t>
            </a:r>
            <a:r>
              <a:rPr lang="en-US" altLang="en-US" sz="2400" noProof="0" dirty="0">
                <a:solidFill>
                  <a:schemeClr val="tx1"/>
                </a:solidFill>
                <a:cs typeface="Nirmala UI" panose="020B0502040204020203" pitchFamily="34" charset="0"/>
              </a:rPr>
              <a:t> (testing &amp; quality assurance).</a:t>
            </a:r>
          </a:p>
        </p:txBody>
      </p:sp>
      <p:sp>
        <p:nvSpPr>
          <p:cNvPr id="3" name="Slide Number Placeholder 2"/>
          <p:cNvSpPr>
            <a:spLocks noGrp="1"/>
          </p:cNvSpPr>
          <p:nvPr>
            <p:ph type="sldNum" sz="quarter" idx="10"/>
          </p:nvPr>
        </p:nvSpPr>
        <p:spPr/>
        <p:txBody>
          <a:bodyPr/>
          <a:lstStyle/>
          <a:p>
            <a:fld id="{68151E55-6873-49E2-B8D5-2F265E6F1973}"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Understand the Problem</a:t>
            </a:r>
          </a:p>
        </p:txBody>
      </p:sp>
      <p:sp>
        <p:nvSpPr>
          <p:cNvPr id="13" name="Content Placeholder 12"/>
          <p:cNvSpPr>
            <a:spLocks noGrp="1"/>
          </p:cNvSpPr>
          <p:nvPr>
            <p:ph sz="quarter" idx="11"/>
          </p:nvPr>
        </p:nvSpPr>
        <p:spPr>
          <a:xfrm>
            <a:off x="342900" y="1276710"/>
            <a:ext cx="8458200" cy="488295"/>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Who has a stake in the solution to the problem?</a:t>
            </a:r>
            <a:endParaRPr lang="en-US" altLang="en-US" sz="2400" noProof="0" dirty="0">
              <a:solidFill>
                <a:schemeClr val="tx1"/>
              </a:solidFill>
            </a:endParaRPr>
          </a:p>
        </p:txBody>
      </p:sp>
      <p:sp>
        <p:nvSpPr>
          <p:cNvPr id="16" name="Content Placeholder 15"/>
          <p:cNvSpPr>
            <a:spLocks noGrp="1"/>
          </p:cNvSpPr>
          <p:nvPr>
            <p:ph sz="quarter" idx="14"/>
          </p:nvPr>
        </p:nvSpPr>
        <p:spPr>
          <a:xfrm>
            <a:off x="342900" y="1818557"/>
            <a:ext cx="8458200" cy="449332"/>
          </a:xfrm>
        </p:spPr>
        <p:txBody>
          <a:bodyPr>
            <a:noAutofit/>
          </a:bodyPr>
          <a:lstStyle/>
          <a:p>
            <a:pPr lvl="2" indent="0">
              <a:spcBef>
                <a:spcPts val="1000"/>
              </a:spcBef>
              <a:spcAft>
                <a:spcPts val="0"/>
              </a:spcAft>
              <a:buNone/>
            </a:pPr>
            <a:r>
              <a:rPr lang="en-US" altLang="en-US" sz="2200" noProof="0" dirty="0">
                <a:solidFill>
                  <a:schemeClr val="tx1"/>
                </a:solidFill>
              </a:rPr>
              <a:t>That is, who are the stakeholders?</a:t>
            </a:r>
          </a:p>
        </p:txBody>
      </p:sp>
      <p:sp>
        <p:nvSpPr>
          <p:cNvPr id="17" name="Content Placeholder 16"/>
          <p:cNvSpPr>
            <a:spLocks noGrp="1"/>
          </p:cNvSpPr>
          <p:nvPr>
            <p:ph sz="quarter" idx="15"/>
          </p:nvPr>
        </p:nvSpPr>
        <p:spPr>
          <a:xfrm>
            <a:off x="342900" y="2455702"/>
            <a:ext cx="8458200" cy="471398"/>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What are the unknowns?</a:t>
            </a:r>
          </a:p>
        </p:txBody>
      </p:sp>
      <p:sp>
        <p:nvSpPr>
          <p:cNvPr id="18" name="Content Placeholder 17"/>
          <p:cNvSpPr>
            <a:spLocks noGrp="1"/>
          </p:cNvSpPr>
          <p:nvPr>
            <p:ph sz="quarter" idx="16"/>
          </p:nvPr>
        </p:nvSpPr>
        <p:spPr>
          <a:xfrm>
            <a:off x="342900" y="2999974"/>
            <a:ext cx="8458200" cy="758555"/>
          </a:xfrm>
        </p:spPr>
        <p:txBody>
          <a:bodyPr>
            <a:noAutofit/>
          </a:bodyPr>
          <a:lstStyle/>
          <a:p>
            <a:pPr lvl="2" indent="0">
              <a:spcBef>
                <a:spcPts val="1000"/>
              </a:spcBef>
              <a:spcAft>
                <a:spcPts val="0"/>
              </a:spcAft>
              <a:buNone/>
            </a:pPr>
            <a:r>
              <a:rPr lang="en-US" altLang="en-US" sz="2200" noProof="0" dirty="0">
                <a:solidFill>
                  <a:schemeClr val="tx1"/>
                </a:solidFill>
              </a:rPr>
              <a:t>What data, functions, and features are required to properly solve the problem?</a:t>
            </a:r>
          </a:p>
        </p:txBody>
      </p:sp>
      <p:sp>
        <p:nvSpPr>
          <p:cNvPr id="19" name="Content Placeholder 18"/>
          <p:cNvSpPr>
            <a:spLocks noGrp="1"/>
          </p:cNvSpPr>
          <p:nvPr>
            <p:ph sz="quarter" idx="17"/>
          </p:nvPr>
        </p:nvSpPr>
        <p:spPr>
          <a:xfrm>
            <a:off x="342900" y="3989361"/>
            <a:ext cx="8283512" cy="454680"/>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Can the problem be compartmentalized?</a:t>
            </a:r>
          </a:p>
        </p:txBody>
      </p:sp>
      <p:sp>
        <p:nvSpPr>
          <p:cNvPr id="20" name="Content Placeholder 19"/>
          <p:cNvSpPr>
            <a:spLocks noGrp="1"/>
          </p:cNvSpPr>
          <p:nvPr>
            <p:ph sz="quarter" idx="18"/>
          </p:nvPr>
        </p:nvSpPr>
        <p:spPr>
          <a:xfrm>
            <a:off x="342900" y="4497378"/>
            <a:ext cx="8458200" cy="758555"/>
          </a:xfrm>
        </p:spPr>
        <p:txBody>
          <a:bodyPr>
            <a:noAutofit/>
          </a:bodyPr>
          <a:lstStyle/>
          <a:p>
            <a:pPr lvl="2" indent="0">
              <a:spcBef>
                <a:spcPts val="1000"/>
              </a:spcBef>
              <a:spcAft>
                <a:spcPts val="0"/>
              </a:spcAft>
              <a:buNone/>
            </a:pPr>
            <a:r>
              <a:rPr lang="en-US" altLang="en-US" sz="2200" noProof="0" dirty="0">
                <a:solidFill>
                  <a:schemeClr val="tx1"/>
                </a:solidFill>
              </a:rPr>
              <a:t>Is it possible to represent smaller problems that may be easier to understand?</a:t>
            </a:r>
          </a:p>
        </p:txBody>
      </p:sp>
      <p:sp>
        <p:nvSpPr>
          <p:cNvPr id="21" name="Content Placeholder 20"/>
          <p:cNvSpPr>
            <a:spLocks noGrp="1"/>
          </p:cNvSpPr>
          <p:nvPr>
            <p:ph sz="quarter" idx="19"/>
          </p:nvPr>
        </p:nvSpPr>
        <p:spPr>
          <a:xfrm>
            <a:off x="342900" y="5511436"/>
            <a:ext cx="8458200" cy="486828"/>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Can the problem be represented graphically?</a:t>
            </a:r>
            <a:endParaRPr lang="en-US" altLang="en-US" sz="2400" noProof="0" dirty="0">
              <a:solidFill>
                <a:schemeClr val="tx1"/>
              </a:solidFill>
            </a:endParaRPr>
          </a:p>
        </p:txBody>
      </p:sp>
      <p:sp>
        <p:nvSpPr>
          <p:cNvPr id="22" name="Content Placeholder 21"/>
          <p:cNvSpPr>
            <a:spLocks noGrp="1"/>
          </p:cNvSpPr>
          <p:nvPr>
            <p:ph sz="quarter" idx="20"/>
          </p:nvPr>
        </p:nvSpPr>
        <p:spPr>
          <a:xfrm>
            <a:off x="342901" y="6072605"/>
            <a:ext cx="6079164" cy="391990"/>
          </a:xfrm>
        </p:spPr>
        <p:txBody>
          <a:bodyPr>
            <a:noAutofit/>
          </a:bodyPr>
          <a:lstStyle/>
          <a:p>
            <a:pPr lvl="2" indent="0">
              <a:spcBef>
                <a:spcPts val="1000"/>
              </a:spcBef>
              <a:spcAft>
                <a:spcPts val="0"/>
              </a:spcAft>
              <a:buNone/>
            </a:pPr>
            <a:r>
              <a:rPr lang="en-US" altLang="en-US" sz="2200" noProof="0" dirty="0">
                <a:solidFill>
                  <a:schemeClr val="tx1"/>
                </a:solidFill>
              </a:rPr>
              <a:t>Can an analysis model be created?</a:t>
            </a:r>
          </a:p>
        </p:txBody>
      </p:sp>
      <p:sp>
        <p:nvSpPr>
          <p:cNvPr id="3" name="Slide Number Placeholder 2"/>
          <p:cNvSpPr>
            <a:spLocks noGrp="1"/>
          </p:cNvSpPr>
          <p:nvPr>
            <p:ph type="sldNum" sz="quarter" idx="10"/>
          </p:nvPr>
        </p:nvSpPr>
        <p:spPr/>
        <p:txBody>
          <a:bodyPr/>
          <a:lstStyle/>
          <a:p>
            <a:fld id="{68151E55-6873-49E2-B8D5-2F265E6F1973}"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Plan a Solution</a:t>
            </a:r>
          </a:p>
        </p:txBody>
      </p:sp>
      <p:sp>
        <p:nvSpPr>
          <p:cNvPr id="13" name="Content Placeholder 12"/>
          <p:cNvSpPr>
            <a:spLocks noGrp="1"/>
          </p:cNvSpPr>
          <p:nvPr>
            <p:ph sz="quarter" idx="11"/>
          </p:nvPr>
        </p:nvSpPr>
        <p:spPr>
          <a:xfrm>
            <a:off x="342900" y="1276710"/>
            <a:ext cx="8458200" cy="488295"/>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t>Have you seen similar problems before?</a:t>
            </a:r>
          </a:p>
        </p:txBody>
      </p:sp>
      <p:sp>
        <p:nvSpPr>
          <p:cNvPr id="16" name="Content Placeholder 15"/>
          <p:cNvSpPr>
            <a:spLocks noGrp="1"/>
          </p:cNvSpPr>
          <p:nvPr>
            <p:ph sz="quarter" idx="14"/>
          </p:nvPr>
        </p:nvSpPr>
        <p:spPr>
          <a:xfrm>
            <a:off x="342900" y="1839823"/>
            <a:ext cx="8458200" cy="1081512"/>
          </a:xfrm>
        </p:spPr>
        <p:txBody>
          <a:bodyPr>
            <a:noAutofit/>
          </a:bodyPr>
          <a:lstStyle/>
          <a:p>
            <a:pPr marL="518160"/>
            <a:r>
              <a:rPr lang="en-US" altLang="en-US" sz="2200" noProof="0" dirty="0"/>
              <a:t>Are there patterns that are recognizable in a potential solution? Is there existing software that implements the data, functions, and features that are required?</a:t>
            </a:r>
          </a:p>
        </p:txBody>
      </p:sp>
      <p:sp>
        <p:nvSpPr>
          <p:cNvPr id="17" name="Content Placeholder 16"/>
          <p:cNvSpPr>
            <a:spLocks noGrp="1"/>
          </p:cNvSpPr>
          <p:nvPr>
            <p:ph sz="quarter" idx="15"/>
          </p:nvPr>
        </p:nvSpPr>
        <p:spPr>
          <a:xfrm>
            <a:off x="342900" y="3070749"/>
            <a:ext cx="8458200" cy="471398"/>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t>Has a similar problem been solved?</a:t>
            </a:r>
          </a:p>
        </p:txBody>
      </p:sp>
      <p:sp>
        <p:nvSpPr>
          <p:cNvPr id="18" name="Content Placeholder 17"/>
          <p:cNvSpPr>
            <a:spLocks noGrp="1"/>
          </p:cNvSpPr>
          <p:nvPr>
            <p:ph sz="quarter" idx="16"/>
          </p:nvPr>
        </p:nvSpPr>
        <p:spPr>
          <a:xfrm>
            <a:off x="342900" y="3573733"/>
            <a:ext cx="8458200" cy="454680"/>
          </a:xfrm>
        </p:spPr>
        <p:txBody>
          <a:bodyPr>
            <a:normAutofit/>
          </a:bodyPr>
          <a:lstStyle/>
          <a:p>
            <a:pPr marL="518160">
              <a:spcBef>
                <a:spcPts val="1000"/>
              </a:spcBef>
              <a:spcAft>
                <a:spcPts val="0"/>
              </a:spcAft>
            </a:pPr>
            <a:r>
              <a:rPr lang="en-US" altLang="en-US" sz="2200" noProof="0" dirty="0"/>
              <a:t>If so, are elements of the solution reusable?</a:t>
            </a:r>
          </a:p>
        </p:txBody>
      </p:sp>
      <p:sp>
        <p:nvSpPr>
          <p:cNvPr id="19" name="Content Placeholder 18"/>
          <p:cNvSpPr>
            <a:spLocks noGrp="1"/>
          </p:cNvSpPr>
          <p:nvPr>
            <p:ph sz="quarter" idx="17"/>
          </p:nvPr>
        </p:nvSpPr>
        <p:spPr>
          <a:xfrm>
            <a:off x="342900" y="4167029"/>
            <a:ext cx="4611872" cy="454680"/>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t>Can subproblems be defined?</a:t>
            </a:r>
            <a:endParaRPr lang="en-US" altLang="en-US" sz="2400" noProof="0" dirty="0"/>
          </a:p>
        </p:txBody>
      </p:sp>
      <p:sp>
        <p:nvSpPr>
          <p:cNvPr id="20" name="Content Placeholder 19"/>
          <p:cNvSpPr>
            <a:spLocks noGrp="1"/>
          </p:cNvSpPr>
          <p:nvPr>
            <p:ph sz="quarter" idx="18"/>
          </p:nvPr>
        </p:nvSpPr>
        <p:spPr>
          <a:xfrm>
            <a:off x="342900" y="4675046"/>
            <a:ext cx="8458200" cy="454681"/>
          </a:xfrm>
        </p:spPr>
        <p:txBody>
          <a:bodyPr>
            <a:normAutofit/>
          </a:bodyPr>
          <a:lstStyle/>
          <a:p>
            <a:pPr marL="518160"/>
            <a:r>
              <a:rPr lang="en-US" altLang="en-US" sz="2200" noProof="0" dirty="0"/>
              <a:t>If so, are solutions readily apparent for the subproblems?</a:t>
            </a:r>
            <a:endParaRPr lang="en-US" sz="2200" noProof="0" dirty="0"/>
          </a:p>
        </p:txBody>
      </p:sp>
      <p:sp>
        <p:nvSpPr>
          <p:cNvPr id="21" name="Content Placeholder 20"/>
          <p:cNvSpPr>
            <a:spLocks noGrp="1"/>
          </p:cNvSpPr>
          <p:nvPr>
            <p:ph sz="quarter" idx="19"/>
          </p:nvPr>
        </p:nvSpPr>
        <p:spPr>
          <a:xfrm>
            <a:off x="342900" y="5193695"/>
            <a:ext cx="8458200" cy="804569"/>
          </a:xfrm>
        </p:spPr>
        <p:txBody>
          <a:bodyPr>
            <a:noAutofit/>
          </a:bodyPr>
          <a:lstStyle/>
          <a:p>
            <a:pPr marL="291465" indent="-291465">
              <a:spcBef>
                <a:spcPts val="1000"/>
              </a:spcBef>
              <a:spcAft>
                <a:spcPts val="0"/>
              </a:spcAft>
              <a:buFont typeface="Arial" panose="020B0604020202020204" pitchFamily="34" charset="0"/>
              <a:buChar char="•"/>
            </a:pPr>
            <a:r>
              <a:rPr lang="en-US" altLang="en-US" sz="2400" i="1" noProof="0" dirty="0"/>
              <a:t>Can you represent a solution in a manner that leads to effective implementation?</a:t>
            </a:r>
          </a:p>
        </p:txBody>
      </p:sp>
      <p:sp>
        <p:nvSpPr>
          <p:cNvPr id="22" name="Content Placeholder 21"/>
          <p:cNvSpPr>
            <a:spLocks noGrp="1"/>
          </p:cNvSpPr>
          <p:nvPr>
            <p:ph sz="quarter" idx="20"/>
          </p:nvPr>
        </p:nvSpPr>
        <p:spPr>
          <a:xfrm>
            <a:off x="342900" y="6072605"/>
            <a:ext cx="6546997" cy="480595"/>
          </a:xfrm>
        </p:spPr>
        <p:txBody>
          <a:bodyPr>
            <a:noAutofit/>
          </a:bodyPr>
          <a:lstStyle/>
          <a:p>
            <a:pPr marL="518160"/>
            <a:r>
              <a:rPr lang="en-US" altLang="en-US" sz="2200" noProof="0" dirty="0"/>
              <a:t>Can a design model be created?</a:t>
            </a:r>
          </a:p>
        </p:txBody>
      </p:sp>
      <p:sp>
        <p:nvSpPr>
          <p:cNvPr id="3" name="Slide Number Placeholder 2"/>
          <p:cNvSpPr>
            <a:spLocks noGrp="1"/>
          </p:cNvSpPr>
          <p:nvPr>
            <p:ph type="sldNum" sz="quarter" idx="10"/>
          </p:nvPr>
        </p:nvSpPr>
        <p:spPr/>
        <p:txBody>
          <a:bodyPr/>
          <a:lstStyle/>
          <a:p>
            <a:fld id="{68151E55-6873-49E2-B8D5-2F265E6F1973}"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Carryout the Plan</a:t>
            </a:r>
          </a:p>
        </p:txBody>
      </p:sp>
      <p:sp>
        <p:nvSpPr>
          <p:cNvPr id="4" name="Content Placeholder 3"/>
          <p:cNvSpPr>
            <a:spLocks noGrp="1"/>
          </p:cNvSpPr>
          <p:nvPr>
            <p:ph sz="quarter" idx="11"/>
          </p:nvPr>
        </p:nvSpPr>
        <p:spPr>
          <a:xfrm>
            <a:off x="342900" y="1276710"/>
            <a:ext cx="8458200" cy="47477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Does the solution conform to the plan?</a:t>
            </a:r>
            <a:endParaRPr lang="en-US" altLang="en-US" sz="2400" noProof="0" dirty="0">
              <a:solidFill>
                <a:schemeClr val="tx1"/>
              </a:solidFill>
            </a:endParaRPr>
          </a:p>
        </p:txBody>
      </p:sp>
      <p:sp>
        <p:nvSpPr>
          <p:cNvPr id="12" name="Content Placeholder 11"/>
          <p:cNvSpPr>
            <a:spLocks noGrp="1"/>
          </p:cNvSpPr>
          <p:nvPr>
            <p:ph sz="quarter" idx="15"/>
          </p:nvPr>
        </p:nvSpPr>
        <p:spPr>
          <a:xfrm>
            <a:off x="342900" y="1816603"/>
            <a:ext cx="8458200" cy="474776"/>
          </a:xfrm>
        </p:spPr>
        <p:txBody>
          <a:bodyPr>
            <a:normAutofit/>
          </a:bodyPr>
          <a:lstStyle/>
          <a:p>
            <a:pPr lvl="2" indent="0">
              <a:spcBef>
                <a:spcPts val="1000"/>
              </a:spcBef>
              <a:spcAft>
                <a:spcPts val="0"/>
              </a:spcAft>
              <a:buNone/>
            </a:pPr>
            <a:r>
              <a:rPr lang="en-US" altLang="en-US" sz="2200" noProof="0" dirty="0">
                <a:solidFill>
                  <a:schemeClr val="tx1"/>
                </a:solidFill>
              </a:rPr>
              <a:t>Is source code traceable to the design model?</a:t>
            </a:r>
            <a:endParaRPr lang="en-US" altLang="en-US" sz="2400" i="1" noProof="0" dirty="0">
              <a:solidFill>
                <a:schemeClr val="tx1"/>
              </a:solidFill>
            </a:endParaRPr>
          </a:p>
        </p:txBody>
      </p:sp>
      <p:sp>
        <p:nvSpPr>
          <p:cNvPr id="13" name="Content Placeholder 12"/>
          <p:cNvSpPr>
            <a:spLocks noGrp="1"/>
          </p:cNvSpPr>
          <p:nvPr>
            <p:ph sz="quarter" idx="16"/>
          </p:nvPr>
        </p:nvSpPr>
        <p:spPr>
          <a:xfrm>
            <a:off x="342900" y="2631922"/>
            <a:ext cx="8458200" cy="474776"/>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Is each component part of the solution provably correct?</a:t>
            </a:r>
            <a:endParaRPr lang="en-US" altLang="en-US" sz="2400" noProof="0" dirty="0">
              <a:solidFill>
                <a:schemeClr val="tx1"/>
              </a:solidFill>
            </a:endParaRPr>
          </a:p>
        </p:txBody>
      </p:sp>
      <p:sp>
        <p:nvSpPr>
          <p:cNvPr id="14" name="Content Placeholder 13"/>
          <p:cNvSpPr>
            <a:spLocks noGrp="1"/>
          </p:cNvSpPr>
          <p:nvPr>
            <p:ph sz="quarter" idx="17"/>
          </p:nvPr>
        </p:nvSpPr>
        <p:spPr>
          <a:xfrm>
            <a:off x="342900" y="3198734"/>
            <a:ext cx="8458200" cy="763168"/>
          </a:xfrm>
        </p:spPr>
        <p:txBody>
          <a:bodyPr>
            <a:normAutofit/>
          </a:bodyPr>
          <a:lstStyle/>
          <a:p>
            <a:pPr lvl="2" indent="0">
              <a:spcBef>
                <a:spcPts val="1000"/>
              </a:spcBef>
              <a:spcAft>
                <a:spcPts val="0"/>
              </a:spcAft>
              <a:buNone/>
            </a:pPr>
            <a:r>
              <a:rPr lang="en-US" altLang="en-US" sz="2200" noProof="0" dirty="0">
                <a:solidFill>
                  <a:schemeClr val="tx1"/>
                </a:solidFill>
              </a:rPr>
              <a:t>Has the design and code been reviewed, or better, have correctness proofs been applied to algorithm?</a:t>
            </a:r>
          </a:p>
        </p:txBody>
      </p:sp>
      <p:sp>
        <p:nvSpPr>
          <p:cNvPr id="3" name="Slide Number Placeholder 2"/>
          <p:cNvSpPr>
            <a:spLocks noGrp="1"/>
          </p:cNvSpPr>
          <p:nvPr>
            <p:ph type="sldNum" sz="quarter" idx="10"/>
          </p:nvPr>
        </p:nvSpPr>
        <p:spPr/>
        <p:txBody>
          <a:bodyPr/>
          <a:lstStyle/>
          <a:p>
            <a:fld id="{68151E55-6873-49E2-B8D5-2F265E6F1973}"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Examine the Result</a:t>
            </a:r>
          </a:p>
        </p:txBody>
      </p:sp>
      <p:sp>
        <p:nvSpPr>
          <p:cNvPr id="4" name="Content Placeholder 3"/>
          <p:cNvSpPr>
            <a:spLocks noGrp="1"/>
          </p:cNvSpPr>
          <p:nvPr>
            <p:ph sz="quarter" idx="11"/>
          </p:nvPr>
        </p:nvSpPr>
        <p:spPr>
          <a:xfrm>
            <a:off x="342900" y="1276710"/>
            <a:ext cx="8458200" cy="52019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Is it possible to test each component part of the solution?</a:t>
            </a:r>
          </a:p>
        </p:txBody>
      </p:sp>
      <p:sp>
        <p:nvSpPr>
          <p:cNvPr id="12" name="Content Placeholder 11"/>
          <p:cNvSpPr>
            <a:spLocks noGrp="1"/>
          </p:cNvSpPr>
          <p:nvPr>
            <p:ph sz="quarter" idx="15"/>
          </p:nvPr>
        </p:nvSpPr>
        <p:spPr>
          <a:xfrm>
            <a:off x="342900" y="1848502"/>
            <a:ext cx="8458200" cy="474776"/>
          </a:xfrm>
        </p:spPr>
        <p:txBody>
          <a:bodyPr>
            <a:normAutofit/>
          </a:bodyPr>
          <a:lstStyle/>
          <a:p>
            <a:pPr lvl="2" indent="0">
              <a:spcBef>
                <a:spcPts val="1000"/>
              </a:spcBef>
              <a:spcAft>
                <a:spcPts val="0"/>
              </a:spcAft>
              <a:buNone/>
            </a:pPr>
            <a:r>
              <a:rPr lang="en-US" altLang="en-US" sz="2200" noProof="0" dirty="0">
                <a:solidFill>
                  <a:schemeClr val="tx1"/>
                </a:solidFill>
              </a:rPr>
              <a:t>Has a reasonable testing strategy been implemented?</a:t>
            </a:r>
            <a:endParaRPr lang="en-US" altLang="en-US" sz="2200" i="1" noProof="0" dirty="0">
              <a:solidFill>
                <a:schemeClr val="tx1"/>
              </a:solidFill>
            </a:endParaRPr>
          </a:p>
        </p:txBody>
      </p:sp>
      <p:sp>
        <p:nvSpPr>
          <p:cNvPr id="13" name="Content Placeholder 12"/>
          <p:cNvSpPr>
            <a:spLocks noGrp="1"/>
          </p:cNvSpPr>
          <p:nvPr>
            <p:ph sz="quarter" idx="16"/>
          </p:nvPr>
        </p:nvSpPr>
        <p:spPr>
          <a:xfrm>
            <a:off x="342900" y="2631922"/>
            <a:ext cx="8458200" cy="871510"/>
          </a:xfrm>
        </p:spPr>
        <p:txBody>
          <a:bodyPr>
            <a:normAutofit/>
          </a:bodyPr>
          <a:lstStyle/>
          <a:p>
            <a:pPr marL="291465" indent="-291465">
              <a:spcBef>
                <a:spcPts val="1000"/>
              </a:spcBef>
              <a:spcAft>
                <a:spcPts val="0"/>
              </a:spcAft>
              <a:buFont typeface="Arial" panose="020B0604020202020204" pitchFamily="34" charset="0"/>
              <a:buChar char="•"/>
            </a:pPr>
            <a:r>
              <a:rPr lang="en-US" altLang="en-US" sz="2400" i="1" noProof="0" dirty="0">
                <a:solidFill>
                  <a:schemeClr val="tx1"/>
                </a:solidFill>
              </a:rPr>
              <a:t>Does the solution produce results, that conform to the data, functions, and features that are required? </a:t>
            </a:r>
          </a:p>
        </p:txBody>
      </p:sp>
      <p:sp>
        <p:nvSpPr>
          <p:cNvPr id="14" name="Content Placeholder 13"/>
          <p:cNvSpPr>
            <a:spLocks noGrp="1"/>
          </p:cNvSpPr>
          <p:nvPr>
            <p:ph sz="quarter" idx="17"/>
          </p:nvPr>
        </p:nvSpPr>
        <p:spPr>
          <a:xfrm>
            <a:off x="329609" y="3574918"/>
            <a:ext cx="8471491" cy="763168"/>
          </a:xfrm>
        </p:spPr>
        <p:txBody>
          <a:bodyPr>
            <a:normAutofit/>
          </a:bodyPr>
          <a:lstStyle/>
          <a:p>
            <a:pPr marL="518160"/>
            <a:r>
              <a:rPr lang="en-US" altLang="en-US" sz="2200" noProof="0" dirty="0">
                <a:solidFill>
                  <a:schemeClr val="tx1"/>
                </a:solidFill>
              </a:rPr>
              <a:t>Has the software been validated against all stakeholder requirements?</a:t>
            </a:r>
            <a:endParaRPr lang="en-US" altLang="en-US" sz="2200" i="1"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Hooker’s General Principles</a:t>
            </a:r>
          </a:p>
        </p:txBody>
      </p:sp>
      <p:sp>
        <p:nvSpPr>
          <p:cNvPr id="4" name="Content Placeholder 3"/>
          <p:cNvSpPr>
            <a:spLocks noGrp="1"/>
          </p:cNvSpPr>
          <p:nvPr>
            <p:ph sz="quarter" idx="11"/>
          </p:nvPr>
        </p:nvSpPr>
        <p:spPr>
          <a:xfrm>
            <a:off x="342900" y="1276709"/>
            <a:ext cx="8458200" cy="3709961"/>
          </a:xfrm>
        </p:spPr>
        <p:txBody>
          <a:bodyPr vert="horz" lIns="91440" tIns="45720" rIns="91440" bIns="45720" rtlCol="0">
            <a:noAutofit/>
          </a:bodyPr>
          <a:lstStyle/>
          <a:p>
            <a:pPr marL="403225" indent="-403225">
              <a:spcBef>
                <a:spcPts val="1000"/>
              </a:spcBef>
              <a:spcAft>
                <a:spcPts val="0"/>
              </a:spcAft>
              <a:buFont typeface="+mj-lt"/>
              <a:buAutoNum type="arabicPeriod"/>
            </a:pPr>
            <a:r>
              <a:rPr lang="en-US" altLang="en-US" sz="2400" i="1" noProof="0" dirty="0">
                <a:solidFill>
                  <a:schemeClr val="tx1"/>
                </a:solidFill>
              </a:rPr>
              <a:t>The Reason It All Exists – </a:t>
            </a:r>
            <a:r>
              <a:rPr lang="en-US" altLang="en-US" sz="2400" noProof="0" dirty="0">
                <a:solidFill>
                  <a:schemeClr val="tx1"/>
                </a:solidFill>
              </a:rPr>
              <a:t>provide value to users.</a:t>
            </a:r>
            <a:endParaRPr lang="en-US" altLang="en-US" sz="2400" i="1"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K</a:t>
            </a:r>
            <a:r>
              <a:rPr lang="en-US" altLang="en-US" sz="100" i="1" noProof="0" dirty="0">
                <a:solidFill>
                  <a:schemeClr val="tx1"/>
                </a:solidFill>
              </a:rPr>
              <a:t> </a:t>
            </a:r>
            <a:r>
              <a:rPr lang="en-US" altLang="en-US" sz="2400" i="1" noProof="0" dirty="0">
                <a:solidFill>
                  <a:schemeClr val="tx1"/>
                </a:solidFill>
              </a:rPr>
              <a:t>I</a:t>
            </a:r>
            <a:r>
              <a:rPr lang="en-US" altLang="en-US" sz="100" i="1" noProof="0" dirty="0">
                <a:solidFill>
                  <a:schemeClr val="tx1"/>
                </a:solidFill>
              </a:rPr>
              <a:t> </a:t>
            </a:r>
            <a:r>
              <a:rPr lang="en-US" altLang="en-US" sz="2400" i="1" noProof="0" dirty="0">
                <a:solidFill>
                  <a:schemeClr val="tx1"/>
                </a:solidFill>
              </a:rPr>
              <a:t>S</a:t>
            </a:r>
            <a:r>
              <a:rPr lang="en-US" altLang="en-US" sz="100" i="1" noProof="0" dirty="0">
                <a:solidFill>
                  <a:schemeClr val="tx1"/>
                </a:solidFill>
              </a:rPr>
              <a:t> </a:t>
            </a:r>
            <a:r>
              <a:rPr lang="en-US" altLang="en-US" sz="2400" i="1" noProof="0" dirty="0" err="1">
                <a:solidFill>
                  <a:schemeClr val="tx1"/>
                </a:solidFill>
              </a:rPr>
              <a:t>S</a:t>
            </a:r>
            <a:r>
              <a:rPr lang="en-US" altLang="en-US" sz="2400" i="1" noProof="0" dirty="0">
                <a:solidFill>
                  <a:schemeClr val="tx1"/>
                </a:solidFill>
              </a:rPr>
              <a:t> (Keep It Simple, Stupid!) </a:t>
            </a:r>
            <a:r>
              <a:rPr lang="en-US" altLang="en-US" sz="2400" noProof="0" dirty="0">
                <a:solidFill>
                  <a:schemeClr val="tx1"/>
                </a:solidFill>
              </a:rPr>
              <a:t>– design simple as it can be.</a:t>
            </a:r>
            <a:endParaRPr lang="en-US" altLang="en-US" sz="2400" i="1"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Maintain the Vision </a:t>
            </a:r>
            <a:r>
              <a:rPr lang="en-US" altLang="en-US" sz="2400" noProof="0" dirty="0">
                <a:solidFill>
                  <a:schemeClr val="tx1"/>
                </a:solidFill>
              </a:rPr>
              <a:t>– clear vision is essential.</a:t>
            </a:r>
          </a:p>
          <a:p>
            <a:pPr marL="403225" indent="-403225">
              <a:spcBef>
                <a:spcPts val="1000"/>
              </a:spcBef>
              <a:spcAft>
                <a:spcPts val="0"/>
              </a:spcAft>
              <a:buFont typeface="+mj-lt"/>
              <a:buAutoNum type="arabicPeriod"/>
            </a:pPr>
            <a:r>
              <a:rPr lang="en-US" altLang="en-US" sz="2400" i="1" noProof="0" dirty="0">
                <a:solidFill>
                  <a:schemeClr val="tx1"/>
                </a:solidFill>
              </a:rPr>
              <a:t>What You Produce, Others Will Consume.</a:t>
            </a:r>
            <a:endParaRPr lang="en-US" altLang="en-US" sz="2400"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Be Open to the Future </a:t>
            </a:r>
            <a:r>
              <a:rPr lang="en-US" altLang="en-US" sz="2400" noProof="0" dirty="0">
                <a:solidFill>
                  <a:schemeClr val="tx1"/>
                </a:solidFill>
              </a:rPr>
              <a:t>- do not design yourself into a corner.</a:t>
            </a:r>
          </a:p>
          <a:p>
            <a:pPr marL="403225" indent="-403225">
              <a:spcBef>
                <a:spcPts val="1000"/>
              </a:spcBef>
              <a:spcAft>
                <a:spcPts val="0"/>
              </a:spcAft>
              <a:buFont typeface="+mj-lt"/>
              <a:buAutoNum type="arabicPeriod"/>
            </a:pPr>
            <a:r>
              <a:rPr lang="en-US" altLang="en-US" sz="2400" i="1" noProof="0" dirty="0">
                <a:solidFill>
                  <a:schemeClr val="tx1"/>
                </a:solidFill>
              </a:rPr>
              <a:t>Plan Ahead for Reuse </a:t>
            </a:r>
            <a:r>
              <a:rPr lang="en-US" altLang="en-US" sz="2400" noProof="0" dirty="0">
                <a:solidFill>
                  <a:schemeClr val="tx1"/>
                </a:solidFill>
              </a:rPr>
              <a:t>– reduces cost and increases value.</a:t>
            </a:r>
            <a:endParaRPr lang="en-US" altLang="en-US" sz="2400" i="1" noProof="0" dirty="0">
              <a:solidFill>
                <a:schemeClr val="tx1"/>
              </a:solidFill>
            </a:endParaRPr>
          </a:p>
          <a:p>
            <a:pPr marL="403225" indent="-403225">
              <a:spcBef>
                <a:spcPts val="1000"/>
              </a:spcBef>
              <a:spcAft>
                <a:spcPts val="0"/>
              </a:spcAft>
              <a:buFont typeface="+mj-lt"/>
              <a:buAutoNum type="arabicPeriod"/>
            </a:pPr>
            <a:r>
              <a:rPr lang="en-US" altLang="en-US" sz="2400" i="1" noProof="0" dirty="0">
                <a:solidFill>
                  <a:schemeClr val="tx1"/>
                </a:solidFill>
              </a:rPr>
              <a:t>Think!</a:t>
            </a:r>
            <a:r>
              <a:rPr lang="en-US" altLang="en-US" sz="2400" noProof="0" dirty="0">
                <a:solidFill>
                  <a:schemeClr val="tx1"/>
                </a:solidFill>
              </a:rPr>
              <a:t> – placing thought before action produce results.</a:t>
            </a:r>
            <a:endParaRPr lang="en-US" altLang="en-US" sz="28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How it all Starts – </a:t>
            </a:r>
            <a:r>
              <a:rPr lang="en-US" noProof="0" dirty="0" err="1"/>
              <a:t>SafeHome</a:t>
            </a:r>
            <a:r>
              <a:rPr lang="en-US" noProof="0" dirty="0"/>
              <a:t> Begins</a:t>
            </a:r>
          </a:p>
        </p:txBody>
      </p:sp>
      <p:sp>
        <p:nvSpPr>
          <p:cNvPr id="4" name="Content Placeholder 3"/>
          <p:cNvSpPr>
            <a:spLocks noGrp="1"/>
          </p:cNvSpPr>
          <p:nvPr>
            <p:ph sz="quarter" idx="11"/>
          </p:nvPr>
        </p:nvSpPr>
        <p:spPr/>
        <p:txBody>
          <a:bodyPr vert="horz" lIns="91440" tIns="45720" rIns="91440" bIns="45720" rtlCol="0">
            <a:noAutofit/>
          </a:bodyPr>
          <a:lstStyle/>
          <a:p>
            <a:pPr marL="1905" lvl="1" indent="0">
              <a:spcBef>
                <a:spcPts val="300"/>
              </a:spcBef>
              <a:buNone/>
            </a:pPr>
            <a:r>
              <a:rPr lang="en-US" altLang="en-US" sz="2400" noProof="0" dirty="0">
                <a:solidFill>
                  <a:schemeClr val="tx1"/>
                </a:solidFill>
              </a:rPr>
              <a:t>Every software project is precipitated by some business need—</a:t>
            </a:r>
          </a:p>
          <a:p>
            <a:pPr marL="291465" lvl="2" indent="-291465">
              <a:spcBef>
                <a:spcPts val="1000"/>
              </a:spcBef>
              <a:spcAft>
                <a:spcPts val="0"/>
              </a:spcAft>
            </a:pPr>
            <a:r>
              <a:rPr lang="en-US" altLang="en-US" sz="2400" dirty="0">
                <a:solidFill>
                  <a:schemeClr val="tx1"/>
                </a:solidFill>
              </a:rPr>
              <a:t>T</a:t>
            </a:r>
            <a:r>
              <a:rPr lang="en-US" altLang="en-US" sz="2400" noProof="0" dirty="0">
                <a:solidFill>
                  <a:schemeClr val="tx1"/>
                </a:solidFill>
              </a:rPr>
              <a:t>he need to correct a defect in an existing application;</a:t>
            </a:r>
          </a:p>
          <a:p>
            <a:pPr marL="291465" lvl="2" indent="-291465">
              <a:spcBef>
                <a:spcPts val="1000"/>
              </a:spcBef>
              <a:spcAft>
                <a:spcPts val="0"/>
              </a:spcAft>
            </a:pPr>
            <a:r>
              <a:rPr lang="en-US" altLang="en-US" sz="2400" dirty="0">
                <a:solidFill>
                  <a:schemeClr val="tx1"/>
                </a:solidFill>
              </a:rPr>
              <a:t>T</a:t>
            </a:r>
            <a:r>
              <a:rPr lang="en-US" altLang="en-US" sz="2400" noProof="0" dirty="0">
                <a:solidFill>
                  <a:schemeClr val="tx1"/>
                </a:solidFill>
              </a:rPr>
              <a:t>he need to the need to adapt a ‘legacy system’ to a changing business environment;</a:t>
            </a:r>
          </a:p>
          <a:p>
            <a:pPr marL="291465" lvl="2" indent="-291465">
              <a:spcBef>
                <a:spcPts val="1000"/>
              </a:spcBef>
              <a:spcAft>
                <a:spcPts val="0"/>
              </a:spcAft>
            </a:pPr>
            <a:r>
              <a:rPr lang="en-US" altLang="en-US" sz="2400" noProof="0" dirty="0">
                <a:solidFill>
                  <a:schemeClr val="tx1"/>
                </a:solidFill>
              </a:rPr>
              <a:t>The need to extend the functions and features of an existing application, or</a:t>
            </a:r>
          </a:p>
          <a:p>
            <a:pPr marL="291465" lvl="2" indent="-291465">
              <a:spcBef>
                <a:spcPts val="1000"/>
              </a:spcBef>
              <a:spcAft>
                <a:spcPts val="0"/>
              </a:spcAft>
            </a:pPr>
            <a:r>
              <a:rPr lang="en-US" altLang="en-US" sz="2400" dirty="0">
                <a:solidFill>
                  <a:schemeClr val="tx1"/>
                </a:solidFill>
              </a:rPr>
              <a:t>T</a:t>
            </a:r>
            <a:r>
              <a:rPr lang="en-US" altLang="en-US" sz="2400" noProof="0" dirty="0">
                <a:solidFill>
                  <a:schemeClr val="tx1"/>
                </a:solidFill>
              </a:rPr>
              <a:t>he need to create a new product, service, or system.</a:t>
            </a:r>
          </a:p>
        </p:txBody>
      </p:sp>
      <p:sp>
        <p:nvSpPr>
          <p:cNvPr id="3" name="Slide Number Placeholder 2"/>
          <p:cNvSpPr>
            <a:spLocks noGrp="1"/>
          </p:cNvSpPr>
          <p:nvPr>
            <p:ph type="sldNum" sz="quarter" idx="10"/>
          </p:nvPr>
        </p:nvSpPr>
        <p:spPr/>
        <p:txBody>
          <a:bodyPr/>
          <a:lstStyle/>
          <a:p>
            <a:fld id="{68151E55-6873-49E2-B8D5-2F265E6F1973}"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a:t>
            </a: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and Software Engineering</a:t>
            </a: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Introduction</a:t>
            </a: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p>
        </p:txBody>
      </p:sp>
      <p:sp>
        <p:nvSpPr>
          <p:cNvPr id="3" name="Footer Placeholder 2"/>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2310981"/>
            <a:ext cx="7696919" cy="637593"/>
          </a:xfrm>
        </p:spPr>
        <p:txBody>
          <a:bodyPr>
            <a:normAutofit/>
          </a:bodyPr>
          <a:lstStyle/>
          <a:p>
            <a:r>
              <a:rPr lang="en-US" sz="2400" noProof="0" dirty="0"/>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lstStyle/>
          <a:p>
            <a:r>
              <a:rPr lang="en-US" sz="3400" noProof="0" dirty="0"/>
              <a:t>Wear versus Deterioration – Text Alternative</a:t>
            </a:r>
          </a:p>
        </p:txBody>
      </p:sp>
      <p:sp>
        <p:nvSpPr>
          <p:cNvPr id="9" name="Text Placeholder 8"/>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p:cNvSpPr>
            <a:spLocks noGrp="1"/>
          </p:cNvSpPr>
          <p:nvPr>
            <p:ph sz="quarter" idx="11"/>
          </p:nvPr>
        </p:nvSpPr>
        <p:spPr>
          <a:xfrm>
            <a:off x="342900" y="1647824"/>
            <a:ext cx="8458200" cy="3797011"/>
          </a:xfrm>
        </p:spPr>
        <p:txBody>
          <a:bodyPr>
            <a:noAutofit/>
          </a:bodyPr>
          <a:lstStyle/>
          <a:p>
            <a:r>
              <a:rPr lang="en-US" sz="2400" noProof="0" dirty="0"/>
              <a:t>A graph showing wear versus deterioration is plotted for failure rate versus time. An idealized curve shows that failure-rate reduces as time increases. The displayed curve has a hyperbolic shape which falls from a high y-value to a near constant y-value as x increases. The actual curve shows that failure-rate reduces and reaches a minimum but rises again with a reduced slope as time increases. When a change is implemented there is sudden spike in the curve resulting in higher failure rate which then falls back towards the actual curve as time increases. The failure rate increases due to side-effects. </a:t>
            </a:r>
          </a:p>
        </p:txBody>
      </p:sp>
      <p:sp>
        <p:nvSpPr>
          <p:cNvPr id="10" name="Text Placeholder 9"/>
          <p:cNvSpPr>
            <a:spLocks noGrp="1"/>
          </p:cNvSpPr>
          <p:nvPr>
            <p:ph type="body" sz="quarter" idx="15"/>
          </p:nvPr>
        </p:nvSpPr>
        <p:spPr/>
        <p:txBody>
          <a:bodyPr/>
          <a:lstStyle/>
          <a:p>
            <a:pPr algn="ctr"/>
            <a:r>
              <a:rPr lang="en-US" noProof="0" dirty="0">
                <a:hlinkClick r:id="rId2" action="ppaction://hlinksldjump"/>
              </a:rPr>
              <a:t>Return to parent-slide containing images.</a:t>
            </a:r>
          </a:p>
        </p:txBody>
      </p:sp>
      <p:sp>
        <p:nvSpPr>
          <p:cNvPr id="6" name="Slide Number Placeholder 5"/>
          <p:cNvSpPr>
            <a:spLocks noGrp="1"/>
          </p:cNvSpPr>
          <p:nvPr>
            <p:ph type="sldNum" sz="quarter" idx="10"/>
          </p:nvPr>
        </p:nvSpPr>
        <p:spPr/>
        <p:txBody>
          <a:bodyPr/>
          <a:lstStyle/>
          <a:p>
            <a:fld id="{68151E55-6873-49E2-B8D5-2F265E6F1973}" type="slidenum">
              <a:rPr lang="en-US" smtClean="0"/>
              <a:t>22</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sz="3600" noProof="0" dirty="0">
                <a:highlight>
                  <a:srgbClr val="FFFF00"/>
                </a:highlight>
              </a:rPr>
              <a:t>Nature of Software – Defining Software</a:t>
            </a:r>
          </a:p>
        </p:txBody>
      </p:sp>
      <p:sp>
        <p:nvSpPr>
          <p:cNvPr id="4" name="Content Placeholder 3"/>
          <p:cNvSpPr>
            <a:spLocks noGrp="1"/>
          </p:cNvSpPr>
          <p:nvPr>
            <p:ph sz="quarter" idx="11"/>
          </p:nvPr>
        </p:nvSpPr>
        <p:spPr>
          <a:xfrm>
            <a:off x="342900" y="1276709"/>
            <a:ext cx="8458200" cy="3476162"/>
          </a:xfrm>
        </p:spPr>
        <p:txBody>
          <a:bodyPr vert="horz" lIns="91440" tIns="45720" rIns="91440" bIns="45720" rtlCol="0">
            <a:noAutofit/>
          </a:bodyPr>
          <a:lstStyle/>
          <a:p>
            <a:pPr>
              <a:spcBef>
                <a:spcPct val="50000"/>
              </a:spcBef>
            </a:pPr>
            <a:r>
              <a:rPr lang="en-US" altLang="en-US" sz="2400" i="1" noProof="0" dirty="0">
                <a:solidFill>
                  <a:schemeClr val="tx1"/>
                </a:solidFill>
              </a:rPr>
              <a:t>Software is:</a:t>
            </a:r>
          </a:p>
          <a:p>
            <a:pPr marL="403225" indent="-403225">
              <a:spcBef>
                <a:spcPts val="1000"/>
              </a:spcBef>
              <a:spcAft>
                <a:spcPts val="0"/>
              </a:spcAft>
              <a:buFont typeface="+mj-lt"/>
              <a:buAutoNum type="arabicParenR"/>
            </a:pPr>
            <a:r>
              <a:rPr lang="en-US" altLang="en-US" sz="2400" i="1" noProof="0" dirty="0">
                <a:solidFill>
                  <a:schemeClr val="tx1"/>
                </a:solidFill>
                <a:highlight>
                  <a:srgbClr val="FFFF00"/>
                </a:highlight>
              </a:rPr>
              <a:t>Instructions </a:t>
            </a:r>
            <a:r>
              <a:rPr lang="en-US" altLang="en-US" sz="2400" i="1" noProof="0" dirty="0">
                <a:solidFill>
                  <a:schemeClr val="tx1"/>
                </a:solidFill>
              </a:rPr>
              <a:t>(computer programs) that when executed provide desired features, function, and performance;</a:t>
            </a:r>
          </a:p>
          <a:p>
            <a:pPr marL="403225" indent="-403225">
              <a:spcBef>
                <a:spcPts val="1000"/>
              </a:spcBef>
              <a:spcAft>
                <a:spcPts val="0"/>
              </a:spcAft>
              <a:buFont typeface="+mj-lt"/>
              <a:buAutoNum type="arabicParenR"/>
            </a:pPr>
            <a:r>
              <a:rPr lang="en-US" altLang="en-US" sz="2400" i="1" noProof="0" dirty="0">
                <a:solidFill>
                  <a:schemeClr val="tx1"/>
                </a:solidFill>
                <a:highlight>
                  <a:srgbClr val="FFFF00"/>
                </a:highlight>
              </a:rPr>
              <a:t>Data </a:t>
            </a:r>
            <a:r>
              <a:rPr lang="en-US" altLang="en-US" sz="2400" i="1" noProof="0" dirty="0">
                <a:solidFill>
                  <a:schemeClr val="tx1"/>
                </a:solidFill>
              </a:rPr>
              <a:t>structures that enable the programs to adequately manipulate information.</a:t>
            </a:r>
          </a:p>
          <a:p>
            <a:pPr marL="403225" indent="-403225">
              <a:spcBef>
                <a:spcPts val="1000"/>
              </a:spcBef>
              <a:spcAft>
                <a:spcPts val="0"/>
              </a:spcAft>
              <a:buFont typeface="+mj-lt"/>
              <a:buAutoNum type="arabicParenR"/>
            </a:pPr>
            <a:r>
              <a:rPr lang="en-US" altLang="en-US" sz="2400" i="1" dirty="0">
                <a:solidFill>
                  <a:schemeClr val="tx1"/>
                </a:solidFill>
                <a:highlight>
                  <a:srgbClr val="FFFF00"/>
                </a:highlight>
              </a:rPr>
              <a:t>D</a:t>
            </a:r>
            <a:r>
              <a:rPr lang="en-US" altLang="en-US" sz="2400" i="1" noProof="0" dirty="0" err="1">
                <a:solidFill>
                  <a:schemeClr val="tx1"/>
                </a:solidFill>
                <a:highlight>
                  <a:srgbClr val="FFFF00"/>
                </a:highlight>
              </a:rPr>
              <a:t>ocumentation</a:t>
            </a:r>
            <a:r>
              <a:rPr lang="en-US" altLang="en-US" sz="2400" i="1" noProof="0" dirty="0">
                <a:solidFill>
                  <a:schemeClr val="tx1"/>
                </a:solidFill>
                <a:highlight>
                  <a:srgbClr val="FFFF00"/>
                </a:highlight>
              </a:rPr>
              <a:t> </a:t>
            </a:r>
            <a:r>
              <a:rPr lang="en-US" altLang="en-US" sz="2400" i="1" noProof="0" dirty="0">
                <a:solidFill>
                  <a:schemeClr val="tx1"/>
                </a:solidFill>
              </a:rPr>
              <a:t>that describes the operation and use of the programs.</a:t>
            </a:r>
            <a:endParaRPr lang="en-US" altLang="en-US" sz="24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What is Software?</a:t>
            </a:r>
            <a:endParaRPr lang="zh-CN" altLang="en-US" noProof="0" dirty="0"/>
          </a:p>
        </p:txBody>
      </p:sp>
      <p:sp>
        <p:nvSpPr>
          <p:cNvPr id="4" name="Content Placeholder 3"/>
          <p:cNvSpPr>
            <a:spLocks noGrp="1"/>
          </p:cNvSpPr>
          <p:nvPr>
            <p:ph sz="quarter" idx="11"/>
          </p:nvPr>
        </p:nvSpPr>
        <p:spPr>
          <a:xfrm>
            <a:off x="342900" y="1276709"/>
            <a:ext cx="8458200" cy="229940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i="1" noProof="0" dirty="0"/>
              <a:t>Software is developed or engineered it is not </a:t>
            </a:r>
            <a:r>
              <a:rPr lang="en-US" altLang="en-US" sz="2400" i="1" noProof="0" dirty="0">
                <a:highlight>
                  <a:srgbClr val="FFFF00"/>
                </a:highlight>
              </a:rPr>
              <a:t>manufactured</a:t>
            </a:r>
            <a:r>
              <a:rPr lang="en-US" altLang="en-US" sz="2400" i="1" noProof="0" dirty="0"/>
              <a:t> in the classical sense.</a:t>
            </a:r>
            <a:r>
              <a:rPr lang="zh-CN" altLang="en-US" sz="2400" i="1" noProof="0" dirty="0"/>
              <a:t>不是工厂</a:t>
            </a:r>
            <a:endParaRPr lang="en-US" altLang="en-US" sz="2400" i="1" noProof="0" dirty="0"/>
          </a:p>
          <a:p>
            <a:pPr marL="291465" indent="-291465">
              <a:spcBef>
                <a:spcPts val="1000"/>
              </a:spcBef>
              <a:spcAft>
                <a:spcPts val="0"/>
              </a:spcAft>
              <a:buFont typeface="Arial" panose="020B0604020202020204" pitchFamily="34" charset="0"/>
              <a:buChar char="•"/>
            </a:pPr>
            <a:r>
              <a:rPr lang="en-US" altLang="en-US" sz="2400" i="1" noProof="0" dirty="0"/>
              <a:t>Software doesn't "</a:t>
            </a:r>
            <a:r>
              <a:rPr lang="en-US" altLang="en-US" sz="2400" i="1" noProof="0" dirty="0">
                <a:highlight>
                  <a:srgbClr val="FFFF00"/>
                </a:highlight>
              </a:rPr>
              <a:t>wear out</a:t>
            </a:r>
            <a:r>
              <a:rPr lang="en-US" altLang="en-US" sz="2400" i="1" noProof="0" dirty="0"/>
              <a:t>“ but i</a:t>
            </a:r>
            <a:r>
              <a:rPr lang="en-US" altLang="zh-CN" sz="2400" i="1" noProof="0" dirty="0"/>
              <a:t>t</a:t>
            </a:r>
            <a:r>
              <a:rPr lang="en-US" altLang="en-US" sz="2400" i="1" noProof="0" dirty="0"/>
              <a:t> does deteriorate.</a:t>
            </a:r>
            <a:r>
              <a:rPr lang="zh-CN" altLang="en-US" sz="2400" i="1" noProof="0" dirty="0"/>
              <a:t>生命周期、变坏</a:t>
            </a:r>
            <a:endParaRPr lang="en-US" altLang="en-US" sz="2400" noProof="0" dirty="0"/>
          </a:p>
          <a:p>
            <a:pPr marL="291465" indent="-291465">
              <a:spcBef>
                <a:spcPts val="1000"/>
              </a:spcBef>
              <a:spcAft>
                <a:spcPts val="0"/>
              </a:spcAft>
              <a:buFont typeface="Arial" panose="020B0604020202020204" pitchFamily="34" charset="0"/>
              <a:buChar char="•"/>
            </a:pPr>
            <a:r>
              <a:rPr lang="en-US" altLang="en-US" sz="2400" i="1" noProof="0" dirty="0"/>
              <a:t>Although the industry is moving toward component-based construction, most software continues to be </a:t>
            </a:r>
            <a:r>
              <a:rPr lang="en-US" altLang="en-US" sz="2400" i="1" noProof="0" dirty="0">
                <a:highlight>
                  <a:srgbClr val="FFFF00"/>
                </a:highlight>
              </a:rPr>
              <a:t>custom-built</a:t>
            </a:r>
            <a:r>
              <a:rPr lang="en-US" altLang="en-US" sz="2400" i="1" noProof="0" dirty="0"/>
              <a:t>.</a:t>
            </a:r>
            <a:r>
              <a:rPr lang="zh-CN" altLang="en-US" sz="2400" i="1" noProof="0" dirty="0"/>
              <a:t>定制化</a:t>
            </a:r>
          </a:p>
        </p:txBody>
      </p:sp>
      <p:sp>
        <p:nvSpPr>
          <p:cNvPr id="3" name="Slide Number Placeholder 2"/>
          <p:cNvSpPr>
            <a:spLocks noGrp="1"/>
          </p:cNvSpPr>
          <p:nvPr>
            <p:ph type="sldNum" sz="quarter" idx="10"/>
          </p:nvPr>
        </p:nvSpPr>
        <p:spPr/>
        <p:txBody>
          <a:bodyPr/>
          <a:lstStyle/>
          <a:p>
            <a:fld id="{68151E55-6873-49E2-B8D5-2F265E6F1973}"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Software Application Domains</a:t>
            </a:r>
          </a:p>
        </p:txBody>
      </p:sp>
      <p:sp>
        <p:nvSpPr>
          <p:cNvPr id="4" name="Content Placeholder 3"/>
          <p:cNvSpPr>
            <a:spLocks noGrp="1"/>
          </p:cNvSpPr>
          <p:nvPr>
            <p:ph sz="quarter" idx="11"/>
          </p:nvPr>
        </p:nvSpPr>
        <p:spPr>
          <a:xfrm>
            <a:off x="342900" y="1276710"/>
            <a:ext cx="8458200" cy="373891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t>System software.</a:t>
            </a:r>
          </a:p>
          <a:p>
            <a:pPr marL="291465" indent="-291465">
              <a:spcBef>
                <a:spcPts val="1000"/>
              </a:spcBef>
              <a:spcAft>
                <a:spcPts val="0"/>
              </a:spcAft>
              <a:buFont typeface="Arial" panose="020B0604020202020204" pitchFamily="34" charset="0"/>
              <a:buChar char="•"/>
            </a:pPr>
            <a:r>
              <a:rPr lang="en-US" altLang="en-US" sz="2400" noProof="0" dirty="0"/>
              <a:t>Application software.</a:t>
            </a:r>
          </a:p>
          <a:p>
            <a:pPr marL="291465" indent="-291465">
              <a:spcBef>
                <a:spcPts val="1000"/>
              </a:spcBef>
              <a:spcAft>
                <a:spcPts val="0"/>
              </a:spcAft>
              <a:buFont typeface="Arial" panose="020B0604020202020204" pitchFamily="34" charset="0"/>
              <a:buChar char="•"/>
            </a:pPr>
            <a:r>
              <a:rPr lang="en-US" altLang="en-US" sz="2400" noProof="0" dirty="0"/>
              <a:t>Engineering/Scientific software.</a:t>
            </a:r>
          </a:p>
          <a:p>
            <a:pPr marL="291465" indent="-291465">
              <a:spcBef>
                <a:spcPts val="1000"/>
              </a:spcBef>
              <a:spcAft>
                <a:spcPts val="0"/>
              </a:spcAft>
              <a:buFont typeface="Arial" panose="020B0604020202020204" pitchFamily="34" charset="0"/>
              <a:buChar char="•"/>
            </a:pPr>
            <a:r>
              <a:rPr lang="en-US" altLang="en-US" sz="2400" noProof="0" dirty="0"/>
              <a:t>Embedded software.</a:t>
            </a:r>
          </a:p>
          <a:p>
            <a:pPr marL="291465" indent="-291465">
              <a:spcBef>
                <a:spcPts val="1000"/>
              </a:spcBef>
              <a:spcAft>
                <a:spcPts val="0"/>
              </a:spcAft>
              <a:buFont typeface="Arial" panose="020B0604020202020204" pitchFamily="34" charset="0"/>
              <a:buChar char="•"/>
            </a:pPr>
            <a:r>
              <a:rPr lang="en-US" altLang="en-US" sz="2400" noProof="0" dirty="0"/>
              <a:t>Product-line software.</a:t>
            </a:r>
          </a:p>
          <a:p>
            <a:pPr marL="291465" indent="-291465">
              <a:spcBef>
                <a:spcPts val="1000"/>
              </a:spcBef>
              <a:spcAft>
                <a:spcPts val="0"/>
              </a:spcAft>
              <a:buFont typeface="Arial" panose="020B0604020202020204" pitchFamily="34" charset="0"/>
              <a:buChar char="•"/>
            </a:pPr>
            <a:r>
              <a:rPr lang="en-US" altLang="en-US" sz="2400" noProof="0" dirty="0"/>
              <a:t>Web/Mobile applications.</a:t>
            </a:r>
          </a:p>
          <a:p>
            <a:pPr marL="291465" indent="-291465">
              <a:spcBef>
                <a:spcPts val="1000"/>
              </a:spcBef>
              <a:spcAft>
                <a:spcPts val="0"/>
              </a:spcAft>
              <a:buFont typeface="Arial" panose="020B0604020202020204" pitchFamily="34" charset="0"/>
              <a:buChar char="•"/>
            </a:pPr>
            <a:r>
              <a:rPr lang="en-US" altLang="en-US" sz="2400" noProof="0" dirty="0"/>
              <a:t>AI software (robotics, neural nets, game playing).</a:t>
            </a:r>
          </a:p>
        </p:txBody>
      </p:sp>
      <p:sp>
        <p:nvSpPr>
          <p:cNvPr id="3" name="Slide Number Placeholder 2"/>
          <p:cNvSpPr>
            <a:spLocks noGrp="1"/>
          </p:cNvSpPr>
          <p:nvPr>
            <p:ph type="sldNum" sz="quarter" idx="10"/>
          </p:nvPr>
        </p:nvSpPr>
        <p:spPr/>
        <p:txBody>
          <a:bodyPr/>
          <a:lstStyle/>
          <a:p>
            <a:fld id="{68151E55-6873-49E2-B8D5-2F265E6F1973}"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Wear versus Deterioration</a:t>
            </a:r>
          </a:p>
        </p:txBody>
      </p:sp>
      <p:pic>
        <p:nvPicPr>
          <p:cNvPr id="10" name="Picture 9" descr="A graph showing wear versus deterioration is plotted for failure rate versus ti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252" y="1446414"/>
            <a:ext cx="5895095" cy="4556668"/>
          </a:xfrm>
          <a:prstGeom prst="rect">
            <a:avLst/>
          </a:prstGeom>
        </p:spPr>
      </p:pic>
      <p:sp>
        <p:nvSpPr>
          <p:cNvPr id="17" name="Text Placeholder 16"/>
          <p:cNvSpPr>
            <a:spLocks noGrp="1"/>
          </p:cNvSpPr>
          <p:nvPr>
            <p:ph type="body" sz="quarter" idx="12"/>
          </p:nvPr>
        </p:nvSpPr>
        <p:spPr>
          <a:xfrm>
            <a:off x="3249321" y="6255327"/>
            <a:ext cx="3141088" cy="259773"/>
          </a:xfrm>
        </p:spPr>
        <p:txBody>
          <a:bodyPr/>
          <a:lstStyle/>
          <a:p>
            <a:r>
              <a:rPr lang="en-US" sz="1200" noProof="0" dirty="0">
                <a:hlinkClick r:id="rId3" action="ppaction://hlinksldjump"/>
              </a:rPr>
              <a:t>Access the text alternative for slide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Legacy Software</a:t>
            </a:r>
            <a:endParaRPr lang="zh-CN" altLang="en-US" noProof="0" dirty="0"/>
          </a:p>
        </p:txBody>
      </p:sp>
      <p:sp>
        <p:nvSpPr>
          <p:cNvPr id="4" name="Content Placeholder 3"/>
          <p:cNvSpPr>
            <a:spLocks noGrp="1"/>
          </p:cNvSpPr>
          <p:nvPr>
            <p:ph sz="quarter" idx="11"/>
          </p:nvPr>
        </p:nvSpPr>
        <p:spPr>
          <a:xfrm>
            <a:off x="342900" y="1276709"/>
            <a:ext cx="8458200" cy="3337821"/>
          </a:xfrm>
        </p:spPr>
        <p:txBody>
          <a:bodyPr vert="horz" lIns="91440" tIns="45720" rIns="91440" bIns="45720" rtlCol="0">
            <a:noAutofit/>
          </a:bodyPr>
          <a:lstStyle/>
          <a:p>
            <a:pPr>
              <a:lnSpc>
                <a:spcPct val="90000"/>
              </a:lnSpc>
            </a:pPr>
            <a:r>
              <a:rPr lang="en-US" altLang="en-US" sz="2400" i="1" noProof="0" dirty="0">
                <a:solidFill>
                  <a:schemeClr val="tx1"/>
                </a:solidFill>
              </a:rPr>
              <a:t>Why must software change?</a:t>
            </a:r>
          </a:p>
          <a:p>
            <a:pPr marL="291465" lvl="2" indent="-291465">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adapted</a:t>
            </a:r>
            <a:r>
              <a:rPr lang="en-US" altLang="en-US" sz="2000" noProof="0" dirty="0">
                <a:solidFill>
                  <a:schemeClr val="tx1"/>
                </a:solidFill>
              </a:rPr>
              <a:t> to meet the needs of new computing environments or technology,</a:t>
            </a:r>
            <a:r>
              <a:rPr lang="zh-CN" altLang="en-US" sz="2000" noProof="0" dirty="0">
                <a:solidFill>
                  <a:schemeClr val="tx1"/>
                </a:solidFill>
              </a:rPr>
              <a:t> </a:t>
            </a:r>
            <a:r>
              <a:rPr lang="en-US" altLang="zh-CN" sz="2000" noProof="0" dirty="0">
                <a:solidFill>
                  <a:schemeClr val="tx1"/>
                </a:solidFill>
              </a:rPr>
              <a:t>e.g. cloud </a:t>
            </a:r>
            <a:r>
              <a:rPr lang="en-US" altLang="zh-CN" sz="2000" dirty="0">
                <a:solidFill>
                  <a:schemeClr val="tx1"/>
                </a:solidFill>
              </a:rPr>
              <a:t>c</a:t>
            </a:r>
            <a:r>
              <a:rPr lang="en-US" altLang="zh-CN" sz="2000" noProof="0" dirty="0" err="1">
                <a:solidFill>
                  <a:schemeClr val="tx1"/>
                </a:solidFill>
              </a:rPr>
              <a:t>omputing</a:t>
            </a:r>
            <a:endParaRPr lang="en-US" altLang="en-US" sz="2000" noProof="0" dirty="0">
              <a:solidFill>
                <a:schemeClr val="tx1"/>
              </a:solidFill>
            </a:endParaRPr>
          </a:p>
          <a:p>
            <a:pPr marL="291465" lvl="2" indent="-291465">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enhanced</a:t>
            </a:r>
            <a:r>
              <a:rPr lang="en-US" altLang="en-US" sz="2000" noProof="0" dirty="0">
                <a:solidFill>
                  <a:schemeClr val="tx1"/>
                </a:solidFill>
              </a:rPr>
              <a:t> to implement new business requirements</a:t>
            </a:r>
            <a:r>
              <a:rPr lang="en-US" altLang="en-US" sz="2000" dirty="0">
                <a:solidFill>
                  <a:schemeClr val="tx1"/>
                </a:solidFill>
              </a:rPr>
              <a:t>,</a:t>
            </a:r>
            <a:r>
              <a:rPr lang="zh-CN" altLang="en-US" sz="2000" dirty="0">
                <a:solidFill>
                  <a:schemeClr val="tx1"/>
                </a:solidFill>
              </a:rPr>
              <a:t> </a:t>
            </a:r>
            <a:r>
              <a:rPr lang="en-US" altLang="zh-CN" sz="2000" dirty="0">
                <a:solidFill>
                  <a:schemeClr val="tx1"/>
                </a:solidFill>
              </a:rPr>
              <a:t>e.g.</a:t>
            </a:r>
            <a:r>
              <a:rPr lang="zh-CN" altLang="en-US" sz="2000" dirty="0">
                <a:solidFill>
                  <a:schemeClr val="tx1"/>
                </a:solidFill>
              </a:rPr>
              <a:t> </a:t>
            </a:r>
            <a:r>
              <a:rPr lang="en-US" altLang="zh-CN" sz="2000" dirty="0">
                <a:solidFill>
                  <a:schemeClr val="tx1"/>
                </a:solidFill>
              </a:rPr>
              <a:t>e-commerce</a:t>
            </a:r>
            <a:endParaRPr lang="en-US" altLang="en-US" sz="2000" noProof="0" dirty="0">
              <a:solidFill>
                <a:schemeClr val="tx1"/>
              </a:solidFill>
            </a:endParaRPr>
          </a:p>
          <a:p>
            <a:pPr marL="291465" lvl="2" indent="-291465">
              <a:spcBef>
                <a:spcPts val="1000"/>
              </a:spcBef>
              <a:spcAft>
                <a:spcPts val="0"/>
              </a:spcAft>
            </a:pPr>
            <a:r>
              <a:rPr lang="en-US" altLang="en-US" sz="2000" noProof="0" dirty="0">
                <a:solidFill>
                  <a:schemeClr val="tx1"/>
                </a:solidFill>
              </a:rPr>
              <a:t>Software must be </a:t>
            </a:r>
            <a:r>
              <a:rPr lang="en-US" altLang="en-US" sz="2000" i="1" noProof="0" dirty="0">
                <a:solidFill>
                  <a:schemeClr val="tx1"/>
                </a:solidFill>
              </a:rPr>
              <a:t>extended</a:t>
            </a:r>
            <a:r>
              <a:rPr lang="en-US" altLang="en-US" sz="2000" noProof="0" dirty="0">
                <a:solidFill>
                  <a:schemeClr val="tx1"/>
                </a:solidFill>
              </a:rPr>
              <a:t> to make it interoperable with other more modern systems or databases, e.g. AI framework</a:t>
            </a:r>
          </a:p>
          <a:p>
            <a:pPr marL="291465" lvl="2" indent="-291465">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rPr>
              <a:t>re-architected</a:t>
            </a:r>
            <a:r>
              <a:rPr lang="en-US" altLang="en-US" sz="2000" noProof="0" dirty="0">
                <a:solidFill>
                  <a:schemeClr val="tx1"/>
                </a:solidFill>
              </a:rPr>
              <a:t> to make it viable within a network environment</a:t>
            </a:r>
            <a:r>
              <a:rPr lang="en-US" altLang="en-US" sz="2000" dirty="0">
                <a:solidFill>
                  <a:schemeClr val="tx1"/>
                </a:solidFill>
              </a:rPr>
              <a:t>, e.g. data center virtualization</a:t>
            </a:r>
            <a:endParaRPr lang="en-US" altLang="en-US" sz="2000" noProof="0" dirty="0">
              <a:solidFill>
                <a:schemeClr val="tx1"/>
              </a:solidFill>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Defining the Discipline</a:t>
            </a:r>
          </a:p>
        </p:txBody>
      </p:sp>
      <p:sp>
        <p:nvSpPr>
          <p:cNvPr id="4" name="Content Placeholder 3"/>
          <p:cNvSpPr>
            <a:spLocks noGrp="1"/>
          </p:cNvSpPr>
          <p:nvPr>
            <p:ph sz="quarter" idx="11"/>
          </p:nvPr>
        </p:nvSpPr>
        <p:spPr>
          <a:xfrm>
            <a:off x="342900" y="1276709"/>
            <a:ext cx="8458200" cy="3167699"/>
          </a:xfrm>
        </p:spPr>
        <p:txBody>
          <a:bodyPr vert="horz" lIns="91440" tIns="45720" rIns="91440" bIns="45720" rtlCol="0">
            <a:noAutofit/>
          </a:bodyPr>
          <a:lstStyle/>
          <a:p>
            <a:r>
              <a:rPr lang="en-US" altLang="en-US" sz="2400" noProof="0" dirty="0"/>
              <a:t>The IEEE </a:t>
            </a:r>
            <a:r>
              <a:rPr lang="en-US" altLang="en-US" sz="2400" noProof="0" dirty="0">
                <a:solidFill>
                  <a:schemeClr val="tx1"/>
                </a:solidFill>
              </a:rPr>
              <a:t>definition</a:t>
            </a:r>
            <a:r>
              <a:rPr lang="en-US" altLang="en-US" sz="2400" noProof="0" dirty="0"/>
              <a:t>:</a:t>
            </a:r>
          </a:p>
          <a:p>
            <a:pPr marL="231775" lvl="2" indent="-231775">
              <a:spcBef>
                <a:spcPts val="300"/>
              </a:spcBef>
              <a:buNone/>
            </a:pPr>
            <a:r>
              <a:rPr lang="en-US" altLang="en-US" sz="2200" i="1" noProof="0" dirty="0"/>
              <a:t>Software Engineering:</a:t>
            </a:r>
          </a:p>
          <a:p>
            <a:pPr marL="403225" lvl="3" indent="-403225">
              <a:spcBef>
                <a:spcPts val="1000"/>
              </a:spcBef>
              <a:spcAft>
                <a:spcPts val="0"/>
              </a:spcAft>
              <a:buFont typeface="+mj-lt"/>
              <a:buAutoNum type="arabicPeriod"/>
            </a:pPr>
            <a:r>
              <a:rPr lang="en-US" altLang="en-US" sz="2000" i="1" noProof="0" dirty="0"/>
              <a:t>The application of a </a:t>
            </a:r>
            <a:r>
              <a:rPr lang="en-US" altLang="en-US" sz="2000" i="1" noProof="0" dirty="0">
                <a:solidFill>
                  <a:schemeClr val="folHlink"/>
                </a:solidFill>
              </a:rPr>
              <a:t>systematic, disciplined, quantifiable approach</a:t>
            </a:r>
            <a:r>
              <a:rPr lang="en-US" altLang="en-US" sz="2000" i="1" noProof="0" dirty="0"/>
              <a:t> to the </a:t>
            </a:r>
            <a:r>
              <a:rPr lang="en-US" altLang="en-US" sz="2000" i="1" noProof="0" dirty="0">
                <a:solidFill>
                  <a:schemeClr val="folHlink"/>
                </a:solidFill>
              </a:rPr>
              <a:t>development, operation, and maintenance</a:t>
            </a:r>
            <a:r>
              <a:rPr lang="en-US" altLang="en-US" sz="2000" i="1" noProof="0" dirty="0"/>
              <a:t> of software; that is, the application of engineering to software.</a:t>
            </a:r>
          </a:p>
          <a:p>
            <a:pPr marL="403225" lvl="3" indent="-403225">
              <a:spcBef>
                <a:spcPts val="1000"/>
              </a:spcBef>
              <a:spcAft>
                <a:spcPts val="0"/>
              </a:spcAft>
              <a:buFont typeface="+mj-lt"/>
              <a:buAutoNum type="arabicPeriod"/>
            </a:pPr>
            <a:r>
              <a:rPr lang="en-US" altLang="en-US" sz="2000" i="1" noProof="0" dirty="0"/>
              <a:t>The study of approaches as in (1).</a:t>
            </a:r>
            <a:endParaRPr lang="en-US" altLang="en-US" sz="28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Software Engineering Layers</a:t>
            </a:r>
          </a:p>
        </p:txBody>
      </p:sp>
      <p:pic>
        <p:nvPicPr>
          <p:cNvPr id="10" name="Picture 9" descr="Software engineering layers from top to bottom are: tools, methods, process, and A quality focu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91" y="1872395"/>
            <a:ext cx="7810422" cy="3750674"/>
          </a:xfrm>
          <a:prstGeom prst="rect">
            <a:avLst/>
          </a:prstGeom>
        </p:spPr>
      </p:pic>
      <p:sp>
        <p:nvSpPr>
          <p:cNvPr id="3" name="Slide Number Placeholder 2"/>
          <p:cNvSpPr>
            <a:spLocks noGrp="1"/>
          </p:cNvSpPr>
          <p:nvPr>
            <p:ph type="sldNum" sz="quarter" idx="10"/>
          </p:nvPr>
        </p:nvSpPr>
        <p:spPr/>
        <p:txBody>
          <a:bodyPr/>
          <a:lstStyle/>
          <a:p>
            <a:fld id="{68151E55-6873-49E2-B8D5-2F265E6F1973}"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1210</Words>
  <Application>Microsoft Office PowerPoint</Application>
  <PresentationFormat>全屏显示(4:3)</PresentationFormat>
  <Paragraphs>141</Paragraphs>
  <Slides>22</Slides>
  <Notes>0</Notes>
  <HiddenSlides>2</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22</vt:i4>
      </vt:variant>
    </vt:vector>
  </HeadingPairs>
  <TitlesOfParts>
    <vt:vector size="30" baseType="lpstr">
      <vt:lpstr>Arial</vt:lpstr>
      <vt:lpstr>Nirmala UI</vt:lpstr>
      <vt:lpstr>Times New Roman</vt:lpstr>
      <vt:lpstr>Title Slides Master</vt:lpstr>
      <vt:lpstr>MainContentSlideMaster</vt:lpstr>
      <vt:lpstr>ClosingMaster</vt:lpstr>
      <vt:lpstr>DividerSlideMaster</vt:lpstr>
      <vt:lpstr>ImageDescriptionAppendixSlideMaster</vt:lpstr>
      <vt:lpstr>PowerPoint 演示文稿</vt:lpstr>
      <vt:lpstr>Chapter 1</vt:lpstr>
      <vt:lpstr>Nature of Software – Defining Software</vt:lpstr>
      <vt:lpstr>What is Software?</vt:lpstr>
      <vt:lpstr>Software Application Domains</vt:lpstr>
      <vt:lpstr>Wear versus Deterioration</vt:lpstr>
      <vt:lpstr>Legacy Software</vt:lpstr>
      <vt:lpstr>Defining the Discipline</vt:lpstr>
      <vt:lpstr>Software Engineering Layers</vt:lpstr>
      <vt:lpstr>Process Framework Activities 5个阶段</vt:lpstr>
      <vt:lpstr>Umbrella Activities 每一个阶段都要做的事</vt:lpstr>
      <vt:lpstr>Process Difference Requiring Adaptation </vt:lpstr>
      <vt:lpstr>Essence核心关键of Software Engineering Practice</vt:lpstr>
      <vt:lpstr>Understand the Problem</vt:lpstr>
      <vt:lpstr>Plan a Solution</vt:lpstr>
      <vt:lpstr>Carryout the Plan</vt:lpstr>
      <vt:lpstr>Examine the Result</vt:lpstr>
      <vt:lpstr>Hooker’s General Principles</vt:lpstr>
      <vt:lpstr>How it all Starts – SafeHome Begins</vt:lpstr>
      <vt:lpstr>End of Main Content</vt:lpstr>
      <vt:lpstr>Accessibility Content: Text Alternatives for Images</vt:lpstr>
      <vt:lpstr>Wear versus Deterioration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59</cp:revision>
  <dcterms:created xsi:type="dcterms:W3CDTF">2019-01-22T22:04:00Z</dcterms:created>
  <dcterms:modified xsi:type="dcterms:W3CDTF">2024-11-13T17:08:16Z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F12ABE88073D427B8C5D54634E6BBE0C_12</vt:lpwstr>
  </property>
  <property fmtid="{D5CDD505-2E9C-101B-9397-08002B2CF9AE}" pid="3" name="KSOProductBuildVer">
    <vt:lpwstr>2052-12.1.0.15990</vt:lpwstr>
  </property>
</Properties>
</file>