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notesMasterIdLst>
    <p:notesMasterId r:id="rId28"/>
  </p:notesMasterIdLst>
  <p:sldIdLst>
    <p:sldId id="286" r:id="rId6"/>
    <p:sldId id="266" r:id="rId7"/>
    <p:sldId id="267" r:id="rId8"/>
    <p:sldId id="268" r:id="rId9"/>
    <p:sldId id="269" r:id="rId10"/>
    <p:sldId id="273" r:id="rId11"/>
    <p:sldId id="277" r:id="rId12"/>
    <p:sldId id="285" r:id="rId13"/>
    <p:sldId id="274" r:id="rId14"/>
    <p:sldId id="284" r:id="rId15"/>
    <p:sldId id="275" r:id="rId16"/>
    <p:sldId id="283" r:id="rId17"/>
    <p:sldId id="276" r:id="rId18"/>
    <p:sldId id="282" r:id="rId19"/>
    <p:sldId id="288" r:id="rId20"/>
    <p:sldId id="260" r:id="rId21"/>
    <p:sldId id="258" r:id="rId22"/>
    <p:sldId id="264" r:id="rId23"/>
    <p:sldId id="278" r:id="rId24"/>
    <p:sldId id="287" r:id="rId25"/>
    <p:sldId id="280" r:id="rId26"/>
    <p:sldId id="281" r:id="rId27"/>
  </p:sldIdLst>
  <p:sldSz cx="9144000" cy="6858000" type="screen4x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6"/>
            <p14:sldId id="267"/>
            <p14:sldId id="268"/>
            <p14:sldId id="269"/>
            <p14:sldId id="273"/>
            <p14:sldId id="277"/>
            <p14:sldId id="285"/>
            <p14:sldId id="274"/>
            <p14:sldId id="284"/>
            <p14:sldId id="275"/>
            <p14:sldId id="283"/>
            <p14:sldId id="276"/>
            <p14:sldId id="282"/>
            <p14:sldId id="288"/>
            <p14:sldId id="260"/>
          </p14:sldIdLst>
        </p14:section>
        <p14:section name="Appendix: Image Descriptions for Unsighted Students" id="{9E859B0B-078E-463E-89A6-21C20DD280C4}">
          <p14:sldIdLst>
            <p14:sldId id="258"/>
            <p14:sldId id="264"/>
            <p14:sldId id="278"/>
            <p14:sldId id="287"/>
            <p14:sldId id="280"/>
            <p14:sldId id="281"/>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75" autoAdjust="0"/>
  </p:normalViewPr>
  <p:slideViewPr>
    <p:cSldViewPr snapToGrid="0" showGuides="1">
      <p:cViewPr varScale="1">
        <p:scale>
          <a:sx n="59" d="100"/>
          <a:sy n="59" d="100"/>
        </p:scale>
        <p:origin x="52" y="280"/>
      </p:cViewPr>
      <p:guideLst>
        <p:guide pos="3264"/>
        <p:guide orient="horz" pos="2256"/>
        <p:guide pos="5658"/>
      </p:guideLst>
    </p:cSldViewPr>
  </p:slideViewPr>
  <p:outlineViewPr>
    <p:cViewPr>
      <p:scale>
        <a:sx n="33" d="100"/>
        <a:sy n="33" d="100"/>
      </p:scale>
      <p:origin x="0" y="-1575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3</a:t>
            </a:r>
          </a:p>
        </p:txBody>
      </p:sp>
      <p:sp>
        <p:nvSpPr>
          <p:cNvPr id="13" name="Subtitle 12"/>
          <p:cNvSpPr>
            <a:spLocks noGrp="1"/>
          </p:cNvSpPr>
          <p:nvPr>
            <p:ph type="subTitle" idx="1"/>
          </p:nvPr>
        </p:nvSpPr>
        <p:spPr/>
        <p:txBody>
          <a:bodyPr/>
          <a:lstStyle/>
          <a:p>
            <a:r>
              <a:rPr lang="en-US" noProof="0" dirty="0"/>
              <a:t>Agility and Process</a:t>
            </a: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XP Details</a:t>
            </a:r>
          </a:p>
        </p:txBody>
      </p:sp>
      <p:sp>
        <p:nvSpPr>
          <p:cNvPr id="4" name="Content Placeholder 3"/>
          <p:cNvSpPr>
            <a:spLocks noGrp="1"/>
          </p:cNvSpPr>
          <p:nvPr>
            <p:ph sz="quarter" idx="11"/>
          </p:nvPr>
        </p:nvSpPr>
        <p:spPr>
          <a:xfrm>
            <a:off x="342900" y="1276709"/>
            <a:ext cx="4199283" cy="5114152"/>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Planning</a:t>
            </a:r>
            <a:r>
              <a:rPr lang="en-US" sz="1800" kern="1200" noProof="0" dirty="0">
                <a:solidFill>
                  <a:schemeClr val="tx2"/>
                </a:solidFill>
                <a:effectLst/>
                <a:latin typeface="Times New Roman" panose="02020603050405020304" pitchFamily="18" charset="0"/>
                <a:cs typeface="Times New Roman" panose="02020603050405020304" pitchFamily="18" charset="0"/>
              </a:rPr>
              <a:t> – Begins with user stories, team estimates cost, stories grouped into increments, commitment made on delivery date, computer project velocity.</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Design</a:t>
            </a:r>
            <a:r>
              <a:rPr lang="en-US" sz="1800" kern="1200" noProof="0" dirty="0">
                <a:solidFill>
                  <a:schemeClr val="tx2"/>
                </a:solidFill>
                <a:effectLst/>
                <a:latin typeface="Times New Roman" panose="02020603050405020304" pitchFamily="18" charset="0"/>
                <a:cs typeface="Times New Roman" panose="02020603050405020304" pitchFamily="18" charset="0"/>
              </a:rPr>
              <a:t> – Follows KIS (Keep </a:t>
            </a:r>
            <a:r>
              <a:rPr lang="en-US" sz="1800" kern="1200" noProof="0">
                <a:solidFill>
                  <a:schemeClr val="tx2"/>
                </a:solidFill>
                <a:effectLst/>
                <a:latin typeface="Times New Roman" panose="02020603050405020304" pitchFamily="18" charset="0"/>
                <a:cs typeface="Times New Roman" panose="02020603050405020304" pitchFamily="18" charset="0"/>
              </a:rPr>
              <a:t>It Simple) </a:t>
            </a:r>
            <a:r>
              <a:rPr lang="en-US" sz="1800" kern="1200" noProof="0" dirty="0">
                <a:solidFill>
                  <a:schemeClr val="tx2"/>
                </a:solidFill>
                <a:effectLst/>
                <a:latin typeface="Times New Roman" panose="02020603050405020304" pitchFamily="18" charset="0"/>
                <a:cs typeface="Times New Roman" panose="02020603050405020304" pitchFamily="18" charset="0"/>
              </a:rPr>
              <a:t>principle, encourages use of CRC </a:t>
            </a:r>
            <a:r>
              <a:rPr lang="en-US" sz="1800" kern="1200" noProof="0">
                <a:solidFill>
                  <a:schemeClr val="tx2"/>
                </a:solidFill>
                <a:effectLst/>
                <a:latin typeface="Times New Roman" panose="02020603050405020304" pitchFamily="18" charset="0"/>
                <a:cs typeface="Times New Roman" panose="02020603050405020304" pitchFamily="18" charset="0"/>
              </a:rPr>
              <a:t>(Class-Responsibility-Collaborator) </a:t>
            </a:r>
            <a:r>
              <a:rPr lang="en-US" sz="1800" kern="1200" noProof="0" dirty="0">
                <a:solidFill>
                  <a:schemeClr val="tx2"/>
                </a:solidFill>
                <a:effectLst/>
                <a:latin typeface="Times New Roman" panose="02020603050405020304" pitchFamily="18" charset="0"/>
                <a:cs typeface="Times New Roman" panose="02020603050405020304" pitchFamily="18" charset="0"/>
              </a:rPr>
              <a:t>cards, design prototypes, and refactoring.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Coding </a:t>
            </a:r>
            <a:r>
              <a:rPr lang="en-US" sz="1800" kern="1200" noProof="0" dirty="0">
                <a:solidFill>
                  <a:schemeClr val="tx2"/>
                </a:solidFill>
                <a:effectLst/>
                <a:latin typeface="Times New Roman" panose="02020603050405020304" pitchFamily="18" charset="0"/>
                <a:cs typeface="Times New Roman" panose="02020603050405020304" pitchFamily="18" charset="0"/>
              </a:rPr>
              <a:t>– construct unit tests before coding, uses pair.</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XP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 unit tests executed daily, acceptance tests define by customer.</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854513" y="1276709"/>
            <a:ext cx="3946586" cy="2674506"/>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Emphasizes customer involvement.</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Establishes rational plans and schedules.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High developer commitment to the project.</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likelihood of product rejection.</a:t>
            </a:r>
          </a:p>
        </p:txBody>
      </p:sp>
      <p:sp>
        <p:nvSpPr>
          <p:cNvPr id="12" name="Content Placeholder 11"/>
          <p:cNvSpPr>
            <a:spLocks noGrp="1"/>
          </p:cNvSpPr>
          <p:nvPr>
            <p:ph sz="quarter" idx="15"/>
          </p:nvPr>
        </p:nvSpPr>
        <p:spPr>
          <a:xfrm>
            <a:off x="4854513" y="3984309"/>
            <a:ext cx="3946586" cy="240655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Temptation to “ship” a prototype.</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frequent meetings about increasing costs.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for excessive changes.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Depends on highly skilled team members.</a:t>
            </a:r>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Framework</a:t>
            </a:r>
          </a:p>
        </p:txBody>
      </p:sp>
      <p:pic>
        <p:nvPicPr>
          <p:cNvPr id="12" name="Picture 11" descr="A Kanban framework consists of 6 verticals which, from left to right, are: backlog, selected, analysis, development, testing, and done.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32" y="1400960"/>
            <a:ext cx="7678514" cy="4089636"/>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Kanban Details</a:t>
            </a:r>
          </a:p>
        </p:txBody>
      </p:sp>
      <p:sp>
        <p:nvSpPr>
          <p:cNvPr id="4" name="Content Placeholder 3"/>
          <p:cNvSpPr>
            <a:spLocks noGrp="1"/>
          </p:cNvSpPr>
          <p:nvPr>
            <p:ph sz="quarter" idx="11"/>
          </p:nvPr>
        </p:nvSpPr>
        <p:spPr>
          <a:xfrm>
            <a:off x="342900" y="1276709"/>
            <a:ext cx="3990561" cy="5044577"/>
          </a:xfrm>
        </p:spPr>
        <p:txBody>
          <a:bodyPr vert="horz" lIns="91440" tIns="45720" rIns="91440" bIns="45720" rtlCol="0">
            <a:noAutofit/>
          </a:bodyPr>
          <a:lstStyle/>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Visualizing workflow using a Kanban board.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Limiting the amount of </a:t>
            </a:r>
            <a:r>
              <a:rPr lang="en-US" sz="1800" i="1" kern="1200" noProof="0" dirty="0">
                <a:solidFill>
                  <a:schemeClr val="tx2"/>
                </a:solidFill>
                <a:effectLst/>
                <a:latin typeface="Times New Roman" panose="02020603050405020304" pitchFamily="18" charset="0"/>
                <a:cs typeface="Times New Roman" panose="02020603050405020304" pitchFamily="18" charset="0"/>
              </a:rPr>
              <a:t>work in progress</a:t>
            </a:r>
            <a:r>
              <a:rPr lang="en-US" sz="1800" kern="1200" noProof="0" dirty="0">
                <a:solidFill>
                  <a:schemeClr val="tx2"/>
                </a:solidFill>
                <a:effectLst/>
                <a:latin typeface="Times New Roman" panose="02020603050405020304" pitchFamily="18" charset="0"/>
                <a:cs typeface="Times New Roman" panose="02020603050405020304" pitchFamily="18" charset="0"/>
              </a:rPr>
              <a:t> at any given time.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Managing workflow to reduce waste by understanding the current value flow.</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Making process policies explicit and the criteria used to define “done”.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Focusing on continuous improvement by creating feedback loops where changes are introduced.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buFont typeface="Arial" panose="020B0604020202020204" pitchFamily="34" charset="0"/>
              <a:buChar char="•"/>
            </a:pPr>
            <a:r>
              <a:rPr lang="en-US" sz="1800" kern="1200" noProof="0" dirty="0">
                <a:solidFill>
                  <a:schemeClr val="tx2"/>
                </a:solidFill>
                <a:effectLst/>
                <a:latin typeface="Times New Roman" panose="02020603050405020304" pitchFamily="18" charset="0"/>
                <a:cs typeface="Times New Roman" panose="02020603050405020304" pitchFamily="18" charset="0"/>
              </a:rPr>
              <a:t>Make process changes collaboratively and involve all stakeholders as needed.</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631635" y="1276710"/>
            <a:ext cx="4169465" cy="1913752"/>
          </a:xfrm>
        </p:spPr>
        <p:txBody>
          <a:bodyPr>
            <a:normAutofit/>
          </a:bodyPr>
          <a:lstStyle/>
          <a:p>
            <a:r>
              <a:rPr lang="en-US" sz="1800" b="1" noProof="0" dirty="0">
                <a:latin typeface="Times New Roman" panose="02020603050405020304" pitchFamily="18" charset="0"/>
                <a:cs typeface="Times New Roman" panose="02020603050405020304" pitchFamily="18" charset="0"/>
              </a:rPr>
              <a:t>Pros</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Lower budget and time requirements.</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Allows early product delivery.</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Process policies written down.</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Continuous process improvement.</a:t>
            </a:r>
          </a:p>
        </p:txBody>
      </p:sp>
      <p:sp>
        <p:nvSpPr>
          <p:cNvPr id="12" name="Content Placeholder 11"/>
          <p:cNvSpPr>
            <a:spLocks noGrp="1"/>
          </p:cNvSpPr>
          <p:nvPr>
            <p:ph sz="quarter" idx="15"/>
          </p:nvPr>
        </p:nvSpPr>
        <p:spPr>
          <a:xfrm>
            <a:off x="4631635" y="3268694"/>
            <a:ext cx="4169465" cy="2973082"/>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collaboration skills determine success.</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Poor business analysis can doom the project.</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Flexibility can cause developers to lose focus.</a:t>
            </a:r>
          </a:p>
          <a:p>
            <a:pPr marL="291465" indent="-291465">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Developer reluctance to use measurement.</a:t>
            </a:r>
          </a:p>
        </p:txBody>
      </p:sp>
      <p:sp>
        <p:nvSpPr>
          <p:cNvPr id="3" name="Slide Number Placeholder 2"/>
          <p:cNvSpPr>
            <a:spLocks noGrp="1"/>
          </p:cNvSpPr>
          <p:nvPr>
            <p:ph type="sldNum" sz="quarter" idx="10"/>
          </p:nvPr>
        </p:nvSpPr>
        <p:spPr/>
        <p:txBody>
          <a:bodyPr/>
          <a:lstStyle/>
          <a:p>
            <a:fld id="{68151E55-6873-49E2-B8D5-2F265E6F1973}"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9632"/>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a:t>
            </a:r>
          </a:p>
        </p:txBody>
      </p:sp>
      <p:pic>
        <p:nvPicPr>
          <p:cNvPr id="10" name="Picture 9" descr="A flowchart displays Dev O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738" y="1395174"/>
            <a:ext cx="7238414" cy="411798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14325"/>
            <a:ext cx="8458200" cy="678611"/>
          </a:xfrm>
        </p:spPr>
        <p:txBody>
          <a:bodyPr>
            <a:normAutofit/>
          </a:bodyPr>
          <a:lstStyle/>
          <a:p>
            <a:r>
              <a:rPr lang="en-US" sz="4000" noProof="0" dirty="0">
                <a:latin typeface="Times New Roman" panose="02020603050405020304" pitchFamily="18" charset="0"/>
                <a:cs typeface="Times New Roman" panose="02020603050405020304" pitchFamily="18" charset="0"/>
              </a:rPr>
              <a:t>DevOps Details</a:t>
            </a:r>
          </a:p>
        </p:txBody>
      </p:sp>
      <p:sp>
        <p:nvSpPr>
          <p:cNvPr id="4" name="Content Placeholder 3"/>
          <p:cNvSpPr>
            <a:spLocks noGrp="1"/>
          </p:cNvSpPr>
          <p:nvPr>
            <p:ph sz="quarter" idx="11"/>
          </p:nvPr>
        </p:nvSpPr>
        <p:spPr>
          <a:xfrm>
            <a:off x="342900" y="1276709"/>
            <a:ext cx="3851413" cy="5153908"/>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development. </a:t>
            </a:r>
            <a:r>
              <a:rPr lang="en-US" sz="1800" kern="1200" noProof="0" dirty="0">
                <a:solidFill>
                  <a:schemeClr val="tx2"/>
                </a:solidFill>
                <a:effectLst/>
                <a:latin typeface="Times New Roman" panose="02020603050405020304" pitchFamily="18" charset="0"/>
                <a:cs typeface="Times New Roman" panose="02020603050405020304" pitchFamily="18" charset="0"/>
              </a:rPr>
              <a:t>Software delivered in multiple sprints.</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testing. </a:t>
            </a:r>
            <a:r>
              <a:rPr lang="en-US" sz="1800" kern="1200" noProof="0" dirty="0">
                <a:solidFill>
                  <a:schemeClr val="tx2"/>
                </a:solidFill>
                <a:effectLst/>
                <a:latin typeface="Times New Roman" panose="02020603050405020304" pitchFamily="18" charset="0"/>
                <a:cs typeface="Times New Roman" panose="02020603050405020304" pitchFamily="18" charset="0"/>
              </a:rPr>
              <a:t>Automated testing tools used prior to integration.</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integration. </a:t>
            </a:r>
            <a:r>
              <a:rPr lang="en-US" sz="1800" kern="1200" noProof="0" dirty="0">
                <a:solidFill>
                  <a:schemeClr val="tx2"/>
                </a:solidFill>
                <a:effectLst/>
                <a:latin typeface="Times New Roman" panose="02020603050405020304" pitchFamily="18" charset="0"/>
                <a:cs typeface="Times New Roman" panose="02020603050405020304" pitchFamily="18" charset="0"/>
              </a:rPr>
              <a:t>Code pieces with new functionality added to existing code running code.</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deployment. </a:t>
            </a:r>
            <a:r>
              <a:rPr lang="en-US" sz="1800" kern="1200" noProof="0" dirty="0">
                <a:solidFill>
                  <a:schemeClr val="tx2"/>
                </a:solidFill>
                <a:effectLst/>
                <a:latin typeface="Times New Roman" panose="02020603050405020304" pitchFamily="18" charset="0"/>
                <a:cs typeface="Times New Roman" panose="02020603050405020304" pitchFamily="18" charset="0"/>
              </a:rPr>
              <a:t>Integrated code is deployed to the production environment.</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Continuous monitoring.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operations staff members proactively monitor software performance in the production environment. </a:t>
            </a:r>
            <a:endParaRPr lang="en-US" sz="1800" noProof="0" dirty="0">
              <a:effectLst/>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4581940" y="1276709"/>
            <a:ext cx="4219160" cy="2396392"/>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Reduced time to code deployment.</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developers and operations staff.</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has end-to-end project ownership.</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Proactive monitoring of deployed product.</a:t>
            </a:r>
          </a:p>
        </p:txBody>
      </p:sp>
      <p:sp>
        <p:nvSpPr>
          <p:cNvPr id="12" name="Content Placeholder 11"/>
          <p:cNvSpPr>
            <a:spLocks noGrp="1"/>
          </p:cNvSpPr>
          <p:nvPr>
            <p:ph sz="quarter" idx="15"/>
          </p:nvPr>
        </p:nvSpPr>
        <p:spPr>
          <a:xfrm>
            <a:off x="4581940" y="3744224"/>
            <a:ext cx="4219159" cy="2673626"/>
          </a:xfrm>
        </p:spPr>
        <p:txBody>
          <a:bodyPr>
            <a:noAutofit/>
          </a:bodyPr>
          <a:lstStyle/>
          <a:p>
            <a:r>
              <a:rPr lang="en-US" sz="1800" b="1" noProof="0" dirty="0">
                <a:latin typeface="Times New Roman" panose="02020603050405020304" pitchFamily="18" charset="0"/>
                <a:cs typeface="Times New Roman" panose="02020603050405020304" pitchFamily="18" charset="0"/>
              </a:rPr>
              <a:t>Cons </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Pressure to work on both old and new code.</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Heavy reliance on automated tools to be effective.</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Deployment may affect the production environment.</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an expert development team.</a:t>
            </a:r>
          </a:p>
        </p:txBody>
      </p:sp>
      <p:sp>
        <p:nvSpPr>
          <p:cNvPr id="3" name="Slide Number Placeholder 2"/>
          <p:cNvSpPr>
            <a:spLocks noGrp="1"/>
          </p:cNvSpPr>
          <p:nvPr>
            <p:ph type="sldNum" sz="quarter" idx="10"/>
          </p:nvPr>
        </p:nvSpPr>
        <p:spPr/>
        <p:txBody>
          <a:bodyPr/>
          <a:lstStyle/>
          <a:p>
            <a:fld id="{68151E55-6873-49E2-B8D5-2F265E6F1973}"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3600" noProof="0" dirty="0">
                <a:latin typeface="Times New Roman" panose="02020603050405020304" pitchFamily="18" charset="0"/>
                <a:cs typeface="Times New Roman" panose="02020603050405020304" pitchFamily="18" charset="0"/>
              </a:rPr>
              <a:t>Homework</a:t>
            </a:r>
            <a:endParaRPr 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a:buAutoNum type="arabicPeriod"/>
            </a:pPr>
            <a:r>
              <a:rPr lang="en-US" altLang="zh-CN" sz="2600" noProof="0" dirty="0"/>
              <a:t>Form teams of 4 students each team and name your teams</a:t>
            </a:r>
          </a:p>
          <a:p>
            <a:pPr marL="514350" indent="-514350">
              <a:buAutoNum type="arabicPeriod"/>
            </a:pPr>
            <a:r>
              <a:rPr lang="en-US" altLang="en-US" sz="2600" dirty="0"/>
              <a:t>Select a real problem your team wants to resolve </a:t>
            </a:r>
            <a:r>
              <a:rPr lang="en-US" altLang="en-US" sz="2600"/>
              <a:t>with software</a:t>
            </a:r>
            <a:endParaRPr lang="en-US" altLang="en-US" sz="2600" dirty="0"/>
          </a:p>
          <a:p>
            <a:pPr marL="514350" indent="-514350">
              <a:buAutoNum type="arabicPeriod"/>
            </a:pPr>
            <a:r>
              <a:rPr lang="en-US" altLang="en-US" sz="2600" noProof="0" dirty="0"/>
              <a:t>Start discussing the problem within your team</a:t>
            </a:r>
          </a:p>
          <a:p>
            <a:pPr marL="514350" indent="-514350">
              <a:buAutoNum type="arabicPeriod"/>
            </a:pPr>
            <a:r>
              <a:rPr lang="en-US" altLang="en-US" sz="2600" dirty="0"/>
              <a:t>Provide the name of your team, team members and the selected problem to Teaching Assistants</a:t>
            </a:r>
          </a:p>
          <a:p>
            <a:pPr marL="514350" indent="-514350">
              <a:buAutoNum type="arabicPeriod"/>
            </a:pPr>
            <a:r>
              <a:rPr lang="en-US" altLang="zh-CN" sz="2600" dirty="0"/>
              <a:t>Complete step 1 – 4 and submit your form to TA by 9/13 Wednesday</a:t>
            </a:r>
            <a:endParaRPr lang="en-US" altLang="en-US" sz="2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ea typeface="Tahoma" panose="020B0604030504040204" pitchFamily="34"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ea typeface="Tahoma" panose="020B0604030504040204" pitchFamily="34" charset="0"/>
                <a:cs typeface="Times New Roman" panose="02020603050405020304" pitchFamily="18" charset="0"/>
              </a:rPr>
              <a:t>No reproduction or further distribution permitted without the prior written consent of McGraw-Hill Education.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63688"/>
            <a:ext cx="8458200" cy="560835"/>
          </a:xfrm>
        </p:spPr>
        <p:txBody>
          <a:bodyPr>
            <a:noAutofit/>
          </a:bodyPr>
          <a:lstStyle/>
          <a:p>
            <a:r>
              <a:rPr lang="en-US" sz="3200" noProof="0" dirty="0">
                <a:latin typeface="Times New Roman" panose="02020603050405020304" pitchFamily="18" charset="0"/>
                <a:cs typeface="Times New Roman" panose="02020603050405020304" pitchFamily="18" charset="0"/>
              </a:rPr>
              <a:t>Agility and Cost of Change – Text Alternative</a:t>
            </a:r>
          </a:p>
        </p:txBody>
      </p:sp>
      <p:sp>
        <p:nvSpPr>
          <p:cNvPr id="5" name="Text Placeholder 4"/>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agility and cost of change graph. The graph plots development schedule progress on the x axis, and development cost on the y axis. It displays three graphs representing, the cost of change using agile process, cost of change using conventional software process, and idealized cost of change using agile process. The cost of change using agile process graph shows a slow and steady increase. The graph of idealized cost of change using agile process displays a slow beginning and a constant rate after that. The graph of cost of change using conventional software process shows a slow beginning and then displays a peak towards the end.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Scrum Framework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scrum framework. The products backlog contains prioritized product features desired by the customer. The sprint backlog contains the features assigned to sprint. The backlog items are expanded by team over 30 days. Every 24 hours scrum constitutes of a 15 minute daily meeting. Finally new functionality is demonstrated at end of sprint.</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ea typeface="Tahoma" panose="020B0604030504040204" pitchFamily="34" charset="0"/>
                <a:cs typeface="Times New Roman" panose="02020603050405020304" pitchFamily="18" charset="0"/>
              </a:rPr>
              <a:t>- What is </a:t>
            </a:r>
            <a:r>
              <a:rPr lang="en-US" sz="4000" noProof="0" dirty="0">
                <a:highlight>
                  <a:srgbClr val="FFFF00"/>
                </a:highlight>
                <a:latin typeface="Times New Roman" panose="02020603050405020304" pitchFamily="18" charset="0"/>
                <a:ea typeface="Tahoma" panose="020B0604030504040204" pitchFamily="34" charset="0"/>
                <a:cs typeface="Times New Roman" panose="02020603050405020304" pitchFamily="18" charset="0"/>
              </a:rPr>
              <a:t>Agility</a:t>
            </a:r>
            <a:r>
              <a:rPr lang="en-US" sz="4000" noProof="0" dirty="0">
                <a:latin typeface="Times New Roman" panose="02020603050405020304" pitchFamily="18" charset="0"/>
                <a:ea typeface="Tahoma" panose="020B0604030504040204" pitchFamily="34" charset="0"/>
                <a:cs typeface="Times New Roman" panose="02020603050405020304" pitchFamily="18" charset="0"/>
              </a:rPr>
              <a:t>? </a:t>
            </a:r>
            <a:endParaRPr lang="zh-CN" altLang="en-US" sz="4000" noProof="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p:cNvSpPr>
            <a:spLocks noGrp="1"/>
          </p:cNvSpPr>
          <p:nvPr>
            <p:ph sz="quarter" idx="11"/>
          </p:nvPr>
        </p:nvSpPr>
        <p:spPr>
          <a:xfrm>
            <a:off x="342900" y="1145135"/>
            <a:ext cx="8458200" cy="26172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(rapid and adaptive) response to change.</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Effective communication among all stakeholders.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Drawing the customer onto the team.</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Organizing a team so that it is in control of the work performed.</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ea typeface="Tahoma" panose="020B0604030504040204" pitchFamily="34" charset="0"/>
                <a:cs typeface="Times New Roman" panose="02020603050405020304" pitchFamily="18" charset="0"/>
              </a:rPr>
              <a:t>Rapid, incremental delivery of software.</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ea typeface="Tahoma" panose="020B0604030504040204" pitchFamily="34" charset="0"/>
                <a:cs typeface="Times New Roman" panose="02020603050405020304" pitchFamily="18" charset="0"/>
              </a:rPr>
              <a:t>2</a:t>
            </a:fld>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Extreme Programming (XP) Framework </a:t>
            </a:r>
            <a:r>
              <a:rPr lang="en-US" sz="3200" dirty="0">
                <a:latin typeface="Times New Roman" panose="02020603050405020304" pitchFamily="18" charset="0"/>
                <a:cs typeface="Times New Roman" panose="02020603050405020304" pitchFamily="18" charset="0"/>
              </a:rPr>
              <a:t>– </a:t>
            </a:r>
            <a:r>
              <a:rPr lang="en-US" sz="3200" noProof="0" dirty="0">
                <a:latin typeface="Times New Roman" panose="02020603050405020304" pitchFamily="18" charset="0"/>
                <a:cs typeface="Times New Roman" panose="02020603050405020304" pitchFamily="18" charset="0"/>
              </a:rPr>
              <a:t>Text Alternative</a:t>
            </a:r>
            <a:endParaRPr lang="en-US" sz="3200" noProof="0" dirty="0"/>
          </a:p>
        </p:txBody>
      </p:sp>
      <p:sp>
        <p:nvSpPr>
          <p:cNvPr id="5" name="Text Placeholder 4"/>
          <p:cNvSpPr>
            <a:spLocks noGrp="1"/>
          </p:cNvSpPr>
          <p:nvPr>
            <p:ph type="body" sz="quarter" idx="14"/>
          </p:nvPr>
        </p:nvSpPr>
        <p:spPr>
          <a:xfrm>
            <a:off x="3081587" y="1121502"/>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extreme programming framework cycle. The components in the cycle left to right are planning, design, coding, and testing. The planning include user stories, values, acceptance test criteria, and iteration plan. The design include simple design and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 spike solutions and prototypes. Coding reads refactoring and pair programming. The testing and coding share unit test, and continuous integration. The testing reads acceptance testing. The testing releases software increment and project velocity computed.</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600" noProof="0" dirty="0">
                <a:latin typeface="Times New Roman" panose="02020603050405020304" pitchFamily="18" charset="0"/>
                <a:cs typeface="Times New Roman" panose="02020603050405020304" pitchFamily="18" charset="0"/>
              </a:rPr>
              <a:t>Kanban Framework </a:t>
            </a:r>
            <a:r>
              <a:rPr lang="en-US" sz="360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Text Alternative</a:t>
            </a:r>
          </a:p>
        </p:txBody>
      </p:sp>
      <p:sp>
        <p:nvSpPr>
          <p:cNvPr id="5" name="Text Placeholder 4"/>
          <p:cNvSpPr>
            <a:spLocks noGrp="1"/>
          </p:cNvSpPr>
          <p:nvPr>
            <p:ph type="body" sz="quarter" idx="14"/>
          </p:nvPr>
        </p:nvSpPr>
        <p:spPr>
          <a:xfrm>
            <a:off x="3081587" y="1112624"/>
            <a:ext cx="2980826" cy="225425"/>
          </a:xfrm>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Kanban framework consists of 6 verticals which, from left to right, are: backlog, selected, analysis, development, testing, and done. The process moves from left to right. Between backlog and selected one can introduce an expedite lane.</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DevOps </a:t>
            </a:r>
            <a:r>
              <a:rPr lang="en-US" sz="400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Text Alternative</a:t>
            </a:r>
          </a:p>
        </p:txBody>
      </p:sp>
      <p:sp>
        <p:nvSpPr>
          <p:cNvPr id="5" name="Text Placeholder 4"/>
          <p:cNvSpPr>
            <a:spLocks noGrp="1"/>
          </p:cNvSpPr>
          <p:nvPr>
            <p:ph type="body" sz="quarter" idx="14"/>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Dev Ops. The flowchart displays plan, code, build, and test on the left side from top to bottom and deploy, operate, and monitor from top to bottom on the right side. Test integrates with deploy, and monitor integrates with plan.</a:t>
            </a:r>
          </a:p>
        </p:txBody>
      </p:sp>
      <p:sp>
        <p:nvSpPr>
          <p:cNvPr id="3" name="Text Placeholder 2"/>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and Cost of Change</a:t>
            </a:r>
          </a:p>
        </p:txBody>
      </p:sp>
      <p:pic>
        <p:nvPicPr>
          <p:cNvPr id="10" name="Picture 9" descr="An agility and cost of change graph. The graph plots development schedule progress on the x axis, and development cost on the y axi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06" y="1203543"/>
            <a:ext cx="6226277" cy="471936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What is an Agile Process</a:t>
            </a:r>
            <a:r>
              <a:rPr lang="en-US" sz="4000" noProof="0"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quarter" idx="11"/>
          </p:nvPr>
        </p:nvSpPr>
        <p:spPr>
          <a:xfrm>
            <a:off x="342900" y="1162229"/>
            <a:ext cx="8458200" cy="473996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Driven </a:t>
            </a:r>
            <a:r>
              <a:rPr lang="en-US" altLang="en-US" sz="2400" noProof="0" dirty="0">
                <a:latin typeface="Times New Roman" panose="02020603050405020304" pitchFamily="18" charset="0"/>
                <a:cs typeface="Times New Roman" panose="02020603050405020304" pitchFamily="18" charset="0"/>
              </a:rPr>
              <a:t>by customer descriptions of what is required (scenarios).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Customer </a:t>
            </a:r>
            <a:r>
              <a:rPr lang="en-US" altLang="en-US" sz="2400" noProof="0" dirty="0">
                <a:highlight>
                  <a:srgbClr val="FFFF00"/>
                </a:highlight>
                <a:latin typeface="Times New Roman" panose="02020603050405020304" pitchFamily="18" charset="0"/>
                <a:cs typeface="Times New Roman" panose="02020603050405020304" pitchFamily="18" charset="0"/>
              </a:rPr>
              <a:t>feedback </a:t>
            </a:r>
            <a:r>
              <a:rPr lang="en-US" altLang="en-US" sz="2400" noProof="0" dirty="0">
                <a:latin typeface="Times New Roman" panose="02020603050405020304" pitchFamily="18" charset="0"/>
                <a:cs typeface="Times New Roman" panose="02020603050405020304" pitchFamily="18" charset="0"/>
              </a:rPr>
              <a:t>is frequent and acted on.</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Recognizes that plans are </a:t>
            </a:r>
            <a:r>
              <a:rPr lang="en-US" altLang="en-US" sz="2400" noProof="0" dirty="0">
                <a:highlight>
                  <a:srgbClr val="FFFF00"/>
                </a:highlight>
                <a:latin typeface="Times New Roman" panose="02020603050405020304" pitchFamily="18" charset="0"/>
                <a:cs typeface="Times New Roman" panose="02020603050405020304" pitchFamily="18" charset="0"/>
              </a:rPr>
              <a:t>short-lived</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Develops software iteratively with a heavy emphasis on </a:t>
            </a:r>
            <a:r>
              <a:rPr lang="en-US" altLang="en-US" sz="2400" noProof="0" dirty="0">
                <a:highlight>
                  <a:srgbClr val="FFFF00"/>
                </a:highlight>
                <a:latin typeface="Times New Roman" panose="02020603050405020304" pitchFamily="18" charset="0"/>
                <a:cs typeface="Times New Roman" panose="02020603050405020304" pitchFamily="18" charset="0"/>
              </a:rPr>
              <a:t>construction activities</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Delivers multiple ‘software increments’ as executable </a:t>
            </a:r>
            <a:r>
              <a:rPr lang="en-US" altLang="en-US" sz="2400" noProof="0" dirty="0">
                <a:highlight>
                  <a:srgbClr val="FFFF00"/>
                </a:highlight>
                <a:latin typeface="Times New Roman" panose="02020603050405020304" pitchFamily="18" charset="0"/>
                <a:cs typeface="Times New Roman" panose="02020603050405020304" pitchFamily="18" charset="0"/>
              </a:rPr>
              <a:t>prototypes</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Adapts as project or technical changes occur.</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Agility Principles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197197"/>
            <a:ext cx="8458200" cy="49716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Customer satisfaction is achieved by providing value through software that is delivered to the customer as rapidly as possible.</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Developers recognize that requirements will change and welcome changes.</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Deliver software increments frequently (weeks not months) to stakeholders to ensure feedback on their deliveries is meaningful.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Agile team populated by motivated individuals using face-to-face communication to convey information.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Team process encourages technical excellence, good design, simplicity, and avoids unnecessary work.</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Agility Principles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192695"/>
            <a:ext cx="8458200" cy="4715075"/>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Working software that meets customer needs is the primary goal.</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Pace and direction of the team’s work must be “sustainable,” enabling them to work effectively for long periods of time.</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An agile team is a “self-organizing team”—one that can be trusted develop well-structured architectures that lead to solid designs and customer satisfaction.</a:t>
            </a:r>
            <a:endParaRPr lang="en-US" sz="24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2400" kern="1200" noProof="0" dirty="0">
                <a:solidFill>
                  <a:schemeClr val="tx2"/>
                </a:solidFill>
                <a:effectLst/>
                <a:latin typeface="Times New Roman" panose="02020603050405020304" pitchFamily="18" charset="0"/>
                <a:cs typeface="Times New Roman" panose="02020603050405020304" pitchFamily="18" charset="0"/>
              </a:rPr>
              <a:t>Part of the team culture is to consider its work introspectively with the intent of improving how to become more effective for its primary goal (customer satisfaction).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noProof="0" dirty="0">
                <a:latin typeface="Times New Roman" panose="02020603050405020304" pitchFamily="18" charset="0"/>
                <a:cs typeface="Times New Roman" panose="02020603050405020304" pitchFamily="18" charset="0"/>
              </a:rPr>
              <a:t>- Scrum Framework </a:t>
            </a:r>
            <a:r>
              <a:rPr lang="zh-CN" altLang="en-US" sz="4000" noProof="0" dirty="0">
                <a:latin typeface="Times New Roman" panose="02020603050405020304" pitchFamily="18" charset="0"/>
                <a:cs typeface="Times New Roman" panose="02020603050405020304" pitchFamily="18" charset="0"/>
              </a:rPr>
              <a:t>敏捷开发的具体做法</a:t>
            </a:r>
          </a:p>
        </p:txBody>
      </p:sp>
      <p:pic>
        <p:nvPicPr>
          <p:cNvPr id="10" name="Picture 9" descr="An illustration displays scrum framework with product backlog and sprint backlo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632" y="1427869"/>
            <a:ext cx="7671404" cy="3951929"/>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Scrum Details</a:t>
            </a:r>
          </a:p>
        </p:txBody>
      </p:sp>
      <p:sp>
        <p:nvSpPr>
          <p:cNvPr id="4" name="Content Placeholder 3"/>
          <p:cNvSpPr>
            <a:spLocks noGrp="1"/>
          </p:cNvSpPr>
          <p:nvPr>
            <p:ph sz="quarter" idx="11"/>
          </p:nvPr>
        </p:nvSpPr>
        <p:spPr>
          <a:xfrm>
            <a:off x="342900" y="1276709"/>
            <a:ext cx="4610840" cy="4781191"/>
          </a:xfrm>
        </p:spPr>
        <p:txBody>
          <a:bodyPr vert="horz" lIns="91440" tIns="45720" rIns="91440" bIns="45720" rtlCol="0">
            <a:noAutofit/>
          </a:bodyPr>
          <a:lstStyle/>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Backlog Refinement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Developers work with stakeholders to create product backlog.</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Planning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Backlog partitioned into “sprints” derived from backlog and next sprint defined.</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Daily Scrum Meeting </a:t>
            </a:r>
            <a:r>
              <a:rPr lang="en-US" sz="1800" kern="1200" noProof="0" dirty="0">
                <a:solidFill>
                  <a:schemeClr val="tx2"/>
                </a:solidFill>
                <a:effectLst/>
                <a:latin typeface="Times New Roman" panose="02020603050405020304" pitchFamily="18" charset="0"/>
                <a:cs typeface="Times New Roman" panose="02020603050405020304" pitchFamily="18" charset="0"/>
              </a:rPr>
              <a:t>Team members synchronize their activities and plan work day (15 minutes max).</a:t>
            </a:r>
            <a:endParaRPr lang="en-US" sz="1800" noProof="0" dirty="0">
              <a:effectLst/>
              <a:latin typeface="Times New Roman" panose="02020603050405020304" pitchFamily="18" charset="0"/>
              <a:cs typeface="Times New Roman" panose="02020603050405020304" pitchFamily="18" charset="0"/>
            </a:endParaRPr>
          </a:p>
          <a:p>
            <a:pPr marL="291465" indent="-291465" rtl="0" eaLnBrk="1" latinLnBrk="0" hangingPunct="1">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Review </a:t>
            </a:r>
            <a:r>
              <a:rPr lang="en-US" sz="1800" kern="1200" noProof="0" dirty="0">
                <a:solidFill>
                  <a:schemeClr val="tx2"/>
                </a:solidFill>
                <a:effectLst/>
                <a:latin typeface="Times New Roman" panose="02020603050405020304" pitchFamily="18" charset="0"/>
                <a:cs typeface="Times New Roman" panose="02020603050405020304" pitchFamily="18" charset="0"/>
              </a:rPr>
              <a:t>Prototype “demos” are delivered to the stakeholders for approval or rejection.</a:t>
            </a:r>
            <a:endParaRPr lang="en-US" sz="1800" noProof="0" dirty="0">
              <a:effectLst/>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1800" b="1" kern="1200" noProof="0" dirty="0">
                <a:solidFill>
                  <a:schemeClr val="tx2"/>
                </a:solidFill>
                <a:effectLst/>
                <a:latin typeface="Times New Roman" panose="02020603050405020304" pitchFamily="18" charset="0"/>
                <a:cs typeface="Times New Roman" panose="02020603050405020304" pitchFamily="18" charset="0"/>
              </a:rPr>
              <a:t>Sprint Retrospective </a:t>
            </a:r>
            <a:r>
              <a:rPr lang="en-US" sz="1800" kern="1200" noProof="0" dirty="0">
                <a:solidFill>
                  <a:schemeClr val="tx2"/>
                </a:solidFill>
                <a:effectLst/>
                <a:latin typeface="Times New Roman" panose="02020603050405020304" pitchFamily="18" charset="0"/>
                <a:cs typeface="Times New Roman" panose="02020603050405020304" pitchFamily="18" charset="0"/>
              </a:rPr>
              <a:t>After sprint is complete, team considers what went well and what needs improvement.</a:t>
            </a:r>
            <a:endParaRPr lang="en-US" altLang="en-US" sz="1800" noProof="0" dirty="0">
              <a:latin typeface="Times New Roman" panose="02020603050405020304" pitchFamily="18" charset="0"/>
              <a:cs typeface="Times New Roman" panose="02020603050405020304" pitchFamily="18" charset="0"/>
            </a:endParaRPr>
          </a:p>
        </p:txBody>
      </p:sp>
      <p:sp>
        <p:nvSpPr>
          <p:cNvPr id="11" name="Content Placeholder 10"/>
          <p:cNvSpPr>
            <a:spLocks noGrp="1"/>
          </p:cNvSpPr>
          <p:nvPr>
            <p:ph sz="quarter" idx="14"/>
          </p:nvPr>
        </p:nvSpPr>
        <p:spPr>
          <a:xfrm>
            <a:off x="5101330" y="1276708"/>
            <a:ext cx="3589909" cy="1919253"/>
          </a:xfrm>
        </p:spPr>
        <p:txBody>
          <a:bodyPr>
            <a:noAutofit/>
          </a:bodyPr>
          <a:lstStyle/>
          <a:p>
            <a:r>
              <a:rPr lang="en-US" sz="1800" b="1" noProof="0" dirty="0">
                <a:latin typeface="Times New Roman" panose="02020603050405020304" pitchFamily="18" charset="0"/>
                <a:cs typeface="Times New Roman" panose="02020603050405020304" pitchFamily="18" charset="0"/>
              </a:rPr>
              <a:t>Pros </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Product owner sets priorities.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Team owns decision making.</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Documentation is lightweight.</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Supports frequent updating.</a:t>
            </a:r>
          </a:p>
        </p:txBody>
      </p:sp>
      <p:sp>
        <p:nvSpPr>
          <p:cNvPr id="12" name="Content Placeholder 11"/>
          <p:cNvSpPr>
            <a:spLocks noGrp="1"/>
          </p:cNvSpPr>
          <p:nvPr>
            <p:ph sz="quarter" idx="15"/>
          </p:nvPr>
        </p:nvSpPr>
        <p:spPr>
          <a:xfrm>
            <a:off x="5101330" y="3338003"/>
            <a:ext cx="3589909" cy="2104007"/>
          </a:xfrm>
        </p:spPr>
        <p:txBody>
          <a:bodyPr>
            <a:noAutofit/>
          </a:bodyPr>
          <a:lstStyle/>
          <a:p>
            <a:r>
              <a:rPr lang="en-US" sz="1800" b="1" noProof="0" dirty="0">
                <a:latin typeface="Times New Roman" panose="02020603050405020304" pitchFamily="18" charset="0"/>
                <a:cs typeface="Times New Roman" panose="02020603050405020304" pitchFamily="18" charset="0"/>
              </a:rPr>
              <a:t>Cons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Difficult to control the cost of changes.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May not be suitable for large teams.</a:t>
            </a:r>
          </a:p>
          <a:p>
            <a:pPr marL="291465" indent="-291465">
              <a:spcBef>
                <a:spcPts val="500"/>
              </a:spcBef>
              <a:spcAft>
                <a:spcPts val="0"/>
              </a:spcAft>
              <a:buFont typeface="Arial" panose="020B0604020202020204" pitchFamily="34" charset="0"/>
              <a:buChar char="•"/>
            </a:pPr>
            <a:r>
              <a:rPr lang="en-US" sz="1800" noProof="0" dirty="0">
                <a:latin typeface="Times New Roman" panose="02020603050405020304" pitchFamily="18" charset="0"/>
                <a:cs typeface="Times New Roman" panose="02020603050405020304" pitchFamily="18" charset="0"/>
              </a:rPr>
              <a:t>Requires expert team members.</a:t>
            </a:r>
          </a:p>
        </p:txBody>
      </p:sp>
      <p:sp>
        <p:nvSpPr>
          <p:cNvPr id="3" name="Slide Number Placeholder 2"/>
          <p:cNvSpPr>
            <a:spLocks noGrp="1"/>
          </p:cNvSpPr>
          <p:nvPr>
            <p:ph type="sldNum" sz="quarter" idx="10"/>
          </p:nvPr>
        </p:nvSpPr>
        <p:spPr/>
        <p:txBody>
          <a:bodyPr/>
          <a:lstStyle/>
          <a:p>
            <a:fld id="{68151E55-6873-49E2-B8D5-2F265E6F1973}"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Extreme Programming (XP) Framework </a:t>
            </a:r>
            <a:r>
              <a:rPr lang="zh-CN" altLang="en-US" sz="3600" noProof="0" dirty="0">
                <a:latin typeface="Times New Roman" panose="02020603050405020304" pitchFamily="18" charset="0"/>
                <a:cs typeface="Times New Roman" panose="02020603050405020304" pitchFamily="18" charset="0"/>
              </a:rPr>
              <a:t>极度编程</a:t>
            </a:r>
          </a:p>
        </p:txBody>
      </p:sp>
      <p:pic>
        <p:nvPicPr>
          <p:cNvPr id="13" name="Picture 12" descr="An illustration displays extreme programming framework cycle. The components in the cycle are planning, design, coding, and testing.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272" y="1236360"/>
            <a:ext cx="4693456" cy="47711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Custom 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5">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1482</Words>
  <Application>Microsoft Office PowerPoint</Application>
  <PresentationFormat>全屏显示(4:3)</PresentationFormat>
  <Paragraphs>152</Paragraphs>
  <Slides>22</Slides>
  <Notes>1</Notes>
  <HiddenSlides>6</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22</vt:i4>
      </vt:variant>
    </vt:vector>
  </HeadingPairs>
  <TitlesOfParts>
    <vt:vector size="30"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3</vt:lpstr>
      <vt:lpstr>- What is Agility? </vt:lpstr>
      <vt:lpstr>Agility and Cost of Change</vt:lpstr>
      <vt:lpstr>- What is an Agile Process?</vt:lpstr>
      <vt:lpstr>- Agility Principles 1</vt:lpstr>
      <vt:lpstr>Agility Principles 2</vt:lpstr>
      <vt:lpstr>- Scrum Framework 敏捷开发的具体做法</vt:lpstr>
      <vt:lpstr>- Scrum Details</vt:lpstr>
      <vt:lpstr>Extreme Programming (XP) Framework 极度编程</vt:lpstr>
      <vt:lpstr>XP Details</vt:lpstr>
      <vt:lpstr>Kanban Framework</vt:lpstr>
      <vt:lpstr>Kanban Details</vt:lpstr>
      <vt:lpstr>DevOps</vt:lpstr>
      <vt:lpstr>DevOps Details</vt:lpstr>
      <vt:lpstr>Homework</vt:lpstr>
      <vt:lpstr>End of Main Content</vt:lpstr>
      <vt:lpstr>Accessibility Content: Text Alternatives for Images</vt:lpstr>
      <vt:lpstr>Agility and Cost of Change – Text Alternative</vt:lpstr>
      <vt:lpstr>Scrum Framework – Text Alternative</vt:lpstr>
      <vt:lpstr>Extreme Programming (XP) Framework – Text Alternative</vt:lpstr>
      <vt:lpstr>Kanban Framework – Text Alternative</vt:lpstr>
      <vt:lpstr>DevOps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70</cp:revision>
  <dcterms:created xsi:type="dcterms:W3CDTF">2019-01-22T22:04:00Z</dcterms:created>
  <dcterms:modified xsi:type="dcterms:W3CDTF">2024-11-13T17:09:22Z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373DBC5B75EB4D78A55FA2AA75D9FC64_12</vt:lpwstr>
  </property>
  <property fmtid="{D5CDD505-2E9C-101B-9397-08002B2CF9AE}" pid="3" name="KSOProductBuildVer">
    <vt:lpwstr>2052-12.1.0.15990</vt:lpwstr>
  </property>
</Properties>
</file>