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53" r:id="rId3"/>
    <p:sldMasterId id="2147483660" r:id="rId4"/>
    <p:sldMasterId id="2147483662" r:id="rId5"/>
    <p:sldMasterId id="2147483665" r:id="rId6"/>
  </p:sldMasterIdLst>
  <p:sldIdLst>
    <p:sldId id="288" r:id="rId7"/>
    <p:sldId id="266" r:id="rId8"/>
    <p:sldId id="268" r:id="rId9"/>
    <p:sldId id="269" r:id="rId10"/>
    <p:sldId id="270" r:id="rId11"/>
    <p:sldId id="267" r:id="rId12"/>
    <p:sldId id="271" r:id="rId13"/>
    <p:sldId id="272" r:id="rId14"/>
    <p:sldId id="273" r:id="rId15"/>
    <p:sldId id="275" r:id="rId16"/>
    <p:sldId id="274" r:id="rId17"/>
    <p:sldId id="276" r:id="rId18"/>
    <p:sldId id="277" r:id="rId19"/>
    <p:sldId id="278" r:id="rId20"/>
    <p:sldId id="279" r:id="rId21"/>
    <p:sldId id="281" r:id="rId22"/>
    <p:sldId id="282" r:id="rId23"/>
    <p:sldId id="283" r:id="rId24"/>
    <p:sldId id="280" r:id="rId25"/>
    <p:sldId id="284" r:id="rId26"/>
    <p:sldId id="285" r:id="rId27"/>
    <p:sldId id="286" r:id="rId28"/>
    <p:sldId id="287" r:id="rId29"/>
    <p:sldId id="260" r:id="rId30"/>
    <p:sldId id="258" r:id="rId31"/>
    <p:sldId id="264" r:id="rId32"/>
    <p:sldId id="289" r:id="rId33"/>
    <p:sldId id="290" r:id="rId34"/>
    <p:sldId id="291" r:id="rId35"/>
    <p:sldId id="292" r:id="rId36"/>
    <p:sldId id="293" r:id="rId37"/>
  </p:sldIdLst>
  <p:sldSz cx="9144000" cy="6858000" type="screen4x3"/>
  <p:notesSz cx="6858000" cy="9144000"/>
  <p:custDataLst>
    <p:tags r:id="rId4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Content" id="{5973D931-3BAC-4F30-9C16-B7461F574E40}">
          <p14:sldIdLst>
            <p14:sldId id="288"/>
            <p14:sldId id="266"/>
            <p14:sldId id="268"/>
            <p14:sldId id="269"/>
            <p14:sldId id="270"/>
            <p14:sldId id="267"/>
            <p14:sldId id="271"/>
            <p14:sldId id="272"/>
            <p14:sldId id="273"/>
            <p14:sldId id="275"/>
            <p14:sldId id="274"/>
            <p14:sldId id="276"/>
            <p14:sldId id="277"/>
            <p14:sldId id="278"/>
            <p14:sldId id="279"/>
            <p14:sldId id="281"/>
            <p14:sldId id="282"/>
            <p14:sldId id="283"/>
            <p14:sldId id="280"/>
            <p14:sldId id="284"/>
            <p14:sldId id="285"/>
            <p14:sldId id="286"/>
            <p14:sldId id="287"/>
            <p14:sldId id="260"/>
          </p14:sldIdLst>
        </p14:section>
        <p14:section name="Appendix: Image Descriptions for Unsighted Students" id="{9E859B0B-078E-463E-89A6-21C20DD280C4}">
          <p14:sldIdLst>
            <p14:sldId id="258"/>
            <p14:sldId id="264"/>
            <p14:sldId id="289"/>
            <p14:sldId id="290"/>
            <p14:sldId id="291"/>
            <p14:sldId id="292"/>
            <p14:sldId id="293"/>
          </p14:sldIdLst>
        </p14:section>
      </p14:sectionLst>
    </p:ext>
    <p:ext uri="{EFAFB233-063F-42B5-8137-9DF3F51BA10A}">
      <p15:sldGuideLst xmlns:p15="http://schemas.microsoft.com/office/powerpoint/2012/main">
        <p15:guide id="2" pos="3264" userDrawn="1">
          <p15:clr>
            <a:srgbClr val="A4A3A4"/>
          </p15:clr>
        </p15:guide>
        <p15:guide id="3" orient="horz" pos="2256" userDrawn="1">
          <p15:clr>
            <a:srgbClr val="A4A3A4"/>
          </p15:clr>
        </p15:guide>
        <p15:guide id="4" pos="56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iporen, Laura" initials="CL"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601" autoAdjust="0"/>
    <p:restoredTop sz="86375" autoAdjust="0"/>
  </p:normalViewPr>
  <p:slideViewPr>
    <p:cSldViewPr snapToGrid="0" showGuides="1">
      <p:cViewPr varScale="1">
        <p:scale>
          <a:sx n="74" d="100"/>
          <a:sy n="74" d="100"/>
        </p:scale>
        <p:origin x="437" y="72"/>
      </p:cViewPr>
      <p:guideLst>
        <p:guide pos="3264"/>
        <p:guide orient="horz" pos="2256"/>
        <p:guide pos="5640"/>
      </p:guideLst>
    </p:cSldViewPr>
  </p:slideViewPr>
  <p:outlineViewPr>
    <p:cViewPr>
      <p:scale>
        <a:sx n="33" d="100"/>
        <a:sy n="33" d="100"/>
      </p:scale>
      <p:origin x="0" y="-23976"/>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slide" Target="slides/slide1.xml"/><Relationship Id="rId6" Type="http://schemas.openxmlformats.org/officeDocument/2006/relationships/slideMaster" Target="slideMasters/slideMaster5.xml"/><Relationship Id="rId5" Type="http://schemas.openxmlformats.org/officeDocument/2006/relationships/slideMaster" Target="slideMasters/slideMaster4.xml"/><Relationship Id="rId42" Type="http://schemas.openxmlformats.org/officeDocument/2006/relationships/tags" Target="tags/tag1.xml"/><Relationship Id="rId41" Type="http://schemas.openxmlformats.org/officeDocument/2006/relationships/commentAuthors" Target="commentAuthors.xml"/><Relationship Id="rId40" Type="http://schemas.openxmlformats.org/officeDocument/2006/relationships/tableStyles" Target="tableStyles.xml"/><Relationship Id="rId4" Type="http://schemas.openxmlformats.org/officeDocument/2006/relationships/slideMaster" Target="slideMasters/slideMaster3.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slide" Target="slides/slide31.xml"/><Relationship Id="rId36" Type="http://schemas.openxmlformats.org/officeDocument/2006/relationships/slide" Target="slides/slide30.xml"/><Relationship Id="rId35" Type="http://schemas.openxmlformats.org/officeDocument/2006/relationships/slide" Target="slides/slide29.xml"/><Relationship Id="rId34" Type="http://schemas.openxmlformats.org/officeDocument/2006/relationships/slide" Target="slides/slide28.xml"/><Relationship Id="rId33" Type="http://schemas.openxmlformats.org/officeDocument/2006/relationships/slide" Target="slides/slide27.xml"/><Relationship Id="rId32" Type="http://schemas.openxmlformats.org/officeDocument/2006/relationships/slide" Target="slides/slide26.xml"/><Relationship Id="rId31" Type="http://schemas.openxmlformats.org/officeDocument/2006/relationships/slide" Target="slides/slide25.xml"/><Relationship Id="rId30" Type="http://schemas.openxmlformats.org/officeDocument/2006/relationships/slide" Target="slides/slide24.xml"/><Relationship Id="rId3" Type="http://schemas.openxmlformats.org/officeDocument/2006/relationships/slideMaster" Target="slideMasters/slideMaster2.xml"/><Relationship Id="rId29" Type="http://schemas.openxmlformats.org/officeDocument/2006/relationships/slide" Target="slides/slide23.xml"/><Relationship Id="rId28" Type="http://schemas.openxmlformats.org/officeDocument/2006/relationships/slide" Target="slides/slide22.xml"/><Relationship Id="rId27" Type="http://schemas.openxmlformats.org/officeDocument/2006/relationships/slide" Target="slides/slide21.xml"/><Relationship Id="rId26" Type="http://schemas.openxmlformats.org/officeDocument/2006/relationships/slide" Target="slides/slide20.xml"/><Relationship Id="rId25" Type="http://schemas.openxmlformats.org/officeDocument/2006/relationships/slide" Target="slides/slide19.xml"/><Relationship Id="rId24" Type="http://schemas.openxmlformats.org/officeDocument/2006/relationships/slide" Target="slides/slide18.xml"/><Relationship Id="rId23" Type="http://schemas.openxmlformats.org/officeDocument/2006/relationships/slide" Target="slides/slide17.xml"/><Relationship Id="rId22" Type="http://schemas.openxmlformats.org/officeDocument/2006/relationships/slide" Target="slides/slide16.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W/Cover">
    <p:spTree>
      <p:nvGrpSpPr>
        <p:cNvPr id="1" name=""/>
        <p:cNvGrpSpPr/>
        <p:nvPr/>
      </p:nvGrpSpPr>
      <p:grpSpPr>
        <a:xfrm>
          <a:off x="0" y="0"/>
          <a:ext cx="0" cy="0"/>
          <a:chOff x="0" y="0"/>
          <a:chExt cx="0" cy="0"/>
        </a:xfrm>
      </p:grpSpPr>
      <p:grpSp>
        <p:nvGrpSpPr>
          <p:cNvPr id="20" name="MHE Official Background, fixed"/>
          <p:cNvGrpSpPr/>
          <p:nvPr userDrawn="1"/>
        </p:nvGrpSpPr>
        <p:grpSpPr>
          <a:xfrm>
            <a:off x="346105" y="2099014"/>
            <a:ext cx="3863458" cy="3863458"/>
            <a:chOff x="331115" y="2099014"/>
            <a:chExt cx="3863458" cy="3863458"/>
          </a:xfrm>
        </p:grpSpPr>
        <p:sp>
          <p:nvSpPr>
            <p:cNvPr id="13" name="Rectangle 12"/>
            <p:cNvSpPr/>
            <p:nvPr userDrawn="1"/>
          </p:nvSpPr>
          <p:spPr>
            <a:xfrm>
              <a:off x="331115" y="2099014"/>
              <a:ext cx="3863458" cy="386345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13"/>
            <p:cNvSpPr/>
            <p:nvPr userDrawn="1"/>
          </p:nvSpPr>
          <p:spPr>
            <a:xfrm>
              <a:off x="467612" y="2368353"/>
              <a:ext cx="3457621" cy="3457621"/>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p:cNvSpPr/>
            <p:nvPr userDrawn="1"/>
          </p:nvSpPr>
          <p:spPr>
            <a:xfrm>
              <a:off x="599258" y="2898475"/>
              <a:ext cx="2793799" cy="2792652"/>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p:ph type="ctrTitle" hasCustomPrompt="1"/>
          </p:nvPr>
        </p:nvSpPr>
        <p:spPr>
          <a:xfrm>
            <a:off x="621792" y="3140014"/>
            <a:ext cx="2788920" cy="1157665"/>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endParaRPr lang="en-US" dirty="0"/>
          </a:p>
        </p:txBody>
      </p:sp>
      <p:sp>
        <p:nvSpPr>
          <p:cNvPr id="8" name="Subtitle"/>
          <p:cNvSpPr>
            <a:spLocks noGrp="1"/>
          </p:cNvSpPr>
          <p:nvPr>
            <p:ph type="subTitle" idx="1" hasCustomPrompt="1"/>
          </p:nvPr>
        </p:nvSpPr>
        <p:spPr>
          <a:xfrm>
            <a:off x="621792" y="4261103"/>
            <a:ext cx="2788920" cy="612821"/>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endParaRPr lang="en-US" dirty="0"/>
          </a:p>
        </p:txBody>
      </p:sp>
      <p:cxnSp>
        <p:nvCxnSpPr>
          <p:cNvPr id="9" name="MHE line separating subtitles from text"/>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p:ph type="body" sz="quarter" idx="10" hasCustomPrompt="1"/>
          </p:nvPr>
        </p:nvSpPr>
        <p:spPr>
          <a:xfrm>
            <a:off x="621792" y="5093208"/>
            <a:ext cx="2788920" cy="576185"/>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endParaRPr lang="en-US" dirty="0"/>
          </a:p>
        </p:txBody>
      </p:sp>
      <p:sp>
        <p:nvSpPr>
          <p:cNvPr id="3" name="Cover Placeholder"/>
          <p:cNvSpPr>
            <a:spLocks noGrp="1"/>
          </p:cNvSpPr>
          <p:nvPr>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endParaRPr lang="en-US" dirty="0"/>
          </a:p>
        </p:txBody>
      </p:sp>
      <p:sp>
        <p:nvSpPr>
          <p:cNvPr id="2" name="Long Copyright"/>
          <p:cNvSpPr>
            <a:spLocks noGrp="1"/>
          </p:cNvSpPr>
          <p:nvPr>
            <p:ph type="ftr" sz="quarter" idx="12"/>
          </p:nvPr>
        </p:nvSpPr>
        <p:spPr>
          <a:xfrm>
            <a:off x="0" y="6478438"/>
            <a:ext cx="9144000" cy="374266"/>
          </a:xfrm>
        </p:spPr>
        <p:txBody>
          <a:bodyPr/>
          <a:lstStyle>
            <a:lvl1pPr algn="ctr">
              <a:defRPr>
                <a:solidFill>
                  <a:schemeClr val="tx1">
                    <a:lumMod val="50000"/>
                    <a:lumOff val="50000"/>
                  </a:schemeClr>
                </a:solidFill>
              </a:defRPr>
            </a:lvl1pPr>
          </a:lstStyle>
          <a:p>
            <a:pPr defTabSz="457200">
              <a:spcBef>
                <a:spcPct val="20000"/>
              </a:spcBef>
              <a:defRPr/>
            </a:pPr>
            <a:r>
              <a:rPr lang="en-US" dirty="0"/>
              <a:t>© &lt; add the year&gt; McGraw-Hill Education. All rights reserved. Authorized only for instructor use in the classroom.</a:t>
            </a:r>
            <a:endParaRPr lang="en-US" dirty="0"/>
          </a:p>
          <a:p>
            <a:pPr defTabSz="457200">
              <a:spcBef>
                <a:spcPct val="20000"/>
              </a:spcBef>
              <a:defRPr/>
            </a:pPr>
            <a:r>
              <a:rPr lang="en-US" dirty="0"/>
              <a:t>No reproduction or further distribution permitted without the prior written consent of McGraw-Hill Education.</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x Main Placeholders">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p:cNvSpPr>
            <a:spLocks noGrp="1"/>
          </p:cNvSpPr>
          <p:nvPr>
            <p:ph sz="quarter" idx="11" hasCustomPrompt="1"/>
          </p:nvPr>
        </p:nvSpPr>
        <p:spPr>
          <a:xfrm>
            <a:off x="342900" y="1276710"/>
            <a:ext cx="8458200" cy="612476"/>
          </a:xfrm>
          <a:prstGeom prst="rect">
            <a:avLst/>
          </a:prstGeom>
        </p:spPr>
        <p:txBody>
          <a:bodyPr/>
          <a:lstStyle>
            <a:lvl1pPr>
              <a:defRPr/>
            </a:lvl1pPr>
          </a:lstStyle>
          <a:p>
            <a:pPr lvl="0"/>
            <a:r>
              <a:rPr lang="en-US" dirty="0"/>
              <a:t>Slide Content</a:t>
            </a:r>
            <a:endParaRPr lang="en-US" dirty="0"/>
          </a:p>
          <a:p>
            <a:pPr lvl="1"/>
            <a:r>
              <a:rPr lang="en-US" dirty="0"/>
              <a:t>Second level</a:t>
            </a:r>
            <a:endParaRPr lang="en-US" dirty="0"/>
          </a:p>
          <a:p>
            <a:pPr lvl="2"/>
            <a:r>
              <a:rPr lang="en-US" dirty="0"/>
              <a:t>Third level</a:t>
            </a:r>
            <a:endParaRPr lang="en-US" dirty="0"/>
          </a:p>
        </p:txBody>
      </p:sp>
      <p:sp>
        <p:nvSpPr>
          <p:cNvPr id="6" name="Content Placeholder 2"/>
          <p:cNvSpPr>
            <a:spLocks noGrp="1"/>
          </p:cNvSpPr>
          <p:nvPr>
            <p:ph sz="quarter" idx="14" hasCustomPrompt="1"/>
          </p:nvPr>
        </p:nvSpPr>
        <p:spPr>
          <a:xfrm>
            <a:off x="342900" y="2070496"/>
            <a:ext cx="8458200" cy="649138"/>
          </a:xfrm>
        </p:spPr>
        <p:txBody>
          <a:bodyPr/>
          <a:lstStyle>
            <a:lvl1pPr>
              <a:defRPr/>
            </a:lvl1pPr>
          </a:lstStyle>
          <a:p>
            <a:pPr lvl="0"/>
            <a:r>
              <a:rPr lang="en-US" dirty="0"/>
              <a:t>Slide Content 2</a:t>
            </a:r>
            <a:endParaRPr lang="en-US" dirty="0"/>
          </a:p>
          <a:p>
            <a:pPr lvl="1"/>
            <a:r>
              <a:rPr lang="en-US" dirty="0"/>
              <a:t>Second level</a:t>
            </a:r>
            <a:endParaRPr lang="en-US" dirty="0"/>
          </a:p>
          <a:p>
            <a:pPr lvl="2"/>
            <a:r>
              <a:rPr lang="en-US" dirty="0"/>
              <a:t>Third level</a:t>
            </a:r>
            <a:endParaRPr lang="en-US" dirty="0"/>
          </a:p>
        </p:txBody>
      </p:sp>
      <p:sp>
        <p:nvSpPr>
          <p:cNvPr id="8" name="Content Placeholder 3"/>
          <p:cNvSpPr>
            <a:spLocks noGrp="1"/>
          </p:cNvSpPr>
          <p:nvPr>
            <p:ph sz="quarter" idx="15" hasCustomPrompt="1"/>
          </p:nvPr>
        </p:nvSpPr>
        <p:spPr>
          <a:xfrm>
            <a:off x="342900" y="2900944"/>
            <a:ext cx="8458200" cy="673100"/>
          </a:xfrm>
        </p:spPr>
        <p:txBody>
          <a:bodyPr/>
          <a:lstStyle>
            <a:lvl1pPr>
              <a:defRPr/>
            </a:lvl1pPr>
          </a:lstStyle>
          <a:p>
            <a:pPr lvl="0"/>
            <a:r>
              <a:rPr lang="en-US" dirty="0"/>
              <a:t>Slide Content 3</a:t>
            </a:r>
            <a:endParaRPr lang="en-US" dirty="0"/>
          </a:p>
          <a:p>
            <a:pPr lvl="1"/>
            <a:r>
              <a:rPr lang="en-US" dirty="0"/>
              <a:t>Second level</a:t>
            </a:r>
            <a:endParaRPr lang="en-US" dirty="0"/>
          </a:p>
          <a:p>
            <a:pPr lvl="2"/>
            <a:r>
              <a:rPr lang="en-US" dirty="0"/>
              <a:t>Third level</a:t>
            </a:r>
            <a:endParaRPr lang="en-US" dirty="0"/>
          </a:p>
        </p:txBody>
      </p:sp>
      <p:sp>
        <p:nvSpPr>
          <p:cNvPr id="11" name="Content Placeholder 4"/>
          <p:cNvSpPr>
            <a:spLocks noGrp="1"/>
          </p:cNvSpPr>
          <p:nvPr>
            <p:ph sz="quarter" idx="16" hasCustomPrompt="1"/>
          </p:nvPr>
        </p:nvSpPr>
        <p:spPr>
          <a:xfrm>
            <a:off x="342900" y="3755354"/>
            <a:ext cx="8458200" cy="698500"/>
          </a:xfrm>
        </p:spPr>
        <p:txBody>
          <a:bodyPr/>
          <a:lstStyle>
            <a:lvl1pPr>
              <a:defRPr/>
            </a:lvl1pPr>
          </a:lstStyle>
          <a:p>
            <a:pPr lvl="0"/>
            <a:r>
              <a:rPr lang="en-US" dirty="0"/>
              <a:t>Slide Content 4</a:t>
            </a:r>
            <a:endParaRPr lang="en-US" dirty="0"/>
          </a:p>
          <a:p>
            <a:pPr lvl="1"/>
            <a:r>
              <a:rPr lang="en-US" dirty="0"/>
              <a:t>Second level</a:t>
            </a:r>
            <a:endParaRPr lang="en-US" dirty="0"/>
          </a:p>
          <a:p>
            <a:pPr lvl="2"/>
            <a:r>
              <a:rPr lang="en-US" dirty="0"/>
              <a:t>Third level</a:t>
            </a:r>
            <a:endParaRPr lang="en-US" dirty="0"/>
          </a:p>
        </p:txBody>
      </p:sp>
      <p:sp>
        <p:nvSpPr>
          <p:cNvPr id="13" name="Content Placeholder 5"/>
          <p:cNvSpPr>
            <a:spLocks noGrp="1"/>
          </p:cNvSpPr>
          <p:nvPr>
            <p:ph sz="quarter" idx="17" hasCustomPrompt="1"/>
          </p:nvPr>
        </p:nvSpPr>
        <p:spPr>
          <a:xfrm>
            <a:off x="342900" y="4635164"/>
            <a:ext cx="8458200" cy="698500"/>
          </a:xfrm>
        </p:spPr>
        <p:txBody>
          <a:bodyPr/>
          <a:lstStyle>
            <a:lvl1pPr>
              <a:defRPr/>
            </a:lvl1pPr>
          </a:lstStyle>
          <a:p>
            <a:pPr lvl="0"/>
            <a:r>
              <a:rPr lang="en-US" dirty="0"/>
              <a:t>Slide Content 5</a:t>
            </a:r>
            <a:endParaRPr lang="en-US" dirty="0"/>
          </a:p>
          <a:p>
            <a:pPr lvl="1"/>
            <a:r>
              <a:rPr lang="en-US" dirty="0"/>
              <a:t>Second level</a:t>
            </a:r>
            <a:endParaRPr lang="en-US" dirty="0"/>
          </a:p>
          <a:p>
            <a:pPr lvl="2"/>
            <a:r>
              <a:rPr lang="en-US" dirty="0"/>
              <a:t>Third level</a:t>
            </a:r>
            <a:endParaRPr lang="en-US" dirty="0"/>
          </a:p>
        </p:txBody>
      </p:sp>
      <p:sp>
        <p:nvSpPr>
          <p:cNvPr id="15" name="Content Placeholder 6"/>
          <p:cNvSpPr>
            <a:spLocks noGrp="1"/>
          </p:cNvSpPr>
          <p:nvPr>
            <p:ph sz="quarter" idx="18" hasCustomPrompt="1"/>
          </p:nvPr>
        </p:nvSpPr>
        <p:spPr>
          <a:xfrm>
            <a:off x="342900" y="5514975"/>
            <a:ext cx="8458200" cy="733425"/>
          </a:xfrm>
        </p:spPr>
        <p:txBody>
          <a:bodyPr/>
          <a:lstStyle>
            <a:lvl1pPr>
              <a:defRPr/>
            </a:lvl1pPr>
          </a:lstStyle>
          <a:p>
            <a:pPr lvl="0"/>
            <a:r>
              <a:rPr lang="en-US" dirty="0"/>
              <a:t>Slide Content 6</a:t>
            </a:r>
            <a:endParaRPr lang="en-US" dirty="0"/>
          </a:p>
          <a:p>
            <a:pPr lvl="1"/>
            <a:r>
              <a:rPr lang="en-US" dirty="0"/>
              <a:t>Second level</a:t>
            </a:r>
            <a:endParaRPr lang="en-US" dirty="0"/>
          </a:p>
          <a:p>
            <a:pPr lvl="2"/>
            <a:r>
              <a:rPr lang="en-US" dirty="0"/>
              <a:t>Third level</a:t>
            </a:r>
            <a:endParaRPr lang="en-US" dirty="0"/>
          </a:p>
        </p:txBody>
      </p:sp>
      <p:sp>
        <p:nvSpPr>
          <p:cNvPr id="7" name="Appendix Link"/>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endParaRPr lang="en-US" dirty="0"/>
          </a:p>
        </p:txBody>
      </p:sp>
      <p:sp>
        <p:nvSpPr>
          <p:cNvPr id="9" name="Image Credit"/>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endParaRPr lang="en-US" dirty="0"/>
          </a:p>
        </p:txBody>
      </p:sp>
      <p:sp>
        <p:nvSpPr>
          <p:cNvPr id="3" name="Slide Number Placeholder"/>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Slide">
    <p:spTree>
      <p:nvGrpSpPr>
        <p:cNvPr id="1" name=""/>
        <p:cNvGrpSpPr/>
        <p:nvPr/>
      </p:nvGrpSpPr>
      <p:grpSpPr>
        <a:xfrm>
          <a:off x="0" y="0"/>
          <a:ext cx="0" cy="0"/>
          <a:chOff x="0" y="0"/>
          <a:chExt cx="0" cy="0"/>
        </a:xfrm>
      </p:grpSpPr>
      <p:sp>
        <p:nvSpPr>
          <p:cNvPr id="2" name="Hidden Slide Title"/>
          <p:cNvSpPr>
            <a:spLocks noGrp="1"/>
          </p:cNvSpPr>
          <p:nvPr>
            <p:ph type="title" hasCustomPrompt="1"/>
          </p:nvPr>
        </p:nvSpPr>
        <p:spPr>
          <a:xfrm>
            <a:off x="3425949" y="418391"/>
            <a:ext cx="2292103" cy="291823"/>
          </a:xfrm>
          <a:prstGeom prst="rect">
            <a:avLst/>
          </a:prstGeom>
        </p:spPr>
        <p:txBody>
          <a:bodyPr/>
          <a:lstStyle>
            <a:lvl1pPr>
              <a:defRPr>
                <a:solidFill>
                  <a:schemeClr val="tx1"/>
                </a:solidFill>
              </a:defRPr>
            </a:lvl1pPr>
          </a:lstStyle>
          <a:p>
            <a:r>
              <a:rPr lang="en-US" dirty="0"/>
              <a:t>Add hidden title here </a:t>
            </a:r>
            <a:endParaRPr lang="en-US" dirty="0"/>
          </a:p>
        </p:txBody>
      </p:sp>
      <p:pic>
        <p:nvPicPr>
          <p:cNvPr id="6" name="MGH Logo" descr="McGraw-Hill Education Logo"/>
          <p:cNvPicPr>
            <a:picLocks noChangeAspect="1"/>
          </p:cNvPicPr>
          <p:nvPr userDrawn="1"/>
        </p:nvPicPr>
        <p:blipFill>
          <a:blip r:embed="rId2" cstate="print"/>
          <a:stretch>
            <a:fillRect/>
          </a:stretch>
        </p:blipFill>
        <p:spPr>
          <a:xfrm>
            <a:off x="3350211" y="1005697"/>
            <a:ext cx="2443579" cy="2443579"/>
          </a:xfrm>
          <a:prstGeom prst="rect">
            <a:avLst/>
          </a:prstGeom>
        </p:spPr>
      </p:pic>
      <p:sp>
        <p:nvSpPr>
          <p:cNvPr id="3" name="Long Copyright"/>
          <p:cNvSpPr>
            <a:spLocks noGrp="1"/>
          </p:cNvSpPr>
          <p:nvPr>
            <p:ph type="ftr" sz="quarter" idx="10"/>
          </p:nvPr>
        </p:nvSpPr>
        <p:spPr>
          <a:xfrm>
            <a:off x="0" y="6487064"/>
            <a:ext cx="9144000" cy="370936"/>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endParaRPr lang="en-US" dirty="0"/>
          </a:p>
          <a:p>
            <a:pPr defTabSz="457200">
              <a:spcBef>
                <a:spcPct val="20000"/>
              </a:spcBef>
              <a:defRPr/>
            </a:pPr>
            <a:r>
              <a:rPr lang="en-US" dirty="0"/>
              <a:t>No reproduction or further distribution permitted without the prior written consent of McGraw-Hill Education.</a:t>
            </a:r>
            <a:endParaRPr lang="en-US" dirty="0"/>
          </a:p>
        </p:txBody>
      </p:sp>
      <p:sp>
        <p:nvSpPr>
          <p:cNvPr id="9" name="MGH Tagline"/>
          <p:cNvSpPr txBox="1"/>
          <p:nvPr userDrawn="1"/>
        </p:nvSpPr>
        <p:spPr>
          <a:xfrm>
            <a:off x="1730746" y="3796682"/>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400" b="0" i="0" u="none" strike="noStrike" kern="1200" cap="none" spc="4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Because learning changes everything.</a:t>
            </a:r>
            <a:r>
              <a:rPr kumimoji="0" lang="en-US" sz="1400" b="0" i="0" u="none" strike="noStrike" kern="1200" cap="none" spc="40" normalizeH="0" baseline="60000" noProof="0" dirty="0">
                <a:ln>
                  <a:noFill/>
                </a:ln>
                <a:solidFill>
                  <a:srgbClr val="000000"/>
                </a:solidFill>
                <a:effectLst/>
                <a:uLnTx/>
                <a:uFillTx/>
                <a:latin typeface="Arial" panose="020B0604020202020204" pitchFamily="34" charset="0"/>
                <a:ea typeface="Calibri" panose="020F0502020204030204" pitchFamily="34" charset="0"/>
                <a:cs typeface="+mn-cs"/>
              </a:rPr>
              <a:t>®</a:t>
            </a:r>
            <a:endParaRPr kumimoji="0" lang="en-US" sz="2400" b="0" i="0" u="none" strike="noStrike" kern="1200" cap="none" spc="40" normalizeH="0" baseline="60000" noProof="0" dirty="0">
              <a:ln>
                <a:noFill/>
              </a:ln>
              <a:solidFill>
                <a:srgbClr val="000000"/>
              </a:solidFill>
              <a:effectLst/>
              <a:uLnTx/>
              <a:uFillTx/>
              <a:latin typeface="+mn-lt"/>
              <a:ea typeface="+mn-ea"/>
              <a:cs typeface="+mn-cs"/>
            </a:endParaRPr>
          </a:p>
        </p:txBody>
      </p:sp>
      <p:sp>
        <p:nvSpPr>
          <p:cNvPr id="10" name="MGH URL"/>
          <p:cNvSpPr txBox="1"/>
          <p:nvPr userDrawn="1"/>
        </p:nvSpPr>
        <p:spPr>
          <a:xfrm>
            <a:off x="3269085" y="5329121"/>
            <a:ext cx="260583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www.mheducation.com</a:t>
            </a:r>
            <a:endParaRPr kumimoji="0" lang="en-US" sz="2000" b="0" i="0" u="none" strike="noStrike" kern="1200" cap="none" spc="0" normalizeH="0" baseline="0" noProof="0" dirty="0">
              <a:ln>
                <a:noFill/>
              </a:ln>
              <a:solidFill>
                <a:srgbClr val="000000"/>
              </a:solidFill>
              <a:effectLst/>
              <a:uLnTx/>
              <a:uFillTx/>
              <a:latin typeface="+mn-lt"/>
              <a:ea typeface="+mn-ea"/>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ppendixDivider">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899" y="2366309"/>
            <a:ext cx="7696919" cy="526936"/>
          </a:xfrm>
          <a:prstGeom prst="rect">
            <a:avLst/>
          </a:prstGeom>
        </p:spPr>
        <p:txBody>
          <a:bodyPr anchor="ctr"/>
          <a:lstStyle>
            <a:lvl1pPr>
              <a:defRPr/>
            </a:lvl1pPr>
          </a:lstStyle>
          <a:p>
            <a:r>
              <a:rPr lang="en-US" dirty="0"/>
              <a:t>Accessibility Content: Text Alternatives for Images</a:t>
            </a:r>
            <a:endParaRPr lang="en-US" dirty="0"/>
          </a:p>
        </p:txBody>
      </p:sp>
      <p:sp>
        <p:nvSpPr>
          <p:cNvPr id="3" name="Slide Number Placeholder"/>
          <p:cNvSpPr>
            <a:spLocks noGrp="1"/>
          </p:cNvSpPr>
          <p:nvPr>
            <p:ph type="sldNum" sz="quarter" idx="10"/>
          </p:nvPr>
        </p:nvSpPr>
        <p:spPr>
          <a:xfrm>
            <a:off x="8637202" y="6682314"/>
            <a:ext cx="342900" cy="143831"/>
          </a:xfrm>
        </p:spPr>
        <p:txBody>
          <a:bodyPr/>
          <a:lstStyle/>
          <a:p>
            <a:fld id="{68151E55-6873-49E2-B8D5-2F265E6F1973}"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isc. Divider">
    <p:spTree>
      <p:nvGrpSpPr>
        <p:cNvPr id="1" name=""/>
        <p:cNvGrpSpPr/>
        <p:nvPr/>
      </p:nvGrpSpPr>
      <p:grpSpPr>
        <a:xfrm>
          <a:off x="0" y="0"/>
          <a:ext cx="0" cy="0"/>
          <a:chOff x="0" y="0"/>
          <a:chExt cx="0" cy="0"/>
        </a:xfrm>
      </p:grpSpPr>
      <p:sp>
        <p:nvSpPr>
          <p:cNvPr id="2" name="Slide Title"/>
          <p:cNvSpPr>
            <a:spLocks noGrp="1"/>
          </p:cNvSpPr>
          <p:nvPr>
            <p:ph type="title"/>
          </p:nvPr>
        </p:nvSpPr>
        <p:spPr>
          <a:xfrm>
            <a:off x="339450" y="117244"/>
            <a:ext cx="6065851" cy="730970"/>
          </a:xfrm>
          <a:prstGeom prst="rect">
            <a:avLst/>
          </a:prstGeom>
        </p:spPr>
        <p:txBody>
          <a:bodyPr/>
          <a:lstStyle/>
          <a:p>
            <a:r>
              <a:rPr lang="en-US" dirty="0"/>
              <a:t>Click to edit Master title style</a:t>
            </a:r>
            <a:endParaRPr lang="en-US" dirty="0"/>
          </a:p>
        </p:txBody>
      </p:sp>
      <p:sp>
        <p:nvSpPr>
          <p:cNvPr id="3" name="Slide Number Placeholder"/>
          <p:cNvSpPr>
            <a:spLocks noGrp="1"/>
          </p:cNvSpPr>
          <p:nvPr>
            <p:ph type="sldNum" sz="quarter" idx="10"/>
          </p:nvPr>
        </p:nvSpPr>
        <p:spPr/>
        <p:txBody>
          <a:bodyPr/>
          <a:lstStyle/>
          <a:p>
            <a:fld id="{68151E55-6873-49E2-B8D5-2F265E6F1973}" type="slidenum">
              <a:rPr lang="en-US" smtClean="0"/>
            </a:fld>
            <a:endParaRPr lang="en-US" dirty="0"/>
          </a:p>
        </p:txBody>
      </p:sp>
      <p:sp>
        <p:nvSpPr>
          <p:cNvPr id="5" name="Content Placeholder"/>
          <p:cNvSpPr>
            <a:spLocks noGrp="1"/>
          </p:cNvSpPr>
          <p:nvPr>
            <p:ph sz="quarter" idx="11" hasCustomPrompt="1"/>
          </p:nvPr>
        </p:nvSpPr>
        <p:spPr>
          <a:xfrm>
            <a:off x="342900" y="1973249"/>
            <a:ext cx="6477000" cy="4343400"/>
          </a:xfrm>
        </p:spPr>
        <p:txBody>
          <a:bodyPr/>
          <a:lstStyle>
            <a:lvl1pPr>
              <a:defRPr/>
            </a:lvl1pPr>
            <a:lvl2pPr marL="344805" indent="-342900">
              <a:buFont typeface="Arial" panose="020B0604020202020204" pitchFamily="34" charset="0"/>
              <a:buChar char="•"/>
              <a:defRPr/>
            </a:lvl2pPr>
            <a:lvl3pPr>
              <a:defRPr/>
            </a:lvl3pPr>
            <a:lvl4pPr>
              <a:defRPr/>
            </a:lvl4pPr>
          </a:lstStyle>
          <a:p>
            <a:pPr lvl="0"/>
            <a:r>
              <a:rPr lang="en-US" dirty="0"/>
              <a:t>Slide Content</a:t>
            </a:r>
            <a:endParaRPr lang="en-US" dirty="0"/>
          </a:p>
          <a:p>
            <a:pPr lvl="2"/>
            <a:r>
              <a:rPr lang="en-US" dirty="0"/>
              <a:t>Second level</a:t>
            </a:r>
            <a:endParaRPr lang="en-US" dirty="0"/>
          </a:p>
          <a:p>
            <a:pPr lvl="3"/>
            <a:r>
              <a:rPr lang="en-US" dirty="0"/>
              <a:t>Third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ppendix-One Placeholder">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6" name="Return to main slide Link 1"/>
          <p:cNvSpPr>
            <a:spLocks noGrp="1"/>
          </p:cNvSpPr>
          <p:nvPr>
            <p:ph type="body" sz="quarter" idx="14" hasCustomPrompt="1"/>
          </p:nvPr>
        </p:nvSpPr>
        <p:spPr>
          <a:xfrm>
            <a:off x="3081587" y="1068234"/>
            <a:ext cx="2980826" cy="225425"/>
          </a:xfrm>
        </p:spPr>
        <p:txBody>
          <a:bodyPr anchor="ctr">
            <a:noAutofit/>
          </a:bodyPr>
          <a:lstStyle>
            <a:lvl1pPr algn="ctr">
              <a:defRPr sz="1200"/>
            </a:lvl1pPr>
          </a:lstStyle>
          <a:p>
            <a:pPr lvl="0"/>
            <a:r>
              <a:rPr lang="en-US" dirty="0"/>
              <a:t>Return to parent-slide containing images.</a:t>
            </a:r>
            <a:endParaRPr lang="en-US" dirty="0"/>
          </a:p>
        </p:txBody>
      </p:sp>
      <p:sp>
        <p:nvSpPr>
          <p:cNvPr id="5" name="Content Placeholder 1"/>
          <p:cNvSpPr>
            <a:spLocks noGrp="1"/>
          </p:cNvSpPr>
          <p:nvPr>
            <p:ph sz="quarter" idx="11" hasCustomPrompt="1"/>
          </p:nvPr>
        </p:nvSpPr>
        <p:spPr>
          <a:xfrm>
            <a:off x="342900" y="1371601"/>
            <a:ext cx="8458200" cy="4876800"/>
          </a:xfrm>
          <a:prstGeom prst="rect">
            <a:avLst/>
          </a:prstGeom>
        </p:spPr>
        <p:txBody>
          <a:bodyPr/>
          <a:lstStyle>
            <a:lvl1pPr>
              <a:defRPr/>
            </a:lvl1pPr>
          </a:lstStyle>
          <a:p>
            <a:pPr lvl="0"/>
            <a:r>
              <a:rPr lang="en-US" dirty="0"/>
              <a:t>Slide Content</a:t>
            </a:r>
            <a:endParaRPr lang="en-US" dirty="0"/>
          </a:p>
          <a:p>
            <a:pPr lvl="1"/>
            <a:r>
              <a:rPr lang="en-US" dirty="0"/>
              <a:t>Second level</a:t>
            </a:r>
            <a:endParaRPr lang="en-US" dirty="0"/>
          </a:p>
          <a:p>
            <a:pPr lvl="2"/>
            <a:r>
              <a:rPr lang="en-US" dirty="0"/>
              <a:t>Third level</a:t>
            </a:r>
            <a:endParaRPr lang="en-US" dirty="0"/>
          </a:p>
        </p:txBody>
      </p:sp>
      <p:sp>
        <p:nvSpPr>
          <p:cNvPr id="10" name="Return to main slide Link 2"/>
          <p:cNvSpPr>
            <a:spLocks noGrp="1"/>
          </p:cNvSpPr>
          <p:nvPr>
            <p:ph type="body" sz="quarter" idx="15" hasCustomPrompt="1"/>
          </p:nvPr>
        </p:nvSpPr>
        <p:spPr>
          <a:xfrm>
            <a:off x="3092111" y="6350211"/>
            <a:ext cx="2959779" cy="228600"/>
          </a:xfrm>
        </p:spPr>
        <p:txBody>
          <a:bodyPr vert="horz" lIns="91440" tIns="45720" rIns="91440" bIns="45720" rtlCol="0" anchor="ctr">
            <a:noAutofit/>
          </a:bodyPr>
          <a:lstStyle>
            <a:lvl1pPr>
              <a:defRPr lang="en-US" sz="1200" dirty="0"/>
            </a:lvl1pPr>
          </a:lstStyle>
          <a:p>
            <a:pPr lvl="0" algn="ctr"/>
            <a:r>
              <a:rPr lang="en-US" dirty="0"/>
              <a:t>Return to parent-slide containing images.</a:t>
            </a:r>
            <a:endParaRPr lang="en-US" dirty="0"/>
          </a:p>
        </p:txBody>
      </p:sp>
      <p:sp>
        <p:nvSpPr>
          <p:cNvPr id="3" name="Slide Number Placeholder"/>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ppendix-Two Comparison Placeholders With Identifiers">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9" name="Return to main slide Link 1"/>
          <p:cNvSpPr>
            <a:spLocks noGrp="1"/>
          </p:cNvSpPr>
          <p:nvPr>
            <p:ph type="body" sz="quarter" idx="13" hasCustomPrompt="1"/>
          </p:nvPr>
        </p:nvSpPr>
        <p:spPr>
          <a:xfrm>
            <a:off x="3081528" y="1059828"/>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endParaRPr lang="en-US" dirty="0"/>
          </a:p>
        </p:txBody>
      </p:sp>
      <p:sp>
        <p:nvSpPr>
          <p:cNvPr id="8" name="Image Identifier 1"/>
          <p:cNvSpPr>
            <a:spLocks noGrp="1"/>
          </p:cNvSpPr>
          <p:nvPr>
            <p:ph type="body" sz="quarter" idx="15" hasCustomPrompt="1"/>
          </p:nvPr>
        </p:nvSpPr>
        <p:spPr>
          <a:xfrm>
            <a:off x="365125" y="1410562"/>
            <a:ext cx="4076700" cy="392112"/>
          </a:xfrm>
        </p:spPr>
        <p:txBody>
          <a:bodyPr/>
          <a:lstStyle>
            <a:lvl1pPr>
              <a:defRPr/>
            </a:lvl1pPr>
          </a:lstStyle>
          <a:p>
            <a:pPr lvl="0"/>
            <a:r>
              <a:rPr lang="en-US" dirty="0"/>
              <a:t>Image Identifier 1</a:t>
            </a:r>
            <a:endParaRPr lang="en-US" dirty="0"/>
          </a:p>
        </p:txBody>
      </p:sp>
      <p:sp>
        <p:nvSpPr>
          <p:cNvPr id="5" name="Content Placeholder 1"/>
          <p:cNvSpPr>
            <a:spLocks noGrp="1"/>
          </p:cNvSpPr>
          <p:nvPr>
            <p:ph sz="quarter" idx="11" hasCustomPrompt="1"/>
          </p:nvPr>
        </p:nvSpPr>
        <p:spPr>
          <a:xfrm>
            <a:off x="342900" y="1933303"/>
            <a:ext cx="4076700" cy="4315097"/>
          </a:xfrm>
          <a:prstGeom prst="rect">
            <a:avLst/>
          </a:prstGeom>
        </p:spPr>
        <p:txBody>
          <a:bodyPr/>
          <a:lstStyle>
            <a:lvl1pPr>
              <a:defRPr/>
            </a:lvl1pPr>
          </a:lstStyle>
          <a:p>
            <a:pPr lvl="0"/>
            <a:r>
              <a:rPr lang="en-US" dirty="0"/>
              <a:t>Slide Content</a:t>
            </a:r>
            <a:endParaRPr lang="en-US" dirty="0"/>
          </a:p>
          <a:p>
            <a:pPr lvl="1"/>
            <a:r>
              <a:rPr lang="en-US" dirty="0"/>
              <a:t>Second level</a:t>
            </a:r>
            <a:endParaRPr lang="en-US" dirty="0"/>
          </a:p>
          <a:p>
            <a:pPr lvl="2"/>
            <a:r>
              <a:rPr lang="en-US" dirty="0"/>
              <a:t>Third level</a:t>
            </a:r>
            <a:endParaRPr lang="en-US" dirty="0"/>
          </a:p>
        </p:txBody>
      </p:sp>
      <p:sp>
        <p:nvSpPr>
          <p:cNvPr id="11" name="Image Identifier 2"/>
          <p:cNvSpPr>
            <a:spLocks noGrp="1"/>
          </p:cNvSpPr>
          <p:nvPr>
            <p:ph type="body" sz="quarter" idx="16" hasCustomPrompt="1"/>
          </p:nvPr>
        </p:nvSpPr>
        <p:spPr>
          <a:xfrm>
            <a:off x="4715145" y="1410562"/>
            <a:ext cx="4078224" cy="393192"/>
          </a:xfrm>
        </p:spPr>
        <p:txBody>
          <a:bodyPr/>
          <a:lstStyle>
            <a:lvl1pPr>
              <a:defRPr/>
            </a:lvl1pPr>
          </a:lstStyle>
          <a:p>
            <a:pPr lvl="0"/>
            <a:r>
              <a:rPr lang="en-US" dirty="0"/>
              <a:t>Image Identifier 2</a:t>
            </a:r>
            <a:endParaRPr lang="en-US" dirty="0"/>
          </a:p>
        </p:txBody>
      </p:sp>
      <p:sp>
        <p:nvSpPr>
          <p:cNvPr id="6" name="Content Placeholder 2"/>
          <p:cNvSpPr>
            <a:spLocks noGrp="1"/>
          </p:cNvSpPr>
          <p:nvPr>
            <p:ph sz="quarter" idx="14" hasCustomPrompt="1"/>
          </p:nvPr>
        </p:nvSpPr>
        <p:spPr>
          <a:xfrm>
            <a:off x="4724400" y="1933303"/>
            <a:ext cx="4076700" cy="4315097"/>
          </a:xfrm>
          <a:prstGeom prst="rect">
            <a:avLst/>
          </a:prstGeom>
        </p:spPr>
        <p:txBody>
          <a:bodyPr/>
          <a:lstStyle>
            <a:lvl1pPr>
              <a:defRPr/>
            </a:lvl1pPr>
          </a:lstStyle>
          <a:p>
            <a:pPr lvl="0"/>
            <a:r>
              <a:rPr lang="en-US" dirty="0"/>
              <a:t>Slide Content 2</a:t>
            </a:r>
            <a:endParaRPr lang="en-US" dirty="0"/>
          </a:p>
          <a:p>
            <a:pPr lvl="1"/>
            <a:r>
              <a:rPr lang="en-US" dirty="0"/>
              <a:t>Second level</a:t>
            </a:r>
            <a:endParaRPr lang="en-US" dirty="0"/>
          </a:p>
          <a:p>
            <a:pPr lvl="2"/>
            <a:r>
              <a:rPr lang="en-US" dirty="0"/>
              <a:t>Third level</a:t>
            </a:r>
            <a:endParaRPr lang="en-US" dirty="0"/>
          </a:p>
        </p:txBody>
      </p:sp>
      <p:sp>
        <p:nvSpPr>
          <p:cNvPr id="7" name="Return to main slide Link 2"/>
          <p:cNvSpPr>
            <a:spLocks noGrp="1"/>
          </p:cNvSpPr>
          <p:nvPr>
            <p:ph type="body" sz="quarter" idx="12" hasCustomPrompt="1"/>
          </p:nvPr>
        </p:nvSpPr>
        <p:spPr>
          <a:xfrm>
            <a:off x="3081528" y="6348550"/>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endParaRPr lang="en-US" dirty="0"/>
          </a:p>
        </p:txBody>
      </p:sp>
      <p:sp>
        <p:nvSpPr>
          <p:cNvPr id="3" name="Slide Number Placeholde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W/Cover">
    <p:spTree>
      <p:nvGrpSpPr>
        <p:cNvPr id="1" name=""/>
        <p:cNvGrpSpPr/>
        <p:nvPr/>
      </p:nvGrpSpPr>
      <p:grpSpPr>
        <a:xfrm>
          <a:off x="0" y="0"/>
          <a:ext cx="0" cy="0"/>
          <a:chOff x="0" y="0"/>
          <a:chExt cx="0" cy="0"/>
        </a:xfrm>
      </p:grpSpPr>
      <p:grpSp>
        <p:nvGrpSpPr>
          <p:cNvPr id="4" name="MHE Altered Background, fixed"/>
          <p:cNvGrpSpPr/>
          <p:nvPr userDrawn="1"/>
        </p:nvGrpSpPr>
        <p:grpSpPr>
          <a:xfrm>
            <a:off x="342900" y="2095500"/>
            <a:ext cx="3886199" cy="3886199"/>
            <a:chOff x="342900" y="2095500"/>
            <a:chExt cx="3886199" cy="3886199"/>
          </a:xfrm>
        </p:grpSpPr>
        <p:sp>
          <p:nvSpPr>
            <p:cNvPr id="14" name="Rectangle 13"/>
            <p:cNvSpPr/>
            <p:nvPr userDrawn="1"/>
          </p:nvSpPr>
          <p:spPr>
            <a:xfrm>
              <a:off x="342900" y="2095500"/>
              <a:ext cx="3886199" cy="3886199"/>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p:cNvSpPr/>
            <p:nvPr userDrawn="1"/>
          </p:nvSpPr>
          <p:spPr>
            <a:xfrm>
              <a:off x="495300" y="2362200"/>
              <a:ext cx="3429000" cy="34671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userDrawn="1">
            <p:ph type="ctrTitle" hasCustomPrompt="1"/>
          </p:nvPr>
        </p:nvSpPr>
        <p:spPr>
          <a:xfrm>
            <a:off x="621792" y="2608290"/>
            <a:ext cx="3035808" cy="1394084"/>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endParaRPr lang="en-US" dirty="0"/>
          </a:p>
        </p:txBody>
      </p:sp>
      <p:sp>
        <p:nvSpPr>
          <p:cNvPr id="8" name="Subtitle"/>
          <p:cNvSpPr>
            <a:spLocks noGrp="1"/>
          </p:cNvSpPr>
          <p:nvPr userDrawn="1">
            <p:ph type="subTitle" idx="1" hasCustomPrompt="1"/>
          </p:nvPr>
        </p:nvSpPr>
        <p:spPr>
          <a:xfrm>
            <a:off x="621792" y="4069830"/>
            <a:ext cx="3035808" cy="804094"/>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endParaRPr lang="en-US" dirty="0"/>
          </a:p>
        </p:txBody>
      </p:sp>
      <p:cxnSp>
        <p:nvCxnSpPr>
          <p:cNvPr id="9" name="MHE line separating subtitles from text"/>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621791" y="5096656"/>
            <a:ext cx="3043303" cy="569626"/>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endParaRPr lang="en-US" dirty="0"/>
          </a:p>
        </p:txBody>
      </p:sp>
      <p:sp>
        <p:nvSpPr>
          <p:cNvPr id="3" name="Cover Placeholder"/>
          <p:cNvSpPr>
            <a:spLocks noGrp="1"/>
          </p:cNvSpPr>
          <p:nvPr userDrawn="1">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endParaRPr lang="en-US" dirty="0"/>
          </a:p>
        </p:txBody>
      </p:sp>
      <p:sp>
        <p:nvSpPr>
          <p:cNvPr id="2" name="Long Copyright"/>
          <p:cNvSpPr>
            <a:spLocks noGrp="1"/>
          </p:cNvSpPr>
          <p:nvPr>
            <p:ph type="ftr" sz="quarter" idx="12"/>
          </p:nvPr>
        </p:nvSpPr>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endParaRPr lang="en-US" dirty="0"/>
          </a:p>
          <a:p>
            <a:pPr defTabSz="457200">
              <a:spcBef>
                <a:spcPct val="20000"/>
              </a:spcBef>
              <a:defRPr/>
            </a:pPr>
            <a:r>
              <a:rPr lang="en-US" dirty="0"/>
              <a:t>No reproduction or further distribution permitted without the prior written consent of McGraw-Hill Education.</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NO Cover">
    <p:spTree>
      <p:nvGrpSpPr>
        <p:cNvPr id="1" name=""/>
        <p:cNvGrpSpPr/>
        <p:nvPr/>
      </p:nvGrpSpPr>
      <p:grpSpPr>
        <a:xfrm>
          <a:off x="0" y="0"/>
          <a:ext cx="0" cy="0"/>
          <a:chOff x="0" y="0"/>
          <a:chExt cx="0" cy="0"/>
        </a:xfrm>
      </p:grpSpPr>
      <p:grpSp>
        <p:nvGrpSpPr>
          <p:cNvPr id="20" name="MHE Official Background, fixed"/>
          <p:cNvGrpSpPr/>
          <p:nvPr userDrawn="1"/>
        </p:nvGrpSpPr>
        <p:grpSpPr>
          <a:xfrm>
            <a:off x="0" y="1452559"/>
            <a:ext cx="9144000" cy="4982750"/>
            <a:chOff x="0" y="1521567"/>
            <a:chExt cx="9144000" cy="4846438"/>
          </a:xfrm>
        </p:grpSpPr>
        <p:sp>
          <p:nvSpPr>
            <p:cNvPr id="11" name="Rectangle 10"/>
            <p:cNvSpPr/>
            <p:nvPr userDrawn="1"/>
          </p:nvSpPr>
          <p:spPr>
            <a:xfrm>
              <a:off x="0" y="1521567"/>
              <a:ext cx="9144000" cy="484643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2" name="Rectangle 11"/>
            <p:cNvSpPr/>
            <p:nvPr userDrawn="1"/>
          </p:nvSpPr>
          <p:spPr>
            <a:xfrm>
              <a:off x="185629" y="2001422"/>
              <a:ext cx="8493233" cy="4166364"/>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p:cNvSpPr/>
            <p:nvPr userDrawn="1"/>
          </p:nvSpPr>
          <p:spPr>
            <a:xfrm>
              <a:off x="364385" y="2475809"/>
              <a:ext cx="7858340" cy="3513221"/>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777240" y="2985555"/>
            <a:ext cx="6521640" cy="873214"/>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p:ph type="subTitle" idx="1"/>
          </p:nvPr>
        </p:nvSpPr>
        <p:spPr>
          <a:xfrm>
            <a:off x="782058" y="3986784"/>
            <a:ext cx="4297680" cy="517585"/>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p:cNvCxnSpPr/>
          <p:nvPr userDrawn="1"/>
        </p:nvCxnSpPr>
        <p:spPr>
          <a:xfrm>
            <a:off x="867202" y="465003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p:ph type="body" sz="quarter" idx="10"/>
          </p:nvPr>
        </p:nvSpPr>
        <p:spPr>
          <a:xfrm>
            <a:off x="777240" y="4718304"/>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endParaRPr lang="en-US"/>
          </a:p>
        </p:txBody>
      </p:sp>
      <p:sp>
        <p:nvSpPr>
          <p:cNvPr id="4" name="Long Copyright"/>
          <p:cNvSpPr>
            <a:spLocks noGrp="1"/>
          </p:cNvSpPr>
          <p:nvPr>
            <p:ph type="ftr" sz="quarter" idx="11"/>
          </p:nvPr>
        </p:nvSpPr>
        <p:spPr>
          <a:xfrm>
            <a:off x="0" y="6487064"/>
            <a:ext cx="9144000" cy="370935"/>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endParaRPr lang="en-US" dirty="0"/>
          </a:p>
          <a:p>
            <a:pPr defTabSz="457200">
              <a:spcBef>
                <a:spcPct val="20000"/>
              </a:spcBef>
              <a:defRPr/>
            </a:pPr>
            <a:r>
              <a:rPr lang="en-US" dirty="0"/>
              <a:t>No reproduction or further distribution permitted without the prior written consent of McGraw-Hill Education.</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NO Cover">
    <p:spTree>
      <p:nvGrpSpPr>
        <p:cNvPr id="1" name=""/>
        <p:cNvGrpSpPr/>
        <p:nvPr/>
      </p:nvGrpSpPr>
      <p:grpSpPr>
        <a:xfrm>
          <a:off x="0" y="0"/>
          <a:ext cx="0" cy="0"/>
          <a:chOff x="0" y="0"/>
          <a:chExt cx="0" cy="0"/>
        </a:xfrm>
      </p:grpSpPr>
      <p:grpSp>
        <p:nvGrpSpPr>
          <p:cNvPr id="5" name="MHE altered Background, fixed"/>
          <p:cNvGrpSpPr/>
          <p:nvPr userDrawn="1"/>
        </p:nvGrpSpPr>
        <p:grpSpPr>
          <a:xfrm>
            <a:off x="0" y="1446366"/>
            <a:ext cx="9143999" cy="4991100"/>
            <a:chOff x="0" y="1524000"/>
            <a:chExt cx="9143999" cy="4991100"/>
          </a:xfrm>
        </p:grpSpPr>
        <p:sp>
          <p:nvSpPr>
            <p:cNvPr id="12" name="Rectangle 11"/>
            <p:cNvSpPr/>
            <p:nvPr userDrawn="1"/>
          </p:nvSpPr>
          <p:spPr>
            <a:xfrm>
              <a:off x="0" y="1524000"/>
              <a:ext cx="9143999" cy="4991100"/>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p:cNvSpPr/>
            <p:nvPr userDrawn="1"/>
          </p:nvSpPr>
          <p:spPr>
            <a:xfrm>
              <a:off x="190500" y="2019300"/>
              <a:ext cx="8496300" cy="42672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567378" y="2593298"/>
            <a:ext cx="6980170" cy="1130559"/>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userDrawn="1">
            <p:ph type="subTitle" idx="1"/>
          </p:nvPr>
        </p:nvSpPr>
        <p:spPr>
          <a:xfrm>
            <a:off x="567378" y="3807503"/>
            <a:ext cx="4542020" cy="719352"/>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p:cNvCxnSpPr/>
          <p:nvPr userDrawn="1"/>
        </p:nvCxnSpPr>
        <p:spPr>
          <a:xfrm>
            <a:off x="702310" y="466502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userDrawn="1">
            <p:ph type="body" sz="quarter" idx="10"/>
          </p:nvPr>
        </p:nvSpPr>
        <p:spPr>
          <a:xfrm>
            <a:off x="567378" y="4770769"/>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endParaRPr lang="en-US"/>
          </a:p>
        </p:txBody>
      </p:sp>
      <p:sp>
        <p:nvSpPr>
          <p:cNvPr id="4" name="Long Copyright"/>
          <p:cNvSpPr>
            <a:spLocks noGrp="1"/>
          </p:cNvSpPr>
          <p:nvPr userDrawn="1">
            <p:ph type="ftr" sz="quarter" idx="11"/>
          </p:nvPr>
        </p:nvSpPr>
        <p:spPr>
          <a:xfrm>
            <a:off x="0" y="6487064"/>
            <a:ext cx="9144000" cy="370935"/>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endParaRPr lang="en-US" dirty="0"/>
          </a:p>
          <a:p>
            <a:pPr defTabSz="457200">
              <a:spcBef>
                <a:spcPct val="20000"/>
              </a:spcBef>
              <a:defRPr/>
            </a:pPr>
            <a:r>
              <a:rPr lang="en-US" dirty="0"/>
              <a:t>No reproduction or further distribution permitted without the prior written consent of McGraw-Hill Education.</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Main Placeholder">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p:cNvSpPr>
            <a:spLocks noGrp="1"/>
          </p:cNvSpPr>
          <p:nvPr>
            <p:ph sz="quarter" idx="11" hasCustomPrompt="1"/>
          </p:nvPr>
        </p:nvSpPr>
        <p:spPr>
          <a:xfrm>
            <a:off x="342900" y="1276709"/>
            <a:ext cx="8458200" cy="4971691"/>
          </a:xfrm>
          <a:prstGeom prst="rect">
            <a:avLst/>
          </a:prstGeom>
        </p:spPr>
        <p:txBody>
          <a:bodyPr/>
          <a:lstStyle>
            <a:lvl1pPr>
              <a:defRPr/>
            </a:lvl1pPr>
          </a:lstStyle>
          <a:p>
            <a:pPr lvl="0"/>
            <a:r>
              <a:rPr lang="en-US" dirty="0"/>
              <a:t>Slide Content</a:t>
            </a:r>
            <a:endParaRPr lang="en-US" dirty="0"/>
          </a:p>
          <a:p>
            <a:pPr lvl="1"/>
            <a:r>
              <a:rPr lang="en-US" dirty="0"/>
              <a:t>Second level</a:t>
            </a:r>
            <a:endParaRPr lang="en-US" dirty="0"/>
          </a:p>
          <a:p>
            <a:pPr lvl="2"/>
            <a:r>
              <a:rPr lang="en-US" dirty="0"/>
              <a:t>Third level</a:t>
            </a:r>
            <a:endParaRPr lang="en-US" dirty="0"/>
          </a:p>
        </p:txBody>
      </p:sp>
      <p:sp>
        <p:nvSpPr>
          <p:cNvPr id="7" name="Appendix Link"/>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endParaRPr lang="en-US" dirty="0"/>
          </a:p>
        </p:txBody>
      </p:sp>
      <p:sp>
        <p:nvSpPr>
          <p:cNvPr id="9" name="Image Credit"/>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endParaRPr lang="en-US" dirty="0"/>
          </a:p>
        </p:txBody>
      </p:sp>
      <p:sp>
        <p:nvSpPr>
          <p:cNvPr id="3" name="Slide Number Placeholder"/>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Horizontal Main Placeholders">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endParaRPr lang="en-US" dirty="0"/>
          </a:p>
          <a:p>
            <a:pPr lvl="1"/>
            <a:r>
              <a:rPr lang="en-US" dirty="0"/>
              <a:t>Second level</a:t>
            </a:r>
            <a:endParaRPr lang="en-US" dirty="0"/>
          </a:p>
          <a:p>
            <a:pPr lvl="2"/>
            <a:r>
              <a:rPr lang="en-US" dirty="0"/>
              <a:t>Third level</a:t>
            </a:r>
            <a:endParaRPr lang="en-US" dirty="0"/>
          </a:p>
        </p:txBody>
      </p:sp>
      <p:sp>
        <p:nvSpPr>
          <p:cNvPr id="6" name="Content Placeholder 2"/>
          <p:cNvSpPr>
            <a:spLocks noGrp="1"/>
          </p:cNvSpPr>
          <p:nvPr>
            <p:ph sz="quarter" idx="14" hasCustomPrompt="1"/>
          </p:nvPr>
        </p:nvSpPr>
        <p:spPr>
          <a:xfrm>
            <a:off x="342900" y="4343400"/>
            <a:ext cx="8458200" cy="1905000"/>
          </a:xfrm>
        </p:spPr>
        <p:txBody>
          <a:bodyPr/>
          <a:lstStyle>
            <a:lvl1pPr>
              <a:defRPr/>
            </a:lvl1pPr>
            <a:lvl4pPr marL="455930" indent="0">
              <a:buNone/>
              <a:defRPr/>
            </a:lvl4pPr>
          </a:lstStyle>
          <a:p>
            <a:pPr lvl="0"/>
            <a:r>
              <a:rPr lang="en-US" dirty="0"/>
              <a:t>Slide Content 2</a:t>
            </a:r>
            <a:endParaRPr lang="en-US" dirty="0"/>
          </a:p>
          <a:p>
            <a:pPr lvl="1"/>
            <a:r>
              <a:rPr lang="en-US" dirty="0"/>
              <a:t>Second level</a:t>
            </a:r>
            <a:endParaRPr lang="en-US" dirty="0"/>
          </a:p>
          <a:p>
            <a:pPr lvl="2"/>
            <a:r>
              <a:rPr lang="en-US" dirty="0"/>
              <a:t>Third level</a:t>
            </a:r>
            <a:endParaRPr lang="en-US" dirty="0"/>
          </a:p>
        </p:txBody>
      </p:sp>
      <p:sp>
        <p:nvSpPr>
          <p:cNvPr id="7" name="Appendix Link"/>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endParaRPr lang="en-US" dirty="0"/>
          </a:p>
        </p:txBody>
      </p:sp>
      <p:sp>
        <p:nvSpPr>
          <p:cNvPr id="9" name="Image Credit"/>
          <p:cNvSpPr>
            <a:spLocks noGrp="1"/>
          </p:cNvSpPr>
          <p:nvPr>
            <p:ph type="body" sz="quarter" idx="13" hasCustomPrompt="1"/>
          </p:nvPr>
        </p:nvSpPr>
        <p:spPr>
          <a:xfrm>
            <a:off x="1562100" y="6684963"/>
            <a:ext cx="6972300" cy="173037"/>
          </a:xfrm>
        </p:spPr>
        <p:txBody>
          <a:bodyPr vert="horz" lIns="91440" tIns="45720" rIns="91440" bIns="45720" rtlCol="0" anchor="ctr">
            <a:noAutofit/>
          </a:bodyPr>
          <a:lstStyle>
            <a:lvl1pPr>
              <a:defRPr lang="en-US" sz="800" dirty="0">
                <a:solidFill>
                  <a:schemeClr val="tx1">
                    <a:lumMod val="65000"/>
                    <a:lumOff val="35000"/>
                  </a:schemeClr>
                </a:solidFill>
              </a:defRPr>
            </a:lvl1pPr>
          </a:lstStyle>
          <a:p>
            <a:pPr lvl="0" algn="r"/>
            <a:r>
              <a:rPr lang="en-US" dirty="0"/>
              <a:t>Insert Image Credit Here</a:t>
            </a:r>
            <a:endParaRPr lang="en-US" dirty="0"/>
          </a:p>
        </p:txBody>
      </p:sp>
      <p:sp>
        <p:nvSpPr>
          <p:cNvPr id="3" name="Slide Number Placeholder"/>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p:cNvSpPr>
            <a:spLocks noGrp="1"/>
          </p:cNvSpPr>
          <p:nvPr>
            <p:ph sz="quarter" idx="11" hasCustomPrompt="1"/>
          </p:nvPr>
        </p:nvSpPr>
        <p:spPr>
          <a:xfrm>
            <a:off x="342900" y="1276709"/>
            <a:ext cx="4076700" cy="4971691"/>
          </a:xfrm>
          <a:prstGeom prst="rect">
            <a:avLst/>
          </a:prstGeom>
        </p:spPr>
        <p:txBody>
          <a:bodyPr/>
          <a:lstStyle>
            <a:lvl1pPr>
              <a:defRPr/>
            </a:lvl1pPr>
          </a:lstStyle>
          <a:p>
            <a:pPr lvl="0"/>
            <a:r>
              <a:rPr lang="en-US" dirty="0"/>
              <a:t>Slide Content</a:t>
            </a:r>
            <a:endParaRPr lang="en-US" dirty="0"/>
          </a:p>
          <a:p>
            <a:pPr lvl="1"/>
            <a:r>
              <a:rPr lang="en-US" dirty="0"/>
              <a:t>Second level</a:t>
            </a:r>
            <a:endParaRPr lang="en-US" dirty="0"/>
          </a:p>
          <a:p>
            <a:pPr lvl="2"/>
            <a:r>
              <a:rPr lang="en-US" dirty="0"/>
              <a:t>Third level</a:t>
            </a:r>
            <a:endParaRPr lang="en-US" dirty="0"/>
          </a:p>
        </p:txBody>
      </p:sp>
      <p:sp>
        <p:nvSpPr>
          <p:cNvPr id="6" name="Content Placeholder 2"/>
          <p:cNvSpPr>
            <a:spLocks noGrp="1"/>
          </p:cNvSpPr>
          <p:nvPr>
            <p:ph sz="quarter" idx="14" hasCustomPrompt="1"/>
          </p:nvPr>
        </p:nvSpPr>
        <p:spPr>
          <a:xfrm>
            <a:off x="4724400" y="1257300"/>
            <a:ext cx="4076700" cy="4991100"/>
          </a:xfrm>
        </p:spPr>
        <p:txBody>
          <a:bodyPr/>
          <a:lstStyle>
            <a:lvl1pPr>
              <a:defRPr/>
            </a:lvl1pPr>
          </a:lstStyle>
          <a:p>
            <a:pPr lvl="0"/>
            <a:r>
              <a:rPr lang="en-US" dirty="0"/>
              <a:t>Slide Content 2</a:t>
            </a:r>
            <a:endParaRPr lang="en-US" dirty="0"/>
          </a:p>
          <a:p>
            <a:pPr lvl="1"/>
            <a:r>
              <a:rPr lang="en-US" dirty="0"/>
              <a:t>Second level</a:t>
            </a:r>
            <a:endParaRPr lang="en-US" dirty="0"/>
          </a:p>
          <a:p>
            <a:pPr lvl="2"/>
            <a:r>
              <a:rPr lang="en-US" dirty="0"/>
              <a:t>Third level</a:t>
            </a:r>
            <a:endParaRPr lang="en-US" dirty="0"/>
          </a:p>
        </p:txBody>
      </p:sp>
      <p:sp>
        <p:nvSpPr>
          <p:cNvPr id="7" name="Appendix Link"/>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endParaRPr lang="en-US" dirty="0"/>
          </a:p>
        </p:txBody>
      </p:sp>
      <p:sp>
        <p:nvSpPr>
          <p:cNvPr id="9" name="Image Credit"/>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endParaRPr lang="en-US" dirty="0"/>
          </a:p>
        </p:txBody>
      </p:sp>
      <p:sp>
        <p:nvSpPr>
          <p:cNvPr id="3" name="Slide Number Placeholder"/>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e Main One Secondary">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p:cNvSpPr>
            <a:spLocks noGrp="1"/>
          </p:cNvSpPr>
          <p:nvPr>
            <p:ph sz="quarter" idx="11" hasCustomPrompt="1"/>
          </p:nvPr>
        </p:nvSpPr>
        <p:spPr>
          <a:xfrm>
            <a:off x="342900" y="1276709"/>
            <a:ext cx="5791200" cy="4971691"/>
          </a:xfrm>
          <a:prstGeom prst="rect">
            <a:avLst/>
          </a:prstGeom>
        </p:spPr>
        <p:txBody>
          <a:bodyPr/>
          <a:lstStyle>
            <a:lvl1pPr>
              <a:defRPr/>
            </a:lvl1pPr>
          </a:lstStyle>
          <a:p>
            <a:pPr lvl="0"/>
            <a:r>
              <a:rPr lang="en-US" dirty="0"/>
              <a:t>Slide Content</a:t>
            </a:r>
            <a:endParaRPr lang="en-US" dirty="0"/>
          </a:p>
          <a:p>
            <a:pPr lvl="1"/>
            <a:r>
              <a:rPr lang="en-US" dirty="0"/>
              <a:t>Second level</a:t>
            </a:r>
            <a:endParaRPr lang="en-US" dirty="0"/>
          </a:p>
          <a:p>
            <a:pPr lvl="2"/>
            <a:r>
              <a:rPr lang="en-US" dirty="0"/>
              <a:t>Third level</a:t>
            </a:r>
            <a:endParaRPr lang="en-US" dirty="0"/>
          </a:p>
        </p:txBody>
      </p:sp>
      <p:sp>
        <p:nvSpPr>
          <p:cNvPr id="6" name="Content Placeholder 2"/>
          <p:cNvSpPr>
            <a:spLocks noGrp="1"/>
          </p:cNvSpPr>
          <p:nvPr>
            <p:ph sz="quarter" idx="14" hasCustomPrompt="1"/>
          </p:nvPr>
        </p:nvSpPr>
        <p:spPr>
          <a:xfrm>
            <a:off x="6418052" y="1257300"/>
            <a:ext cx="2383047" cy="4991100"/>
          </a:xfrm>
        </p:spPr>
        <p:txBody>
          <a:bodyPr/>
          <a:lstStyle>
            <a:lvl1pPr>
              <a:defRPr/>
            </a:lvl1pPr>
          </a:lstStyle>
          <a:p>
            <a:pPr lvl="0"/>
            <a:r>
              <a:rPr lang="en-US" dirty="0"/>
              <a:t>Slide Content 2</a:t>
            </a:r>
            <a:endParaRPr lang="en-US" dirty="0"/>
          </a:p>
          <a:p>
            <a:pPr lvl="1"/>
            <a:r>
              <a:rPr lang="en-US" dirty="0"/>
              <a:t>Second level</a:t>
            </a:r>
            <a:endParaRPr lang="en-US" dirty="0"/>
          </a:p>
          <a:p>
            <a:pPr lvl="2"/>
            <a:r>
              <a:rPr lang="en-US" dirty="0"/>
              <a:t>Third level</a:t>
            </a:r>
            <a:endParaRPr lang="en-US" dirty="0"/>
          </a:p>
        </p:txBody>
      </p:sp>
      <p:sp>
        <p:nvSpPr>
          <p:cNvPr id="7" name="Appendix Link"/>
          <p:cNvSpPr>
            <a:spLocks noGrp="1"/>
          </p:cNvSpPr>
          <p:nvPr>
            <p:ph type="body" sz="quarter" idx="12" hasCustomPrompt="1"/>
          </p:nvPr>
        </p:nvSpPr>
        <p:spPr>
          <a:xfrm>
            <a:off x="3369564" y="6324600"/>
            <a:ext cx="2404872" cy="190500"/>
          </a:xfrm>
        </p:spPr>
        <p:txBody>
          <a:bodyPr anchor="b">
            <a:noAutofit/>
          </a:bodyPr>
          <a:lstStyle>
            <a:lvl1pPr marL="0" marR="0" indent="0" algn="ctr" defTabSz="914400" rtl="0" eaLnBrk="1" fontAlgn="auto" latinLnBrk="0" hangingPunct="1">
              <a:lnSpc>
                <a:spcPct val="100000"/>
              </a:lnSpc>
              <a:spcBef>
                <a:spcPts val="0"/>
              </a:spcBef>
              <a:spcAft>
                <a:spcPts val="800"/>
              </a:spcAft>
              <a:buClrTx/>
              <a:buSzTx/>
              <a:buFont typeface="Arial" panose="020B0604020202020204" pitchFamily="34" charset="0"/>
              <a:buNone/>
              <a:defRPr sz="900"/>
            </a:lvl1pPr>
          </a:lstStyle>
          <a:p>
            <a:pPr lvl="0"/>
            <a:r>
              <a:rPr lang="en-US" dirty="0"/>
              <a:t>Add text alternative link, if needed.</a:t>
            </a:r>
            <a:endParaRPr lang="en-US" dirty="0"/>
          </a:p>
        </p:txBody>
      </p:sp>
      <p:sp>
        <p:nvSpPr>
          <p:cNvPr id="9" name="Image Credit"/>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endParaRPr lang="en-US" dirty="0"/>
          </a:p>
        </p:txBody>
      </p:sp>
      <p:sp>
        <p:nvSpPr>
          <p:cNvPr id="3" name="Slide Number Placeholder"/>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with Third as Accent">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endParaRPr lang="en-US" dirty="0"/>
          </a:p>
          <a:p>
            <a:pPr lvl="1"/>
            <a:r>
              <a:rPr lang="en-US" dirty="0"/>
              <a:t>Second level</a:t>
            </a:r>
            <a:endParaRPr lang="en-US" dirty="0"/>
          </a:p>
          <a:p>
            <a:pPr lvl="2"/>
            <a:r>
              <a:rPr lang="en-US" dirty="0"/>
              <a:t>Third level</a:t>
            </a:r>
            <a:endParaRPr lang="en-US" dirty="0"/>
          </a:p>
        </p:txBody>
      </p:sp>
      <p:sp>
        <p:nvSpPr>
          <p:cNvPr id="6" name="Content Placeholder 2"/>
          <p:cNvSpPr>
            <a:spLocks noGrp="1"/>
          </p:cNvSpPr>
          <p:nvPr>
            <p:ph sz="quarter" idx="14" hasCustomPrompt="1"/>
          </p:nvPr>
        </p:nvSpPr>
        <p:spPr>
          <a:xfrm>
            <a:off x="342901" y="4343400"/>
            <a:ext cx="5791200" cy="1905000"/>
          </a:xfrm>
        </p:spPr>
        <p:txBody>
          <a:bodyPr/>
          <a:lstStyle>
            <a:lvl1pPr>
              <a:defRPr/>
            </a:lvl1pPr>
          </a:lstStyle>
          <a:p>
            <a:pPr lvl="0"/>
            <a:r>
              <a:rPr lang="en-US" dirty="0"/>
              <a:t>Slide Content 2</a:t>
            </a:r>
            <a:endParaRPr lang="en-US" dirty="0"/>
          </a:p>
          <a:p>
            <a:pPr lvl="1"/>
            <a:r>
              <a:rPr lang="en-US" dirty="0"/>
              <a:t>Second level</a:t>
            </a:r>
            <a:endParaRPr lang="en-US" dirty="0"/>
          </a:p>
          <a:p>
            <a:pPr lvl="2"/>
            <a:r>
              <a:rPr lang="en-US" dirty="0"/>
              <a:t>Third level</a:t>
            </a:r>
            <a:endParaRPr lang="en-US" dirty="0"/>
          </a:p>
        </p:txBody>
      </p:sp>
      <p:sp>
        <p:nvSpPr>
          <p:cNvPr id="8" name="Content Placeholder 3"/>
          <p:cNvSpPr>
            <a:spLocks noGrp="1"/>
          </p:cNvSpPr>
          <p:nvPr>
            <p:ph sz="quarter" idx="15" hasCustomPrompt="1"/>
          </p:nvPr>
        </p:nvSpPr>
        <p:spPr>
          <a:xfrm>
            <a:off x="6400800" y="4343400"/>
            <a:ext cx="2400300" cy="1905000"/>
          </a:xfrm>
        </p:spPr>
        <p:txBody>
          <a:bodyPr/>
          <a:lstStyle>
            <a:lvl1pPr>
              <a:defRPr/>
            </a:lvl1pPr>
          </a:lstStyle>
          <a:p>
            <a:pPr lvl="0"/>
            <a:r>
              <a:rPr lang="en-US" dirty="0"/>
              <a:t>Slide Content 3</a:t>
            </a:r>
            <a:endParaRPr lang="en-US" dirty="0"/>
          </a:p>
          <a:p>
            <a:pPr lvl="1"/>
            <a:r>
              <a:rPr lang="en-US" dirty="0"/>
              <a:t>Second level</a:t>
            </a:r>
            <a:endParaRPr lang="en-US" dirty="0"/>
          </a:p>
          <a:p>
            <a:pPr lvl="2"/>
            <a:r>
              <a:rPr lang="en-US" dirty="0"/>
              <a:t>Third level</a:t>
            </a:r>
            <a:endParaRPr lang="en-US" dirty="0"/>
          </a:p>
        </p:txBody>
      </p:sp>
      <p:sp>
        <p:nvSpPr>
          <p:cNvPr id="7" name="Appendix Link"/>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endParaRPr lang="en-US" dirty="0"/>
          </a:p>
        </p:txBody>
      </p:sp>
      <p:sp>
        <p:nvSpPr>
          <p:cNvPr id="9" name="Image Credit"/>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endParaRPr lang="en-US" dirty="0"/>
          </a:p>
        </p:txBody>
      </p:sp>
      <p:sp>
        <p:nvSpPr>
          <p:cNvPr id="3" name="Slide Number Placeholder"/>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image" Target="../media/image1.png"/><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7" Type="http://schemas.openxmlformats.org/officeDocument/2006/relationships/theme" Target="../theme/theme2.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1.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MGH logo" descr="McGraw-Hill Education Logo"/>
          <p:cNvPicPr>
            <a:picLocks noChangeAspect="1"/>
          </p:cNvPicPr>
          <p:nvPr userDrawn="1"/>
        </p:nvPicPr>
        <p:blipFill>
          <a:blip r:embed="rId5" cstate="print"/>
          <a:stretch>
            <a:fillRect/>
          </a:stretch>
        </p:blipFill>
        <p:spPr>
          <a:xfrm>
            <a:off x="294106" y="283845"/>
            <a:ext cx="999514" cy="999514"/>
          </a:xfrm>
          <a:prstGeom prst="rect">
            <a:avLst/>
          </a:prstGeom>
        </p:spPr>
      </p:pic>
      <p:sp>
        <p:nvSpPr>
          <p:cNvPr id="3" name="MGH Tagline"/>
          <p:cNvSpPr txBox="1"/>
          <p:nvPr userDrawn="1"/>
        </p:nvSpPr>
        <p:spPr>
          <a:xfrm>
            <a:off x="5060273" y="337349"/>
            <a:ext cx="3873993" cy="338554"/>
          </a:xfrm>
          <a:prstGeom prst="rect">
            <a:avLst/>
          </a:prstGeom>
          <a:noFill/>
        </p:spPr>
        <p:txBody>
          <a:bodyPr wrap="square" lIns="45720" rIns="45720"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600" spc="40" dirty="0">
                <a:effectLst/>
                <a:latin typeface="Arial" panose="020B0604020202020204" pitchFamily="34" charset="0"/>
                <a:ea typeface="Calibri" panose="020F0502020204030204" pitchFamily="34" charset="0"/>
              </a:rPr>
              <a:t>Because learning changes everything.</a:t>
            </a:r>
            <a:r>
              <a:rPr lang="en-US" sz="1050" spc="40" baseline="60000" dirty="0">
                <a:effectLst/>
                <a:latin typeface="Arial" panose="020B0604020202020204" pitchFamily="34" charset="0"/>
                <a:ea typeface="Calibri" panose="020F0502020204030204" pitchFamily="34" charset="0"/>
              </a:rPr>
              <a:t>®</a:t>
            </a:r>
            <a:endParaRPr lang="en-US" sz="1600" spc="40" baseline="60000" dirty="0"/>
          </a:p>
        </p:txBody>
      </p:sp>
      <p:sp>
        <p:nvSpPr>
          <p:cNvPr id="5" name="Long Copyright"/>
          <p:cNvSpPr>
            <a:spLocks noGrp="1"/>
          </p:cNvSpPr>
          <p:nvPr>
            <p:ph type="ftr" sz="quarter" idx="3"/>
          </p:nvPr>
        </p:nvSpPr>
        <p:spPr>
          <a:xfrm>
            <a:off x="0" y="6478439"/>
            <a:ext cx="9144000" cy="379562"/>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pPr defTabSz="457200">
              <a:spcBef>
                <a:spcPct val="20000"/>
              </a:spcBef>
              <a:defRPr/>
            </a:pPr>
            <a:r>
              <a:rPr lang="en-US" dirty="0"/>
              <a:t>Add long copyright</a:t>
            </a:r>
            <a:endParaRPr lang="en-US" dirty="0"/>
          </a:p>
        </p:txBody>
      </p:sp>
      <p:sp>
        <p:nvSpPr>
          <p:cNvPr id="8" name="MGH Yellow Line"/>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defRPr sz="1400" kern="1200" baseline="0">
          <a:solidFill>
            <a:schemeClr val="tx2"/>
          </a:solidFill>
          <a:latin typeface="+mn-lt"/>
          <a:ea typeface="+mn-ea"/>
          <a:cs typeface="+mn-cs"/>
        </a:defRPr>
      </a:lvl1pPr>
      <a:lvl2pPr marL="230505"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93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endParaRPr lang="en-US" dirty="0"/>
          </a:p>
        </p:txBody>
      </p:sp>
      <p:sp>
        <p:nvSpPr>
          <p:cNvPr id="5" name="Text Placeholder"/>
          <p:cNvSpPr>
            <a:spLocks noGrp="1"/>
          </p:cNvSpPr>
          <p:nvPr>
            <p:ph type="body" idx="1"/>
          </p:nvPr>
        </p:nvSpPr>
        <p:spPr>
          <a:xfrm>
            <a:off x="342900" y="1273877"/>
            <a:ext cx="8458200" cy="4944374"/>
          </a:xfrm>
          <a:prstGeom prst="rect">
            <a:avLst/>
          </a:prstGeom>
        </p:spPr>
        <p:txBody>
          <a:bodyPr vert="horz" lIns="91440" tIns="45720" rIns="91440" bIns="45720" rtlCol="0">
            <a:normAutofit/>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p:txBody>
      </p:sp>
      <p:sp>
        <p:nvSpPr>
          <p:cNvPr id="8" name="MGH Yellow Line"/>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rPr>
              <a:t>© McGraw-Hill</a:t>
            </a:r>
            <a:endParaRPr lang="en-US" sz="800" b="0" dirty="0">
              <a:solidFill>
                <a:schemeClr val="tx1">
                  <a:lumMod val="65000"/>
                  <a:lumOff val="35000"/>
                </a:schemeClr>
              </a:solidFill>
            </a:endParaRPr>
          </a:p>
        </p:txBody>
      </p:sp>
      <p:sp>
        <p:nvSpPr>
          <p:cNvPr id="12" name="Slide Number Placeholde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defRPr>
            </a:lvl1pPr>
          </a:lstStyle>
          <a:p>
            <a:fld id="{68151E55-6873-49E2-B8D5-2F265E6F1973}"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defRPr sz="2000" kern="1200">
          <a:solidFill>
            <a:schemeClr val="tx2"/>
          </a:solidFill>
          <a:latin typeface="+mn-lt"/>
          <a:ea typeface="+mn-ea"/>
          <a:cs typeface="+mn-cs"/>
        </a:defRPr>
      </a:lvl1pPr>
      <a:lvl2pPr marL="344805"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680"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0" y="6495691"/>
            <a:ext cx="9144000" cy="362309"/>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r>
              <a:rPr lang="en-US" dirty="0"/>
              <a:t>Add long copyright line here</a:t>
            </a:r>
            <a:endParaRPr lang="en-US" dirty="0"/>
          </a:p>
        </p:txBody>
      </p:sp>
      <p:sp>
        <p:nvSpPr>
          <p:cNvPr id="6" name="MGH Yellow Line"/>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61" r:id="rId1"/>
  </p:sldLayoutIdLst>
  <p:hf hdr="0" dt="0"/>
  <p:txStyles>
    <p:titleStyle>
      <a:lvl1pPr algn="ctr" defTabSz="914400" rtl="0" eaLnBrk="1" latinLnBrk="0" hangingPunct="1">
        <a:lnSpc>
          <a:spcPct val="90000"/>
        </a:lnSpc>
        <a:spcBef>
          <a:spcPct val="0"/>
        </a:spcBef>
        <a:buNone/>
        <a:defRPr sz="1600" b="0" kern="1200">
          <a:solidFill>
            <a:schemeClr val="tx2"/>
          </a:solidFill>
          <a:latin typeface="+mj-lt"/>
          <a:ea typeface="+mj-ea"/>
          <a:cs typeface="+mj-cs"/>
        </a:defRPr>
      </a:lvl1pPr>
    </p:titleStyle>
    <p:bodyStyle>
      <a:lvl1pPr marL="0" marR="0" indent="0" algn="ctr" defTabSz="914400" rtl="0" eaLnBrk="1" fontAlgn="auto" latinLnBrk="0" hangingPunct="1">
        <a:lnSpc>
          <a:spcPct val="100000"/>
        </a:lnSpc>
        <a:spcBef>
          <a:spcPts val="0"/>
        </a:spcBef>
        <a:spcAft>
          <a:spcPts val="0"/>
        </a:spcAft>
        <a:buClrTx/>
        <a:buSzTx/>
        <a:buFontTx/>
        <a:buNone/>
        <a:defRPr sz="2000" kern="1200">
          <a:solidFill>
            <a:schemeClr val="tx2"/>
          </a:solidFill>
          <a:latin typeface="+mn-lt"/>
          <a:ea typeface="+mn-ea"/>
          <a:cs typeface="+mn-cs"/>
        </a:defRPr>
      </a:lvl1pPr>
      <a:lvl2pPr marL="230505"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93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 Placeholder"/>
          <p:cNvSpPr>
            <a:spLocks noGrp="1"/>
          </p:cNvSpPr>
          <p:nvPr>
            <p:ph type="body" idx="1"/>
          </p:nvPr>
        </p:nvSpPr>
        <p:spPr>
          <a:xfrm>
            <a:off x="342901" y="1976546"/>
            <a:ext cx="6480593" cy="4351338"/>
          </a:xfrm>
          <a:prstGeom prst="rect">
            <a:avLst/>
          </a:prstGeom>
        </p:spPr>
        <p:txBody>
          <a:bodyPr vert="horz" lIns="91440" tIns="45720" rIns="91440" bIns="45720" rtlCol="0">
            <a:normAutofit/>
          </a:bodyPr>
          <a:lstStyle/>
          <a:p>
            <a:pPr lvl="0"/>
            <a:r>
              <a:rPr lang="en-US" dirty="0"/>
              <a:t>Slide Content</a:t>
            </a:r>
            <a:endParaRPr lang="en-US" dirty="0"/>
          </a:p>
          <a:p>
            <a:pPr lvl="2"/>
            <a:r>
              <a:rPr lang="en-US" dirty="0"/>
              <a:t>Second level</a:t>
            </a:r>
            <a:endParaRPr lang="en-US" dirty="0"/>
          </a:p>
          <a:p>
            <a:pPr lvl="3"/>
            <a:r>
              <a:rPr lang="en-US" dirty="0"/>
              <a:t>Third level</a:t>
            </a:r>
            <a:endParaRPr lang="en-US" dirty="0"/>
          </a:p>
        </p:txBody>
      </p:sp>
      <p:sp>
        <p:nvSpPr>
          <p:cNvPr id="8" name="MGH Yellow Line"/>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p:cNvSpPr txBox="1"/>
          <p:nvPr userDrawn="1"/>
        </p:nvSpPr>
        <p:spPr>
          <a:xfrm>
            <a:off x="224279" y="6660234"/>
            <a:ext cx="1285344"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rPr>
              <a:t>© McGraw-Hill</a:t>
            </a:r>
            <a:endParaRPr lang="en-US" sz="800" b="0" dirty="0">
              <a:solidFill>
                <a:schemeClr val="tx1">
                  <a:lumMod val="65000"/>
                  <a:lumOff val="35000"/>
                </a:schemeClr>
              </a:solidFill>
            </a:endParaRPr>
          </a:p>
        </p:txBody>
      </p:sp>
      <p:sp>
        <p:nvSpPr>
          <p:cNvPr id="12" name="Slide Number Placeholder"/>
          <p:cNvSpPr>
            <a:spLocks noGrp="1"/>
          </p:cNvSpPr>
          <p:nvPr>
            <p:ph type="sldNum" sz="quarter" idx="4"/>
          </p:nvPr>
        </p:nvSpPr>
        <p:spPr>
          <a:xfrm>
            <a:off x="8637202" y="6682314"/>
            <a:ext cx="342900" cy="143831"/>
          </a:xfrm>
          <a:prstGeom prst="rect">
            <a:avLst/>
          </a:prstGeom>
        </p:spPr>
        <p:txBody>
          <a:bodyPr vert="horz" lIns="45720" tIns="45720" rIns="45720" bIns="45720" rtlCol="0" anchor="ctr"/>
          <a:lstStyle>
            <a:lvl1pPr algn="r">
              <a:defRPr lang="en-US" sz="800" smtClean="0">
                <a:solidFill>
                  <a:schemeClr val="tx1">
                    <a:lumMod val="65000"/>
                    <a:lumOff val="35000"/>
                  </a:schemeClr>
                </a:solidFill>
              </a:defRPr>
            </a:lvl1pPr>
          </a:lstStyle>
          <a:p>
            <a:fld id="{68151E55-6873-49E2-B8D5-2F265E6F1973}" type="slidenum">
              <a:rPr lang="en-US" smtClean="0"/>
            </a:fld>
            <a:endParaRPr lang="en-US" dirty="0"/>
          </a:p>
        </p:txBody>
      </p:sp>
      <p:grpSp>
        <p:nvGrpSpPr>
          <p:cNvPr id="6" name="MGH Shape"/>
          <p:cNvGrpSpPr/>
          <p:nvPr userDrawn="1"/>
        </p:nvGrpSpPr>
        <p:grpSpPr>
          <a:xfrm>
            <a:off x="6622742" y="0"/>
            <a:ext cx="2521258" cy="6623843"/>
            <a:chOff x="3491346" y="0"/>
            <a:chExt cx="2508933" cy="6367263"/>
          </a:xfrm>
        </p:grpSpPr>
        <p:sp>
          <p:nvSpPr>
            <p:cNvPr id="9" name="Freeform 11"/>
            <p:cNvSpPr/>
            <p:nvPr/>
          </p:nvSpPr>
          <p:spPr>
            <a:xfrm rot="10800000">
              <a:off x="5468761" y="1352709"/>
              <a:ext cx="531517" cy="1821241"/>
            </a:xfrm>
            <a:custGeom>
              <a:avLst/>
              <a:gdLst>
                <a:gd name="connsiteX0" fmla="*/ 0 w 531517"/>
                <a:gd name="connsiteY0" fmla="*/ 1821241 h 1821241"/>
                <a:gd name="connsiteX1" fmla="*/ 0 w 531517"/>
                <a:gd name="connsiteY1" fmla="*/ 0 h 1821241"/>
                <a:gd name="connsiteX2" fmla="*/ 531517 w 531517"/>
                <a:gd name="connsiteY2" fmla="*/ 672400 h 1821241"/>
                <a:gd name="connsiteX3" fmla="*/ 0 w 531517"/>
                <a:gd name="connsiteY3" fmla="*/ 1821241 h 1821241"/>
              </a:gdLst>
              <a:ahLst/>
              <a:cxnLst>
                <a:cxn ang="0">
                  <a:pos x="connsiteX0" y="connsiteY0"/>
                </a:cxn>
                <a:cxn ang="0">
                  <a:pos x="connsiteX1" y="connsiteY1"/>
                </a:cxn>
                <a:cxn ang="0">
                  <a:pos x="connsiteX2" y="connsiteY2"/>
                </a:cxn>
                <a:cxn ang="0">
                  <a:pos x="connsiteX3" y="connsiteY3"/>
                </a:cxn>
              </a:cxnLst>
              <a:rect l="l" t="t" r="r" b="b"/>
              <a:pathLst>
                <a:path w="531517" h="1821241">
                  <a:moveTo>
                    <a:pt x="0" y="1821241"/>
                  </a:moveTo>
                  <a:lnTo>
                    <a:pt x="0" y="0"/>
                  </a:lnTo>
                  <a:lnTo>
                    <a:pt x="531517" y="672400"/>
                  </a:lnTo>
                  <a:lnTo>
                    <a:pt x="0" y="1821241"/>
                  </a:lnTo>
                  <a:close/>
                </a:path>
              </a:pathLst>
            </a:custGeom>
            <a:solidFill>
              <a:srgbClr val="9F2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0" name="Freeform 12"/>
            <p:cNvSpPr/>
            <p:nvPr/>
          </p:nvSpPr>
          <p:spPr>
            <a:xfrm rot="10800000">
              <a:off x="3491346" y="0"/>
              <a:ext cx="2508932" cy="2501550"/>
            </a:xfrm>
            <a:custGeom>
              <a:avLst/>
              <a:gdLst>
                <a:gd name="connsiteX0" fmla="*/ 2508932 w 2508932"/>
                <a:gd name="connsiteY0" fmla="*/ 2501550 h 2501550"/>
                <a:gd name="connsiteX1" fmla="*/ 0 w 2508932"/>
                <a:gd name="connsiteY1" fmla="*/ 2501550 h 2501550"/>
                <a:gd name="connsiteX2" fmla="*/ 0 w 2508932"/>
                <a:gd name="connsiteY2" fmla="*/ 1148841 h 2501550"/>
                <a:gd name="connsiteX3" fmla="*/ 531517 w 2508932"/>
                <a:gd name="connsiteY3" fmla="*/ 0 h 2501550"/>
                <a:gd name="connsiteX4" fmla="*/ 2508932 w 2508932"/>
                <a:gd name="connsiteY4" fmla="*/ 2501550 h 2501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932" h="2501550">
                  <a:moveTo>
                    <a:pt x="2508932" y="2501550"/>
                  </a:moveTo>
                  <a:lnTo>
                    <a:pt x="0" y="2501550"/>
                  </a:lnTo>
                  <a:lnTo>
                    <a:pt x="0" y="1148841"/>
                  </a:lnTo>
                  <a:lnTo>
                    <a:pt x="531517" y="0"/>
                  </a:lnTo>
                  <a:lnTo>
                    <a:pt x="2508932" y="2501550"/>
                  </a:lnTo>
                  <a:close/>
                </a:path>
              </a:pathLst>
            </a:custGeom>
            <a:solidFill>
              <a:srgbClr val="E2DF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1" name="Freeform 13"/>
            <p:cNvSpPr/>
            <p:nvPr/>
          </p:nvSpPr>
          <p:spPr>
            <a:xfrm rot="10800000">
              <a:off x="3680272" y="1352707"/>
              <a:ext cx="2320007" cy="5014556"/>
            </a:xfrm>
            <a:custGeom>
              <a:avLst/>
              <a:gdLst>
                <a:gd name="connsiteX0" fmla="*/ 0 w 2320007"/>
                <a:gd name="connsiteY0" fmla="*/ 5014556 h 5014556"/>
                <a:gd name="connsiteX1" fmla="*/ 0 w 2320007"/>
                <a:gd name="connsiteY1" fmla="*/ 0 h 5014556"/>
                <a:gd name="connsiteX2" fmla="*/ 2320007 w 2320007"/>
                <a:gd name="connsiteY2" fmla="*/ 0 h 5014556"/>
                <a:gd name="connsiteX3" fmla="*/ 531518 w 2320007"/>
                <a:gd name="connsiteY3" fmla="*/ 3865713 h 5014556"/>
                <a:gd name="connsiteX4" fmla="*/ 1 w 2320007"/>
                <a:gd name="connsiteY4" fmla="*/ 3193313 h 5014556"/>
                <a:gd name="connsiteX5" fmla="*/ 1 w 2320007"/>
                <a:gd name="connsiteY5" fmla="*/ 5014554 h 5014556"/>
                <a:gd name="connsiteX6" fmla="*/ 0 w 2320007"/>
                <a:gd name="connsiteY6" fmla="*/ 5014556 h 5014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0007" h="5014556">
                  <a:moveTo>
                    <a:pt x="0" y="5014556"/>
                  </a:moveTo>
                  <a:lnTo>
                    <a:pt x="0" y="0"/>
                  </a:lnTo>
                  <a:lnTo>
                    <a:pt x="2320007" y="0"/>
                  </a:lnTo>
                  <a:lnTo>
                    <a:pt x="531518" y="3865713"/>
                  </a:lnTo>
                  <a:lnTo>
                    <a:pt x="1" y="3193313"/>
                  </a:lnTo>
                  <a:lnTo>
                    <a:pt x="1" y="5014554"/>
                  </a:lnTo>
                  <a:lnTo>
                    <a:pt x="0" y="50145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grpSp>
      <p:sp>
        <p:nvSpPr>
          <p:cNvPr id="13" name="Title Placeholder"/>
          <p:cNvSpPr>
            <a:spLocks noGrp="1"/>
          </p:cNvSpPr>
          <p:nvPr>
            <p:ph type="title"/>
          </p:nvPr>
        </p:nvSpPr>
        <p:spPr>
          <a:xfrm>
            <a:off x="342900" y="136257"/>
            <a:ext cx="6073803" cy="685800"/>
          </a:xfrm>
          <a:prstGeom prst="rect">
            <a:avLst/>
          </a:prstGeom>
        </p:spPr>
        <p:txBody>
          <a:bodyPr vert="horz" lIns="91440" tIns="45720" rIns="91440" bIns="45720" rtlCol="0" anchor="ctr">
            <a:normAutofit/>
          </a:bodyPr>
          <a:lstStyle/>
          <a:p>
            <a:r>
              <a:rPr lang="en-US" dirty="0"/>
              <a:t>Title goes here</a:t>
            </a:r>
            <a:endParaRPr lang="en-US"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sz="2000" kern="1200">
          <a:solidFill>
            <a:schemeClr val="tx2"/>
          </a:solidFill>
          <a:latin typeface="+mn-lt"/>
          <a:ea typeface="+mn-ea"/>
          <a:cs typeface="+mn-cs"/>
        </a:defRPr>
      </a:lvl1pPr>
      <a:lvl2pPr marL="1905" indent="0" algn="l" defTabSz="914400" rtl="0" eaLnBrk="1" latinLnBrk="0" hangingPunct="1">
        <a:lnSpc>
          <a:spcPct val="100000"/>
        </a:lnSpc>
        <a:spcBef>
          <a:spcPts val="800"/>
        </a:spcBef>
        <a:buClrTx/>
        <a:buFont typeface="Arial" panose="020B0604020202020204" pitchFamily="34" charset="0"/>
        <a:buNone/>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buFont typeface="Arial" panose="020B0604020202020204" pitchFamily="34" charset="0"/>
        <a:buChar char="•"/>
        <a:defRPr sz="2000" kern="1200">
          <a:solidFill>
            <a:schemeClr val="tx2"/>
          </a:solidFill>
          <a:latin typeface="+mn-lt"/>
          <a:ea typeface="+mn-ea"/>
          <a:cs typeface="+mn-cs"/>
        </a:defRPr>
      </a:lvl3pPr>
      <a:lvl4pPr marL="741680" indent="-28575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endParaRPr lang="en-US" dirty="0"/>
          </a:p>
        </p:txBody>
      </p:sp>
      <p:sp>
        <p:nvSpPr>
          <p:cNvPr id="5" name="Text Placeholder"/>
          <p:cNvSpPr>
            <a:spLocks noGrp="1"/>
          </p:cNvSpPr>
          <p:nvPr>
            <p:ph type="body" idx="1"/>
          </p:nvPr>
        </p:nvSpPr>
        <p:spPr>
          <a:xfrm>
            <a:off x="342900" y="1371599"/>
            <a:ext cx="8458200" cy="4876801"/>
          </a:xfrm>
          <a:prstGeom prst="rect">
            <a:avLst/>
          </a:prstGeom>
        </p:spPr>
        <p:txBody>
          <a:bodyPr vert="horz" lIns="91440" tIns="45720" rIns="91440" bIns="45720" rtlCol="0">
            <a:normAutofit/>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p:txBody>
      </p:sp>
      <p:sp>
        <p:nvSpPr>
          <p:cNvPr id="8" name="MGH Yellow Line"/>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rPr>
              <a:t>© McGraw-Hill</a:t>
            </a:r>
            <a:endParaRPr lang="en-US" sz="800" b="0" dirty="0">
              <a:solidFill>
                <a:schemeClr val="tx1">
                  <a:lumMod val="65000"/>
                  <a:lumOff val="35000"/>
                </a:schemeClr>
              </a:solidFill>
            </a:endParaRPr>
          </a:p>
        </p:txBody>
      </p:sp>
      <p:sp>
        <p:nvSpPr>
          <p:cNvPr id="12" name="Slide Number Placeholde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defRPr>
            </a:lvl1pPr>
          </a:lstStyle>
          <a:p>
            <a:fld id="{68151E55-6873-49E2-B8D5-2F265E6F1973}"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defRPr sz="2000" kern="1200">
          <a:solidFill>
            <a:schemeClr val="tx2"/>
          </a:solidFill>
          <a:latin typeface="+mn-lt"/>
          <a:ea typeface="+mn-ea"/>
          <a:cs typeface="+mn-cs"/>
        </a:defRPr>
      </a:lvl1pPr>
      <a:lvl2pPr marL="344805"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680"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 Target="slide28.xml"/><Relationship Id="rId1" Type="http://schemas.openxmlformats.org/officeDocument/2006/relationships/image" Target="../media/image5.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 Target="slide29.xml"/><Relationship Id="rId1" Type="http://schemas.openxmlformats.org/officeDocument/2006/relationships/image" Target="../media/image6.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 Target="slide30.xml"/><Relationship Id="rId1" Type="http://schemas.openxmlformats.org/officeDocument/2006/relationships/image" Target="../media/image7.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 Target="slide31.xml"/><Relationship Id="rId1" Type="http://schemas.openxmlformats.org/officeDocument/2006/relationships/image" Target="../media/image8.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slide" Target="slide6.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slide" Target="slide8.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slide" Target="slide10.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slide" Target="slide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slide" Target="slide19.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slide" Target="slide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 Target="slide26.xml"/><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 Target="slide27.xml"/><Relationship Id="rId1" Type="http://schemas.openxmlformats.org/officeDocument/2006/relationships/image" Target="../media/image4.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ctrTitle"/>
          </p:nvPr>
        </p:nvSpPr>
        <p:spPr/>
        <p:txBody>
          <a:bodyPr/>
          <a:lstStyle/>
          <a:p>
            <a:r>
              <a:rPr lang="en-US" noProof="0" dirty="0">
                <a:latin typeface="Times New Roman" panose="02020603050405020304" pitchFamily="18" charset="0"/>
                <a:cs typeface="Times New Roman" panose="02020603050405020304" pitchFamily="18" charset="0"/>
              </a:rPr>
              <a:t>Chapter 6</a:t>
            </a:r>
            <a:endParaRPr lang="en-US" noProof="0" dirty="0">
              <a:latin typeface="Times New Roman" panose="02020603050405020304" pitchFamily="18" charset="0"/>
              <a:cs typeface="Times New Roman" panose="02020603050405020304" pitchFamily="18" charset="0"/>
            </a:endParaRPr>
          </a:p>
        </p:txBody>
      </p:sp>
      <p:sp>
        <p:nvSpPr>
          <p:cNvPr id="13" name="Subtitle 12"/>
          <p:cNvSpPr>
            <a:spLocks noGrp="1"/>
          </p:cNvSpPr>
          <p:nvPr>
            <p:ph type="subTitle" idx="1"/>
          </p:nvPr>
        </p:nvSpPr>
        <p:spPr/>
        <p:txBody>
          <a:bodyPr/>
          <a:lstStyle/>
          <a:p>
            <a:r>
              <a:rPr lang="en-US" noProof="0" dirty="0">
                <a:latin typeface="Times New Roman" panose="02020603050405020304" pitchFamily="18" charset="0"/>
                <a:cs typeface="Times New Roman" panose="02020603050405020304" pitchFamily="18" charset="0"/>
              </a:rPr>
              <a:t>Principles that Guide Practice</a:t>
            </a:r>
            <a:endParaRPr lang="en-US" noProof="0" dirty="0">
              <a:latin typeface="Times New Roman" panose="02020603050405020304" pitchFamily="18" charset="0"/>
              <a:cs typeface="Times New Roman" panose="02020603050405020304" pitchFamily="18" charset="0"/>
            </a:endParaRPr>
          </a:p>
        </p:txBody>
      </p:sp>
      <p:sp>
        <p:nvSpPr>
          <p:cNvPr id="14" name="Text Placeholder 13"/>
          <p:cNvSpPr>
            <a:spLocks noGrp="1"/>
          </p:cNvSpPr>
          <p:nvPr>
            <p:ph type="body" sz="quarter" idx="10"/>
          </p:nvPr>
        </p:nvSpPr>
        <p:spPr/>
        <p:txBody>
          <a:bodyPr/>
          <a:lstStyle/>
          <a:p>
            <a:r>
              <a:rPr lang="en-US" noProof="0" dirty="0">
                <a:latin typeface="Times New Roman" panose="02020603050405020304" pitchFamily="18" charset="0"/>
                <a:cs typeface="Times New Roman" panose="02020603050405020304" pitchFamily="18" charset="0"/>
              </a:rPr>
              <a:t>Part Two - Modeling</a:t>
            </a:r>
            <a:endParaRPr lang="en-US" noProof="0" dirty="0">
              <a:latin typeface="Times New Roman" panose="02020603050405020304" pitchFamily="18" charset="0"/>
              <a:cs typeface="Times New Roman" panose="02020603050405020304" pitchFamily="18" charset="0"/>
            </a:endParaRPr>
          </a:p>
        </p:txBody>
      </p:sp>
      <p:sp>
        <p:nvSpPr>
          <p:cNvPr id="6" name="Footer Placeholder 5"/>
          <p:cNvSpPr>
            <a:spLocks noGrp="1"/>
          </p:cNvSpPr>
          <p:nvPr>
            <p:ph type="ftr" sz="quarter" idx="12"/>
          </p:nvPr>
        </p:nvSpPr>
        <p:spPr>
          <a:xfrm>
            <a:off x="0" y="6478439"/>
            <a:ext cx="9144000" cy="379562"/>
          </a:xfrm>
        </p:spPr>
        <p:txBody>
          <a:bodyPr/>
          <a:lstStyle/>
          <a:p>
            <a:pPr defTabSz="457200">
              <a:spcBef>
                <a:spcPct val="20000"/>
              </a:spcBef>
              <a:defRPr/>
            </a:pPr>
            <a:r>
              <a:rPr lang="en-US" dirty="0">
                <a:latin typeface="Times New Roman" panose="02020603050405020304" pitchFamily="18" charset="0"/>
                <a:cs typeface="Times New Roman" panose="02020603050405020304" pitchFamily="18" charset="0"/>
              </a:rPr>
              <a:t>© 2020 McGraw Hill. All rights reserved. Authorized only for instructor use in the classroom.</a:t>
            </a:r>
            <a:endParaRPr lang="en-US" dirty="0">
              <a:latin typeface="Times New Roman" panose="02020603050405020304" pitchFamily="18" charset="0"/>
              <a:cs typeface="Times New Roman" panose="02020603050405020304" pitchFamily="18" charset="0"/>
            </a:endParaRPr>
          </a:p>
          <a:p>
            <a:pPr defTabSz="457200">
              <a:spcBef>
                <a:spcPct val="20000"/>
              </a:spcBef>
              <a:defRPr/>
            </a:pPr>
            <a:r>
              <a:rPr lang="en-US" dirty="0">
                <a:latin typeface="Times New Roman" panose="02020603050405020304" pitchFamily="18" charset="0"/>
                <a:cs typeface="Times New Roman" panose="02020603050405020304" pitchFamily="18" charset="0"/>
              </a:rPr>
              <a:t>No reproduction or further distribution permitted without the prior written consent of McGraw Hill.</a:t>
            </a:r>
            <a:endParaRPr lang="en-US" dirty="0">
              <a:latin typeface="Times New Roman" panose="02020603050405020304" pitchFamily="18" charset="0"/>
              <a:cs typeface="Times New Roman" panose="02020603050405020304" pitchFamily="18" charset="0"/>
            </a:endParaRPr>
          </a:p>
        </p:txBody>
      </p:sp>
      <p:pic>
        <p:nvPicPr>
          <p:cNvPr id="4" name="Picture Placeholder 3" descr="Software Engineering-A Practitioner's Approach, 9e by Roger S. Pressman and Bruce R. Maxim"/>
          <p:cNvPicPr>
            <a:picLocks noGrp="1" noChangeAspect="1"/>
          </p:cNvPicPr>
          <p:nvPr>
            <p:ph type="pic" sz="quarter" idx="11"/>
          </p:nvPr>
        </p:nvPicPr>
        <p:blipFill>
          <a:blip r:embed="rId1">
            <a:extLst>
              <a:ext uri="{28A0092B-C50C-407E-A947-70E740481C1C}">
                <a14:useLocalDpi xmlns:a14="http://schemas.microsoft.com/office/drawing/2010/main" val="0"/>
              </a:ext>
            </a:extLst>
          </a:blip>
          <a:srcRect t="2502" b="2502"/>
          <a:stretch>
            <a:fillRect/>
          </a:stretch>
        </p:blipFill>
        <p:spPr>
          <a:xfrm>
            <a:off x="4438835" y="1175021"/>
            <a:ext cx="4229100" cy="4976453"/>
          </a:xfr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304800"/>
            <a:ext cx="8458200" cy="678611"/>
          </a:xfrm>
        </p:spPr>
        <p:txBody>
          <a:bodyPr>
            <a:normAutofit/>
          </a:bodyPr>
          <a:lstStyle/>
          <a:p>
            <a:r>
              <a:rPr lang="en-US" sz="4000" noProof="0" dirty="0">
                <a:latin typeface="Times New Roman" panose="02020603050405020304" pitchFamily="18" charset="0"/>
                <a:cs typeface="Times New Roman" panose="02020603050405020304" pitchFamily="18" charset="0"/>
              </a:rPr>
              <a:t>Iterative Planning Process</a:t>
            </a:r>
            <a:endParaRPr lang="en-US" sz="4000" noProof="0" dirty="0">
              <a:latin typeface="Times New Roman" panose="02020603050405020304" pitchFamily="18" charset="0"/>
              <a:cs typeface="Times New Roman" panose="02020603050405020304" pitchFamily="18" charset="0"/>
            </a:endParaRPr>
          </a:p>
        </p:txBody>
      </p:sp>
      <p:pic>
        <p:nvPicPr>
          <p:cNvPr id="5" name="Picture 4" descr="An illustration displays the iterative planning process. "/>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80634" y="1264912"/>
            <a:ext cx="7016288" cy="4630181"/>
          </a:xfrm>
          <a:prstGeom prst="rect">
            <a:avLst/>
          </a:prstGeom>
        </p:spPr>
      </p:pic>
      <p:sp>
        <p:nvSpPr>
          <p:cNvPr id="7" name="Text Placeholder 6"/>
          <p:cNvSpPr>
            <a:spLocks noGrp="1"/>
          </p:cNvSpPr>
          <p:nvPr>
            <p:ph type="body" sz="quarter" idx="12"/>
          </p:nvPr>
        </p:nvSpPr>
        <p:spPr>
          <a:xfrm>
            <a:off x="3118525" y="6249880"/>
            <a:ext cx="2906949" cy="213064"/>
          </a:xfrm>
        </p:spPr>
        <p:txBody>
          <a:bodyPr/>
          <a:lstStyle/>
          <a:p>
            <a:r>
              <a:rPr lang="en-US" sz="1200" noProof="0" dirty="0">
                <a:latin typeface="Times New Roman" panose="02020603050405020304" pitchFamily="18" charset="0"/>
                <a:cs typeface="Times New Roman" panose="02020603050405020304" pitchFamily="18" charset="0"/>
                <a:hlinkClick r:id="rId2"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fld>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noProof="0" dirty="0">
                <a:solidFill>
                  <a:srgbClr val="000000"/>
                </a:solidFill>
                <a:highlight>
                  <a:srgbClr val="FFFF00"/>
                </a:highlight>
                <a:latin typeface="Times New Roman" panose="02020603050405020304" pitchFamily="18" charset="0"/>
                <a:cs typeface="Times New Roman" panose="02020603050405020304" pitchFamily="18" charset="0"/>
              </a:rPr>
              <a:t>Planning </a:t>
            </a:r>
            <a:r>
              <a:rPr lang="en-US" sz="4000" noProof="0" dirty="0">
                <a:solidFill>
                  <a:srgbClr val="000000"/>
                </a:solidFill>
                <a:latin typeface="Times New Roman" panose="02020603050405020304" pitchFamily="18" charset="0"/>
                <a:cs typeface="Times New Roman" panose="02020603050405020304" pitchFamily="18" charset="0"/>
              </a:rPr>
              <a:t>Principles </a:t>
            </a:r>
            <a:r>
              <a:rPr lang="en-US" sz="1000" b="0" noProof="0" dirty="0">
                <a:solidFill>
                  <a:srgbClr val="000000"/>
                </a:solidFill>
                <a:latin typeface="Times New Roman" panose="02020603050405020304" pitchFamily="18" charset="0"/>
                <a:cs typeface="Times New Roman" panose="02020603050405020304" pitchFamily="18" charset="0"/>
              </a:rPr>
              <a:t>1</a:t>
            </a:r>
            <a:endParaRPr lang="en-US" sz="1000" b="0" noProof="0" dirty="0">
              <a:solidFill>
                <a:srgbClr val="000000"/>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101083"/>
            <a:ext cx="8458200" cy="5355701"/>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Principle #1.  </a:t>
            </a:r>
            <a:r>
              <a:rPr lang="en-US" altLang="en-US" sz="2400" b="1" i="1" noProof="0" dirty="0">
                <a:solidFill>
                  <a:srgbClr val="000000"/>
                </a:solidFill>
                <a:latin typeface="Times New Roman" panose="02020603050405020304" pitchFamily="18" charset="0"/>
                <a:cs typeface="Times New Roman" panose="02020603050405020304" pitchFamily="18" charset="0"/>
              </a:rPr>
              <a:t>Understand the </a:t>
            </a:r>
            <a:r>
              <a:rPr lang="en-US" altLang="en-US" sz="2400" b="1" i="1" noProof="0" dirty="0">
                <a:solidFill>
                  <a:srgbClr val="000000"/>
                </a:solidFill>
                <a:highlight>
                  <a:srgbClr val="FFFF00"/>
                </a:highlight>
                <a:latin typeface="Times New Roman" panose="02020603050405020304" pitchFamily="18" charset="0"/>
                <a:cs typeface="Times New Roman" panose="02020603050405020304" pitchFamily="18" charset="0"/>
              </a:rPr>
              <a:t>scope </a:t>
            </a:r>
            <a:r>
              <a:rPr lang="en-US" altLang="en-US" sz="2400" b="1" i="1" noProof="0" dirty="0">
                <a:solidFill>
                  <a:srgbClr val="000000"/>
                </a:solidFill>
                <a:latin typeface="Times New Roman" panose="02020603050405020304" pitchFamily="18" charset="0"/>
                <a:cs typeface="Times New Roman" panose="02020603050405020304" pitchFamily="18" charset="0"/>
              </a:rPr>
              <a:t>of the project.</a:t>
            </a:r>
            <a:r>
              <a:rPr lang="en-US" altLang="en-US" sz="2400" b="1" noProof="0" dirty="0">
                <a:solidFill>
                  <a:srgbClr val="000000"/>
                </a:solidFill>
                <a:latin typeface="Times New Roman" panose="02020603050405020304" pitchFamily="18" charset="0"/>
                <a:cs typeface="Times New Roman" panose="02020603050405020304" pitchFamily="18" charset="0"/>
              </a:rPr>
              <a:t>  </a:t>
            </a:r>
            <a:r>
              <a:rPr lang="en-US" altLang="en-US" sz="2400" noProof="0" dirty="0">
                <a:solidFill>
                  <a:srgbClr val="000000"/>
                </a:solidFill>
                <a:latin typeface="Times New Roman" panose="02020603050405020304" pitchFamily="18" charset="0"/>
                <a:cs typeface="Times New Roman" panose="02020603050405020304" pitchFamily="18" charset="0"/>
              </a:rPr>
              <a:t>Scope provides the software team with a destination as the roadmap is created.</a:t>
            </a:r>
            <a:endParaRPr lang="en-US" altLang="en-US" sz="2400" noProof="0" dirty="0">
              <a:solidFill>
                <a:srgbClr val="000000"/>
              </a:solidFill>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Principle #2.  </a:t>
            </a:r>
            <a:r>
              <a:rPr lang="en-US" altLang="en-US" sz="2400" b="1" i="1" noProof="0" dirty="0">
                <a:solidFill>
                  <a:srgbClr val="000000"/>
                </a:solidFill>
                <a:latin typeface="Times New Roman" panose="02020603050405020304" pitchFamily="18" charset="0"/>
                <a:cs typeface="Times New Roman" panose="02020603050405020304" pitchFamily="18" charset="0"/>
              </a:rPr>
              <a:t>Involve the </a:t>
            </a:r>
            <a:r>
              <a:rPr lang="en-US" altLang="en-US" sz="2400" b="1" i="1" noProof="0" dirty="0">
                <a:solidFill>
                  <a:srgbClr val="000000"/>
                </a:solidFill>
                <a:highlight>
                  <a:srgbClr val="FFFF00"/>
                </a:highlight>
                <a:latin typeface="Times New Roman" panose="02020603050405020304" pitchFamily="18" charset="0"/>
                <a:cs typeface="Times New Roman" panose="02020603050405020304" pitchFamily="18" charset="0"/>
              </a:rPr>
              <a:t>customer </a:t>
            </a:r>
            <a:r>
              <a:rPr lang="en-US" altLang="en-US" sz="2400" b="1" i="1" noProof="0" dirty="0">
                <a:solidFill>
                  <a:srgbClr val="000000"/>
                </a:solidFill>
                <a:latin typeface="Times New Roman" panose="02020603050405020304" pitchFamily="18" charset="0"/>
                <a:cs typeface="Times New Roman" panose="02020603050405020304" pitchFamily="18" charset="0"/>
              </a:rPr>
              <a:t>in the planning activity.  </a:t>
            </a:r>
            <a:r>
              <a:rPr lang="en-US" altLang="en-US" sz="2400" noProof="0" dirty="0">
                <a:solidFill>
                  <a:srgbClr val="000000"/>
                </a:solidFill>
                <a:latin typeface="Times New Roman" panose="02020603050405020304" pitchFamily="18" charset="0"/>
                <a:cs typeface="Times New Roman" panose="02020603050405020304" pitchFamily="18" charset="0"/>
              </a:rPr>
              <a:t>They define priorities and project constraints. </a:t>
            </a:r>
            <a:endParaRPr lang="en-US" altLang="en-US" sz="2400" noProof="0" dirty="0">
              <a:solidFill>
                <a:srgbClr val="000000"/>
              </a:solidFill>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Principle #3.</a:t>
            </a:r>
            <a:r>
              <a:rPr lang="en-US" altLang="en-US" sz="2400" b="1" i="1" noProof="0" dirty="0">
                <a:solidFill>
                  <a:srgbClr val="000000"/>
                </a:solidFill>
                <a:latin typeface="Times New Roman" panose="02020603050405020304" pitchFamily="18" charset="0"/>
                <a:cs typeface="Times New Roman" panose="02020603050405020304" pitchFamily="18" charset="0"/>
              </a:rPr>
              <a:t> </a:t>
            </a:r>
            <a:r>
              <a:rPr lang="en-US" altLang="en-US" sz="2400" b="1" noProof="0" dirty="0">
                <a:solidFill>
                  <a:srgbClr val="000000"/>
                </a:solidFill>
                <a:latin typeface="Times New Roman" panose="02020603050405020304" pitchFamily="18" charset="0"/>
                <a:cs typeface="Times New Roman" panose="02020603050405020304" pitchFamily="18" charset="0"/>
              </a:rPr>
              <a:t> </a:t>
            </a:r>
            <a:r>
              <a:rPr lang="en-US" altLang="en-US" sz="2400" b="1" i="1" noProof="0" dirty="0">
                <a:solidFill>
                  <a:srgbClr val="000000"/>
                </a:solidFill>
                <a:latin typeface="Times New Roman" panose="02020603050405020304" pitchFamily="18" charset="0"/>
                <a:cs typeface="Times New Roman" panose="02020603050405020304" pitchFamily="18" charset="0"/>
              </a:rPr>
              <a:t>Recognize that planning is iterative. </a:t>
            </a:r>
            <a:r>
              <a:rPr lang="en-US" altLang="en-US" sz="2400" b="1" noProof="0" dirty="0">
                <a:solidFill>
                  <a:srgbClr val="000000"/>
                </a:solidFill>
                <a:latin typeface="Times New Roman" panose="02020603050405020304" pitchFamily="18" charset="0"/>
                <a:cs typeface="Times New Roman" panose="02020603050405020304" pitchFamily="18" charset="0"/>
              </a:rPr>
              <a:t> </a:t>
            </a:r>
            <a:r>
              <a:rPr lang="en-US" altLang="en-US" sz="2400" noProof="0" dirty="0">
                <a:solidFill>
                  <a:srgbClr val="000000"/>
                </a:solidFill>
                <a:latin typeface="Times New Roman" panose="02020603050405020304" pitchFamily="18" charset="0"/>
                <a:cs typeface="Times New Roman" panose="02020603050405020304" pitchFamily="18" charset="0"/>
              </a:rPr>
              <a:t>A project plan is likely to change as work begins. </a:t>
            </a:r>
            <a:endParaRPr lang="en-US" altLang="en-US" sz="2400" noProof="0" dirty="0">
              <a:solidFill>
                <a:srgbClr val="000000"/>
              </a:solidFill>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Principle #4.  </a:t>
            </a:r>
            <a:r>
              <a:rPr lang="en-US" altLang="en-US" sz="2400" b="1" i="1" noProof="0" dirty="0">
                <a:solidFill>
                  <a:srgbClr val="000000"/>
                </a:solidFill>
                <a:highlight>
                  <a:srgbClr val="FFFF00"/>
                </a:highlight>
                <a:latin typeface="Times New Roman" panose="02020603050405020304" pitchFamily="18" charset="0"/>
                <a:cs typeface="Times New Roman" panose="02020603050405020304" pitchFamily="18" charset="0"/>
              </a:rPr>
              <a:t>Estimate </a:t>
            </a:r>
            <a:r>
              <a:rPr lang="en-US" altLang="en-US" sz="2400" b="1" i="1" noProof="0" dirty="0">
                <a:solidFill>
                  <a:srgbClr val="000000"/>
                </a:solidFill>
                <a:latin typeface="Times New Roman" panose="02020603050405020304" pitchFamily="18" charset="0"/>
                <a:cs typeface="Times New Roman" panose="02020603050405020304" pitchFamily="18" charset="0"/>
              </a:rPr>
              <a:t>based on what you know. </a:t>
            </a:r>
            <a:r>
              <a:rPr lang="en-US" altLang="en-US" sz="2400" b="1" noProof="0" dirty="0">
                <a:solidFill>
                  <a:srgbClr val="000000"/>
                </a:solidFill>
                <a:latin typeface="Times New Roman" panose="02020603050405020304" pitchFamily="18" charset="0"/>
                <a:cs typeface="Times New Roman" panose="02020603050405020304" pitchFamily="18" charset="0"/>
              </a:rPr>
              <a:t> </a:t>
            </a:r>
            <a:r>
              <a:rPr lang="en-US" altLang="en-US" sz="2400" noProof="0" dirty="0">
                <a:solidFill>
                  <a:srgbClr val="000000"/>
                </a:solidFill>
                <a:latin typeface="Times New Roman" panose="02020603050405020304" pitchFamily="18" charset="0"/>
                <a:cs typeface="Times New Roman" panose="02020603050405020304" pitchFamily="18" charset="0"/>
              </a:rPr>
              <a:t>Estimation provides an indication of effort, cost, and task duration, based on team’s current understanding of work.</a:t>
            </a:r>
            <a:endParaRPr lang="en-US" altLang="en-US" sz="2400" noProof="0" dirty="0">
              <a:solidFill>
                <a:srgbClr val="000000"/>
              </a:solidFill>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Principle #5.  </a:t>
            </a:r>
            <a:r>
              <a:rPr lang="en-US" altLang="en-US" sz="2400" b="1" i="1" noProof="0" dirty="0">
                <a:solidFill>
                  <a:srgbClr val="000000"/>
                </a:solidFill>
                <a:latin typeface="Times New Roman" panose="02020603050405020304" pitchFamily="18" charset="0"/>
                <a:cs typeface="Times New Roman" panose="02020603050405020304" pitchFamily="18" charset="0"/>
              </a:rPr>
              <a:t>Consider risk as you define the plan. </a:t>
            </a:r>
            <a:r>
              <a:rPr lang="en-US" altLang="en-US" sz="2400" noProof="0" dirty="0">
                <a:solidFill>
                  <a:srgbClr val="000000"/>
                </a:solidFill>
                <a:latin typeface="Times New Roman" panose="02020603050405020304" pitchFamily="18" charset="0"/>
                <a:cs typeface="Times New Roman" panose="02020603050405020304" pitchFamily="18" charset="0"/>
              </a:rPr>
              <a:t>Contingency planning is needed for identified high impact and high probability risks. </a:t>
            </a:r>
            <a:endParaRPr lang="en-US" altLang="en-US" sz="2400" noProof="0" dirty="0">
              <a:solidFill>
                <a:srgbClr val="000000"/>
              </a:solidFill>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solidFill>
                  <a:srgbClr val="000000"/>
                </a:solidFill>
                <a:latin typeface="Times New Roman" panose="02020603050405020304" pitchFamily="18" charset="0"/>
                <a:cs typeface="Times New Roman" panose="02020603050405020304" pitchFamily="18" charset="0"/>
              </a:rPr>
            </a:fld>
            <a:endParaRPr lang="en-US"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noProof="0" dirty="0">
                <a:solidFill>
                  <a:srgbClr val="000000"/>
                </a:solidFill>
                <a:latin typeface="Times New Roman" panose="02020603050405020304" pitchFamily="18" charset="0"/>
                <a:cs typeface="Times New Roman" panose="02020603050405020304" pitchFamily="18" charset="0"/>
              </a:rPr>
              <a:t>Planning Principles </a:t>
            </a:r>
            <a:r>
              <a:rPr lang="en-US" sz="1000" b="0" noProof="0" dirty="0">
                <a:solidFill>
                  <a:srgbClr val="000000"/>
                </a:solidFill>
                <a:latin typeface="Times New Roman" panose="02020603050405020304" pitchFamily="18" charset="0"/>
                <a:cs typeface="Times New Roman" panose="02020603050405020304" pitchFamily="18" charset="0"/>
              </a:rPr>
              <a:t>2</a:t>
            </a:r>
            <a:endParaRPr lang="en-US" sz="1000" b="0" noProof="0" dirty="0">
              <a:solidFill>
                <a:srgbClr val="000000"/>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101083"/>
            <a:ext cx="8458200" cy="5243733"/>
          </a:xfrm>
        </p:spPr>
        <p:txBody>
          <a:bodyPr vert="horz" lIns="91440" tIns="45720" rIns="91440" bIns="45720" rtlCol="0">
            <a:noAutofit/>
          </a:bodyPr>
          <a:lstStyle/>
          <a:p>
            <a:pPr marL="291465" indent="-291465">
              <a:spcBef>
                <a:spcPts val="1000"/>
              </a:spcBef>
              <a:spcAft>
                <a:spcPts val="1000"/>
              </a:spcAft>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Principle #7.  </a:t>
            </a:r>
            <a:r>
              <a:rPr lang="en-US" altLang="en-US" sz="2400" b="1" i="1" noProof="0" dirty="0">
                <a:solidFill>
                  <a:srgbClr val="000000"/>
                </a:solidFill>
                <a:latin typeface="Times New Roman" panose="02020603050405020304" pitchFamily="18" charset="0"/>
                <a:cs typeface="Times New Roman" panose="02020603050405020304" pitchFamily="18" charset="0"/>
              </a:rPr>
              <a:t>Adjust granularity as you define the plan. </a:t>
            </a:r>
            <a:r>
              <a:rPr lang="en-US" altLang="en-US" sz="2400" b="1" noProof="0" dirty="0">
                <a:solidFill>
                  <a:srgbClr val="000000"/>
                </a:solidFill>
                <a:latin typeface="Times New Roman" panose="02020603050405020304" pitchFamily="18" charset="0"/>
                <a:cs typeface="Times New Roman" panose="02020603050405020304" pitchFamily="18" charset="0"/>
              </a:rPr>
              <a:t> </a:t>
            </a:r>
            <a:r>
              <a:rPr lang="en-US" altLang="en-US" sz="2400" i="1" noProof="0" dirty="0">
                <a:solidFill>
                  <a:srgbClr val="000000"/>
                </a:solidFill>
                <a:latin typeface="Times New Roman" panose="02020603050405020304" pitchFamily="18" charset="0"/>
                <a:cs typeface="Times New Roman" panose="02020603050405020304" pitchFamily="18" charset="0"/>
              </a:rPr>
              <a:t>Granularity</a:t>
            </a:r>
            <a:r>
              <a:rPr lang="en-US" altLang="en-US" sz="2400" noProof="0" dirty="0">
                <a:solidFill>
                  <a:srgbClr val="000000"/>
                </a:solidFill>
                <a:latin typeface="Times New Roman" panose="02020603050405020304" pitchFamily="18" charset="0"/>
                <a:cs typeface="Times New Roman" panose="02020603050405020304" pitchFamily="18" charset="0"/>
              </a:rPr>
              <a:t> refers to the level of detail that is introduced as a project plan is developed.</a:t>
            </a:r>
            <a:endParaRPr lang="en-US" altLang="en-US" sz="2400" noProof="0" dirty="0">
              <a:solidFill>
                <a:srgbClr val="000000"/>
              </a:solidFill>
              <a:latin typeface="Times New Roman" panose="02020603050405020304" pitchFamily="18" charset="0"/>
              <a:cs typeface="Times New Roman" panose="02020603050405020304" pitchFamily="18" charset="0"/>
            </a:endParaRPr>
          </a:p>
          <a:p>
            <a:pPr marL="291465" indent="-291465">
              <a:spcBef>
                <a:spcPts val="1000"/>
              </a:spcBef>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Principle #8.  </a:t>
            </a:r>
            <a:r>
              <a:rPr lang="en-US" altLang="en-US" sz="2400" b="1" i="1" noProof="0" dirty="0">
                <a:solidFill>
                  <a:srgbClr val="000000"/>
                </a:solidFill>
                <a:latin typeface="Times New Roman" panose="02020603050405020304" pitchFamily="18" charset="0"/>
                <a:cs typeface="Times New Roman" panose="02020603050405020304" pitchFamily="18" charset="0"/>
              </a:rPr>
              <a:t>Define how you intend to ensure quality.  </a:t>
            </a:r>
            <a:r>
              <a:rPr lang="en-US" altLang="en-US" sz="2400" noProof="0" dirty="0">
                <a:solidFill>
                  <a:srgbClr val="000000"/>
                </a:solidFill>
                <a:latin typeface="Times New Roman" panose="02020603050405020304" pitchFamily="18" charset="0"/>
                <a:cs typeface="Times New Roman" panose="02020603050405020304" pitchFamily="18" charset="0"/>
              </a:rPr>
              <a:t> Your plan should identify how the software team intends to ensure quality. </a:t>
            </a:r>
            <a:endParaRPr lang="en-US" altLang="en-US" sz="2400" noProof="0" dirty="0">
              <a:solidFill>
                <a:srgbClr val="000000"/>
              </a:solidFill>
              <a:latin typeface="Times New Roman" panose="02020603050405020304" pitchFamily="18" charset="0"/>
              <a:cs typeface="Times New Roman" panose="02020603050405020304" pitchFamily="18" charset="0"/>
            </a:endParaRPr>
          </a:p>
          <a:p>
            <a:pPr marL="291465" indent="-291465">
              <a:spcBef>
                <a:spcPts val="1000"/>
              </a:spcBef>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Principle #9.  </a:t>
            </a:r>
            <a:r>
              <a:rPr lang="en-US" altLang="en-US" sz="2400" b="1" i="1" noProof="0" dirty="0">
                <a:solidFill>
                  <a:srgbClr val="000000"/>
                </a:solidFill>
                <a:latin typeface="Times New Roman" panose="02020603050405020304" pitchFamily="18" charset="0"/>
                <a:cs typeface="Times New Roman" panose="02020603050405020304" pitchFamily="18" charset="0"/>
              </a:rPr>
              <a:t>Describe how you intend to accommodate change. </a:t>
            </a:r>
            <a:r>
              <a:rPr lang="en-US" altLang="en-US" sz="2400" b="1" noProof="0" dirty="0">
                <a:solidFill>
                  <a:srgbClr val="000000"/>
                </a:solidFill>
                <a:latin typeface="Times New Roman" panose="02020603050405020304" pitchFamily="18" charset="0"/>
                <a:cs typeface="Times New Roman" panose="02020603050405020304" pitchFamily="18" charset="0"/>
              </a:rPr>
              <a:t> </a:t>
            </a:r>
            <a:r>
              <a:rPr lang="en-US" altLang="en-US" sz="2400" noProof="0" dirty="0">
                <a:solidFill>
                  <a:srgbClr val="000000"/>
                </a:solidFill>
                <a:latin typeface="Times New Roman" panose="02020603050405020304" pitchFamily="18" charset="0"/>
                <a:cs typeface="Times New Roman" panose="02020603050405020304" pitchFamily="18" charset="0"/>
              </a:rPr>
              <a:t>Even the best planning can be obviated by uncontrolled change. </a:t>
            </a:r>
            <a:endParaRPr lang="en-US" altLang="en-US" sz="2400" noProof="0" dirty="0">
              <a:solidFill>
                <a:srgbClr val="000000"/>
              </a:solidFill>
              <a:latin typeface="Times New Roman" panose="02020603050405020304" pitchFamily="18" charset="0"/>
              <a:cs typeface="Times New Roman" panose="02020603050405020304" pitchFamily="18" charset="0"/>
            </a:endParaRPr>
          </a:p>
          <a:p>
            <a:pPr marL="291465" indent="-291465">
              <a:spcBef>
                <a:spcPts val="1000"/>
              </a:spcBef>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Principle #10.  </a:t>
            </a:r>
            <a:r>
              <a:rPr lang="en-US" altLang="en-US" sz="2400" b="1" i="1" noProof="0" dirty="0">
                <a:solidFill>
                  <a:srgbClr val="000000"/>
                </a:solidFill>
                <a:latin typeface="Times New Roman" panose="02020603050405020304" pitchFamily="18" charset="0"/>
                <a:cs typeface="Times New Roman" panose="02020603050405020304" pitchFamily="18" charset="0"/>
              </a:rPr>
              <a:t>Track the plan frequently and make  adjustments as required.</a:t>
            </a:r>
            <a:r>
              <a:rPr lang="en-US" altLang="en-US" sz="2400" i="1" noProof="0" dirty="0">
                <a:solidFill>
                  <a:srgbClr val="000000"/>
                </a:solidFill>
                <a:latin typeface="Times New Roman" panose="02020603050405020304" pitchFamily="18" charset="0"/>
                <a:cs typeface="Times New Roman" panose="02020603050405020304" pitchFamily="18" charset="0"/>
              </a:rPr>
              <a:t> </a:t>
            </a:r>
            <a:r>
              <a:rPr lang="en-US" altLang="en-US" sz="2400" noProof="0" dirty="0">
                <a:solidFill>
                  <a:srgbClr val="000000"/>
                </a:solidFill>
                <a:latin typeface="Times New Roman" panose="02020603050405020304" pitchFamily="18" charset="0"/>
                <a:cs typeface="Times New Roman" panose="02020603050405020304" pitchFamily="18" charset="0"/>
              </a:rPr>
              <a:t>Software projects fall behind schedule one day at a time. </a:t>
            </a:r>
            <a:endParaRPr lang="en-US" altLang="en-US" sz="2800" noProof="0" dirty="0">
              <a:solidFill>
                <a:srgbClr val="000000"/>
              </a:solidFill>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solidFill>
                  <a:srgbClr val="000000"/>
                </a:solidFill>
                <a:latin typeface="Times New Roman" panose="02020603050405020304" pitchFamily="18" charset="0"/>
                <a:cs typeface="Times New Roman" panose="02020603050405020304" pitchFamily="18" charset="0"/>
              </a:rPr>
            </a:fld>
            <a:endParaRPr lang="en-US"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Software Modeling </a:t>
            </a:r>
            <a:r>
              <a:rPr lang="zh-CN" altLang="en-US" sz="4000" noProof="0" dirty="0">
                <a:latin typeface="Times New Roman" panose="02020603050405020304" pitchFamily="18" charset="0"/>
                <a:cs typeface="Times New Roman" panose="02020603050405020304" pitchFamily="18" charset="0"/>
              </a:rPr>
              <a:t>敏捷的</a:t>
            </a:r>
            <a:r>
              <a:rPr lang="zh-CN" altLang="en-US" sz="4000" noProof="0" dirty="0">
                <a:latin typeface="Times New Roman" panose="02020603050405020304" pitchFamily="18" charset="0"/>
                <a:cs typeface="Times New Roman" panose="02020603050405020304" pitchFamily="18" charset="0"/>
              </a:rPr>
              <a:t>过程</a:t>
            </a:r>
            <a:endParaRPr lang="zh-CN" altLang="en-US" sz="4000" noProof="0" dirty="0">
              <a:latin typeface="Times New Roman" panose="02020603050405020304" pitchFamily="18" charset="0"/>
              <a:cs typeface="Times New Roman" panose="02020603050405020304" pitchFamily="18" charset="0"/>
            </a:endParaRPr>
          </a:p>
        </p:txBody>
      </p:sp>
      <p:pic>
        <p:nvPicPr>
          <p:cNvPr id="6" name="Picture 5" descr="An illustration displays a circular flow diagram."/>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481300" y="1402629"/>
            <a:ext cx="6298847" cy="4455415"/>
          </a:xfrm>
          <a:prstGeom prst="rect">
            <a:avLst/>
          </a:prstGeom>
        </p:spPr>
      </p:pic>
      <p:sp>
        <p:nvSpPr>
          <p:cNvPr id="7" name="Text Placeholder 6"/>
          <p:cNvSpPr>
            <a:spLocks noGrp="1"/>
          </p:cNvSpPr>
          <p:nvPr>
            <p:ph type="body" sz="quarter" idx="12"/>
          </p:nvPr>
        </p:nvSpPr>
        <p:spPr>
          <a:xfrm>
            <a:off x="3117053" y="6324600"/>
            <a:ext cx="2909895" cy="190500"/>
          </a:xfrm>
        </p:spPr>
        <p:txBody>
          <a:bodyPr/>
          <a:lstStyle/>
          <a:p>
            <a:r>
              <a:rPr lang="en-US" sz="1200" noProof="0" dirty="0">
                <a:latin typeface="Times New Roman" panose="02020603050405020304" pitchFamily="18" charset="0"/>
                <a:cs typeface="Times New Roman" panose="02020603050405020304" pitchFamily="18" charset="0"/>
                <a:hlinkClick r:id="rId2"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fld>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noProof="0" dirty="0">
                <a:solidFill>
                  <a:srgbClr val="000000"/>
                </a:solidFill>
                <a:latin typeface="Times New Roman" panose="02020603050405020304" pitchFamily="18" charset="0"/>
                <a:cs typeface="Times New Roman" panose="02020603050405020304" pitchFamily="18" charset="0"/>
              </a:rPr>
              <a:t>Agile Modeling Principles </a:t>
            </a:r>
            <a:r>
              <a:rPr lang="en-US" sz="1000" b="0" noProof="0" dirty="0">
                <a:solidFill>
                  <a:srgbClr val="000000"/>
                </a:solidFill>
                <a:latin typeface="Times New Roman" panose="02020603050405020304" pitchFamily="18" charset="0"/>
                <a:cs typeface="Times New Roman" panose="02020603050405020304" pitchFamily="18" charset="0"/>
              </a:rPr>
              <a:t>1</a:t>
            </a:r>
            <a:endParaRPr lang="en-US" sz="1000" b="0" noProof="0" dirty="0">
              <a:solidFill>
                <a:srgbClr val="000000"/>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076768"/>
            <a:ext cx="8458200" cy="4722878"/>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Principle #1.  </a:t>
            </a:r>
            <a:r>
              <a:rPr lang="en-US" altLang="en-US" sz="2400" b="1" i="1" noProof="0" dirty="0">
                <a:solidFill>
                  <a:srgbClr val="000000"/>
                </a:solidFill>
                <a:latin typeface="Times New Roman" panose="02020603050405020304" pitchFamily="18" charset="0"/>
                <a:cs typeface="Times New Roman" panose="02020603050405020304" pitchFamily="18" charset="0"/>
              </a:rPr>
              <a:t>The primary goal of the software team is to build software not create models.</a:t>
            </a:r>
            <a:endParaRPr lang="en-US" altLang="en-US" sz="2400" noProof="0" dirty="0">
              <a:solidFill>
                <a:srgbClr val="000000"/>
              </a:solidFill>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Principle #2.  </a:t>
            </a:r>
            <a:r>
              <a:rPr lang="en-US" altLang="en-US" sz="2400" b="1" i="1" noProof="0" dirty="0">
                <a:solidFill>
                  <a:srgbClr val="000000"/>
                </a:solidFill>
                <a:latin typeface="Times New Roman" panose="02020603050405020304" pitchFamily="18" charset="0"/>
                <a:cs typeface="Times New Roman" panose="02020603050405020304" pitchFamily="18" charset="0"/>
              </a:rPr>
              <a:t>Travel light – don’t create more models than you need.</a:t>
            </a:r>
            <a:endParaRPr lang="en-US" altLang="en-US" sz="2400" noProof="0" dirty="0">
              <a:solidFill>
                <a:srgbClr val="000000"/>
              </a:solidFill>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Principle #3.</a:t>
            </a:r>
            <a:r>
              <a:rPr lang="en-US" altLang="en-US" sz="2400" b="1" i="1" noProof="0" dirty="0">
                <a:solidFill>
                  <a:srgbClr val="000000"/>
                </a:solidFill>
                <a:latin typeface="Times New Roman" panose="02020603050405020304" pitchFamily="18" charset="0"/>
                <a:cs typeface="Times New Roman" panose="02020603050405020304" pitchFamily="18" charset="0"/>
              </a:rPr>
              <a:t> </a:t>
            </a:r>
            <a:r>
              <a:rPr lang="en-US" altLang="en-US" sz="2400" b="1" noProof="0" dirty="0">
                <a:solidFill>
                  <a:srgbClr val="000000"/>
                </a:solidFill>
                <a:latin typeface="Times New Roman" panose="02020603050405020304" pitchFamily="18" charset="0"/>
                <a:cs typeface="Times New Roman" panose="02020603050405020304" pitchFamily="18" charset="0"/>
              </a:rPr>
              <a:t> </a:t>
            </a:r>
            <a:r>
              <a:rPr lang="en-US" altLang="en-US" sz="2400" b="1" i="1" noProof="0" dirty="0">
                <a:solidFill>
                  <a:srgbClr val="000000"/>
                </a:solidFill>
                <a:latin typeface="Times New Roman" panose="02020603050405020304" pitchFamily="18" charset="0"/>
                <a:cs typeface="Times New Roman" panose="02020603050405020304" pitchFamily="18" charset="0"/>
              </a:rPr>
              <a:t>Strive to produce the simplest model that will describe the problem or the software.</a:t>
            </a:r>
            <a:endParaRPr lang="en-US" altLang="en-US" sz="2400" noProof="0" dirty="0">
              <a:solidFill>
                <a:srgbClr val="000000"/>
              </a:solidFill>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Principle #4.  </a:t>
            </a:r>
            <a:r>
              <a:rPr lang="en-US" altLang="en-US" sz="2400" b="1" i="1" noProof="0" dirty="0">
                <a:solidFill>
                  <a:srgbClr val="000000"/>
                </a:solidFill>
                <a:latin typeface="Times New Roman" panose="02020603050405020304" pitchFamily="18" charset="0"/>
                <a:cs typeface="Times New Roman" panose="02020603050405020304" pitchFamily="18" charset="0"/>
              </a:rPr>
              <a:t>Build models in a way that makes them amenable to change.</a:t>
            </a:r>
            <a:endParaRPr lang="en-US" altLang="en-US" sz="2400" b="1" i="1" noProof="0" dirty="0">
              <a:solidFill>
                <a:srgbClr val="000000"/>
              </a:solidFill>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Principle #5.  </a:t>
            </a:r>
            <a:r>
              <a:rPr lang="en-US" altLang="en-US" sz="2400" b="1" i="1" noProof="0" dirty="0">
                <a:solidFill>
                  <a:srgbClr val="000000"/>
                </a:solidFill>
                <a:latin typeface="Times New Roman" panose="02020603050405020304" pitchFamily="18" charset="0"/>
                <a:cs typeface="Times New Roman" panose="02020603050405020304" pitchFamily="18" charset="0"/>
              </a:rPr>
              <a:t>Be able to state an explicit purpose for each model that is created.</a:t>
            </a:r>
            <a:endParaRPr lang="en-US" altLang="en-US" sz="2400" noProof="0" dirty="0">
              <a:solidFill>
                <a:srgbClr val="000000"/>
              </a:solidFill>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solidFill>
                  <a:srgbClr val="000000"/>
                </a:solidFill>
                <a:latin typeface="Times New Roman" panose="02020603050405020304" pitchFamily="18" charset="0"/>
                <a:cs typeface="Times New Roman" panose="02020603050405020304" pitchFamily="18" charset="0"/>
              </a:rPr>
            </a:fld>
            <a:endParaRPr lang="en-US"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Agile Modeling Principles </a:t>
            </a:r>
            <a:r>
              <a:rPr lang="en-US" sz="1000" b="0" noProof="0" dirty="0">
                <a:latin typeface="Times New Roman" panose="02020603050405020304" pitchFamily="18" charset="0"/>
                <a:cs typeface="Times New Roman" panose="02020603050405020304" pitchFamily="18" charset="0"/>
              </a:rPr>
              <a:t>2</a:t>
            </a:r>
            <a:endParaRPr lang="en-US" sz="1000" b="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076768"/>
            <a:ext cx="8458200" cy="4714332"/>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altLang="en-US" sz="2400" b="1" noProof="0" dirty="0">
                <a:solidFill>
                  <a:schemeClr val="tx1"/>
                </a:solidFill>
                <a:latin typeface="Times New Roman" panose="02020603050405020304" pitchFamily="18" charset="0"/>
                <a:cs typeface="Times New Roman" panose="02020603050405020304" pitchFamily="18" charset="0"/>
              </a:rPr>
              <a:t>Principle #6.  Adapt the models you create to the system at hand.</a:t>
            </a:r>
            <a:endParaRPr lang="en-US" altLang="en-US" sz="2400" b="1" noProof="0" dirty="0">
              <a:solidFill>
                <a:schemeClr val="tx1"/>
              </a:solidFill>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altLang="en-US" sz="2400" b="1" noProof="0" dirty="0">
                <a:solidFill>
                  <a:schemeClr val="tx1"/>
                </a:solidFill>
                <a:latin typeface="Times New Roman" panose="02020603050405020304" pitchFamily="18" charset="0"/>
                <a:cs typeface="Times New Roman" panose="02020603050405020304" pitchFamily="18" charset="0"/>
              </a:rPr>
              <a:t>Principle #7.  Try to build useful models, forget abut building perfect models.</a:t>
            </a:r>
            <a:endParaRPr lang="en-US" altLang="en-US" sz="2400" b="1" noProof="0" dirty="0">
              <a:solidFill>
                <a:schemeClr val="tx1"/>
              </a:solidFill>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altLang="en-US" sz="2400" b="1" noProof="0" dirty="0">
                <a:solidFill>
                  <a:schemeClr val="tx1"/>
                </a:solidFill>
                <a:latin typeface="Times New Roman" panose="02020603050405020304" pitchFamily="18" charset="0"/>
                <a:cs typeface="Times New Roman" panose="02020603050405020304" pitchFamily="18" charset="0"/>
              </a:rPr>
              <a:t>Principle #8. Don’t become dogmatic about model syntax.  Successful communication is key.</a:t>
            </a:r>
            <a:endParaRPr lang="en-US" altLang="en-US" sz="2400" b="1" noProof="0" dirty="0">
              <a:solidFill>
                <a:schemeClr val="tx1"/>
              </a:solidFill>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altLang="en-US" sz="2400" b="1" noProof="0" dirty="0">
                <a:solidFill>
                  <a:schemeClr val="tx1"/>
                </a:solidFill>
                <a:latin typeface="Times New Roman" panose="02020603050405020304" pitchFamily="18" charset="0"/>
                <a:cs typeface="Times New Roman" panose="02020603050405020304" pitchFamily="18" charset="0"/>
              </a:rPr>
              <a:t>Principle #9.  If your instincts tell you a paper  model isn’t working you may have a reason to be concerned.</a:t>
            </a:r>
            <a:endParaRPr lang="en-US" altLang="en-US" sz="2400" b="1" noProof="0" dirty="0">
              <a:solidFill>
                <a:schemeClr val="tx1"/>
              </a:solidFill>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altLang="en-US" sz="2400" b="1" noProof="0" dirty="0">
                <a:solidFill>
                  <a:schemeClr val="tx1"/>
                </a:solidFill>
                <a:latin typeface="Times New Roman" panose="02020603050405020304" pitchFamily="18" charset="0"/>
                <a:cs typeface="Times New Roman" panose="02020603050405020304" pitchFamily="18" charset="0"/>
              </a:rPr>
              <a:t>Principle #10.  Get feedback as soon as you can.</a:t>
            </a:r>
            <a:endParaRPr lang="en-US" altLang="en-US" sz="2400" b="1" noProof="0"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fld>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Construction Principles - Coding </a:t>
            </a:r>
            <a:r>
              <a:rPr lang="en-US" sz="1000" b="0" noProof="0" dirty="0">
                <a:latin typeface="Times New Roman" panose="02020603050405020304" pitchFamily="18" charset="0"/>
                <a:cs typeface="Times New Roman" panose="02020603050405020304" pitchFamily="18" charset="0"/>
              </a:rPr>
              <a:t>1</a:t>
            </a:r>
            <a:endParaRPr lang="en-US" sz="1000" b="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041258"/>
            <a:ext cx="8458200" cy="4878029"/>
          </a:xfrm>
        </p:spPr>
        <p:txBody>
          <a:bodyPr vert="horz" lIns="91440" tIns="45720" rIns="91440" bIns="45720" rtlCol="0">
            <a:noAutofit/>
          </a:bodyPr>
          <a:lstStyle/>
          <a:p>
            <a:r>
              <a:rPr lang="en-US" sz="2400" b="1" noProof="0" dirty="0">
                <a:latin typeface="Times New Roman" panose="02020603050405020304" pitchFamily="18" charset="0"/>
                <a:cs typeface="Times New Roman" panose="02020603050405020304" pitchFamily="18" charset="0"/>
              </a:rPr>
              <a:t>Preparation Principles: </a:t>
            </a:r>
            <a:r>
              <a:rPr lang="en-US" sz="2400" noProof="0" dirty="0">
                <a:latin typeface="Times New Roman" panose="02020603050405020304" pitchFamily="18" charset="0"/>
                <a:cs typeface="Times New Roman" panose="02020603050405020304" pitchFamily="18" charset="0"/>
              </a:rPr>
              <a:t>Before you write one line of code, be sure you:</a:t>
            </a:r>
            <a:endParaRPr 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400" b="1" noProof="0" dirty="0">
                <a:latin typeface="Times New Roman" panose="02020603050405020304" pitchFamily="18" charset="0"/>
                <a:cs typeface="Times New Roman" panose="02020603050405020304" pitchFamily="18" charset="0"/>
              </a:rPr>
              <a:t>Principle 1. </a:t>
            </a:r>
            <a:r>
              <a:rPr lang="en-US" sz="2400" b="1" i="1" noProof="0" dirty="0">
                <a:latin typeface="Times New Roman" panose="02020603050405020304" pitchFamily="18" charset="0"/>
                <a:cs typeface="Times New Roman" panose="02020603050405020304" pitchFamily="18" charset="0"/>
              </a:rPr>
              <a:t>Understand the problem to be solved.</a:t>
            </a:r>
            <a:endParaRPr lang="en-US" sz="2400" b="1" i="1"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400" b="1" noProof="0" dirty="0">
                <a:latin typeface="Times New Roman" panose="02020603050405020304" pitchFamily="18" charset="0"/>
                <a:cs typeface="Times New Roman" panose="02020603050405020304" pitchFamily="18" charset="0"/>
              </a:rPr>
              <a:t>Principle 2. </a:t>
            </a:r>
            <a:r>
              <a:rPr lang="en-US" sz="2400" b="1" i="1" noProof="0" dirty="0">
                <a:latin typeface="Times New Roman" panose="02020603050405020304" pitchFamily="18" charset="0"/>
                <a:cs typeface="Times New Roman" panose="02020603050405020304" pitchFamily="18" charset="0"/>
              </a:rPr>
              <a:t>Understand basic design principles and concepts.</a:t>
            </a:r>
            <a:endParaRPr lang="en-US" sz="2400" b="1" i="1"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400" b="1" noProof="0" dirty="0">
                <a:latin typeface="Times New Roman" panose="02020603050405020304" pitchFamily="18" charset="0"/>
                <a:cs typeface="Times New Roman" panose="02020603050405020304" pitchFamily="18" charset="0"/>
              </a:rPr>
              <a:t>Principle 3. </a:t>
            </a:r>
            <a:r>
              <a:rPr lang="en-US" sz="2400" b="1" i="1" noProof="0" dirty="0">
                <a:latin typeface="Times New Roman" panose="02020603050405020304" pitchFamily="18" charset="0"/>
                <a:cs typeface="Times New Roman" panose="02020603050405020304" pitchFamily="18" charset="0"/>
              </a:rPr>
              <a:t>Pick a programming language that meets the needs of the software to be built.</a:t>
            </a:r>
            <a:endParaRPr lang="en-US" sz="2400" b="1" i="1"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400" b="1" noProof="0" dirty="0">
                <a:latin typeface="Times New Roman" panose="02020603050405020304" pitchFamily="18" charset="0"/>
                <a:cs typeface="Times New Roman" panose="02020603050405020304" pitchFamily="18" charset="0"/>
              </a:rPr>
              <a:t>Principle 4. </a:t>
            </a:r>
            <a:r>
              <a:rPr lang="en-US" sz="2400" b="1" i="1" noProof="0" dirty="0">
                <a:latin typeface="Times New Roman" panose="02020603050405020304" pitchFamily="18" charset="0"/>
                <a:cs typeface="Times New Roman" panose="02020603050405020304" pitchFamily="18" charset="0"/>
              </a:rPr>
              <a:t>Select a programming environment that provides tools that will make your work easier.</a:t>
            </a:r>
            <a:endParaRPr lang="en-US" sz="2400" b="1" i="1"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400" b="1" noProof="0" dirty="0">
                <a:latin typeface="Times New Roman" panose="02020603050405020304" pitchFamily="18" charset="0"/>
                <a:cs typeface="Times New Roman" panose="02020603050405020304" pitchFamily="18" charset="0"/>
              </a:rPr>
              <a:t>Principle 5. </a:t>
            </a:r>
            <a:r>
              <a:rPr lang="en-US" sz="2400" b="1" i="1" noProof="0" dirty="0">
                <a:latin typeface="Times New Roman" panose="02020603050405020304" pitchFamily="18" charset="0"/>
                <a:cs typeface="Times New Roman" panose="02020603050405020304" pitchFamily="18" charset="0"/>
              </a:rPr>
              <a:t>Create a set of unit tests that will be applied once the component you code is completed.</a:t>
            </a:r>
            <a:endParaRPr lang="en-US" altLang="en-US" sz="24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fld>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Construction Principles - Coding </a:t>
            </a:r>
            <a:r>
              <a:rPr lang="en-US" sz="1000" b="0" noProof="0" dirty="0">
                <a:latin typeface="Times New Roman" panose="02020603050405020304" pitchFamily="18" charset="0"/>
                <a:cs typeface="Times New Roman" panose="02020603050405020304" pitchFamily="18" charset="0"/>
              </a:rPr>
              <a:t>2</a:t>
            </a:r>
            <a:endParaRPr lang="en-US" sz="1000" b="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059677"/>
            <a:ext cx="8458200" cy="4776248"/>
          </a:xfrm>
        </p:spPr>
        <p:txBody>
          <a:bodyPr vert="horz" lIns="91440" tIns="45720" rIns="91440" bIns="45720" rtlCol="0">
            <a:noAutofit/>
          </a:bodyPr>
          <a:lstStyle/>
          <a:p>
            <a:r>
              <a:rPr lang="en-US" sz="2400" b="1" noProof="0" dirty="0">
                <a:latin typeface="Times New Roman" panose="02020603050405020304" pitchFamily="18" charset="0"/>
                <a:cs typeface="Times New Roman" panose="02020603050405020304" pitchFamily="18" charset="0"/>
              </a:rPr>
              <a:t>Coding Principles: </a:t>
            </a:r>
            <a:r>
              <a:rPr lang="en-US" sz="2400" noProof="0" dirty="0">
                <a:latin typeface="Times New Roman" panose="02020603050405020304" pitchFamily="18" charset="0"/>
                <a:cs typeface="Times New Roman" panose="02020603050405020304" pitchFamily="18" charset="0"/>
              </a:rPr>
              <a:t>As you begin writing code, be sure you:</a:t>
            </a:r>
            <a:endParaRPr 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400" b="1" noProof="0" dirty="0">
                <a:latin typeface="Times New Roman" panose="02020603050405020304" pitchFamily="18" charset="0"/>
                <a:cs typeface="Times New Roman" panose="02020603050405020304" pitchFamily="18" charset="0"/>
              </a:rPr>
              <a:t>Principle 6. </a:t>
            </a:r>
            <a:r>
              <a:rPr lang="en-US" sz="2400" b="1" i="1" noProof="0" dirty="0">
                <a:latin typeface="Times New Roman" panose="02020603050405020304" pitchFamily="18" charset="0"/>
                <a:cs typeface="Times New Roman" panose="02020603050405020304" pitchFamily="18" charset="0"/>
              </a:rPr>
              <a:t>Constrain your algorithms by following structured programming practice.</a:t>
            </a:r>
            <a:endParaRPr lang="en-US" sz="2400" b="1" i="1"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400" b="1" noProof="0" dirty="0">
                <a:latin typeface="Times New Roman" panose="02020603050405020304" pitchFamily="18" charset="0"/>
                <a:cs typeface="Times New Roman" panose="02020603050405020304" pitchFamily="18" charset="0"/>
              </a:rPr>
              <a:t>Principle 7. </a:t>
            </a:r>
            <a:r>
              <a:rPr lang="en-US" sz="2400" b="1" i="1" noProof="0" dirty="0">
                <a:latin typeface="Times New Roman" panose="02020603050405020304" pitchFamily="18" charset="0"/>
                <a:cs typeface="Times New Roman" panose="02020603050405020304" pitchFamily="18" charset="0"/>
              </a:rPr>
              <a:t>Consider the use of pair programming.</a:t>
            </a:r>
            <a:endParaRPr lang="en-US" sz="2400" b="1" i="1"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400" b="1" noProof="0" dirty="0">
                <a:latin typeface="Times New Roman" panose="02020603050405020304" pitchFamily="18" charset="0"/>
                <a:cs typeface="Times New Roman" panose="02020603050405020304" pitchFamily="18" charset="0"/>
              </a:rPr>
              <a:t>Principle 8. </a:t>
            </a:r>
            <a:r>
              <a:rPr lang="en-US" sz="2400" b="1" i="1" noProof="0" dirty="0">
                <a:latin typeface="Times New Roman" panose="02020603050405020304" pitchFamily="18" charset="0"/>
                <a:cs typeface="Times New Roman" panose="02020603050405020304" pitchFamily="18" charset="0"/>
              </a:rPr>
              <a:t>Select data structures that will meet the needs of the design.</a:t>
            </a:r>
            <a:endParaRPr lang="en-US" sz="2400" b="1" i="1"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400" b="1" noProof="0" dirty="0">
                <a:latin typeface="Times New Roman" panose="02020603050405020304" pitchFamily="18" charset="0"/>
                <a:cs typeface="Times New Roman" panose="02020603050405020304" pitchFamily="18" charset="0"/>
              </a:rPr>
              <a:t>Principle 9. </a:t>
            </a:r>
            <a:r>
              <a:rPr lang="en-US" sz="2400" b="1" i="1" noProof="0" dirty="0">
                <a:latin typeface="Times New Roman" panose="02020603050405020304" pitchFamily="18" charset="0"/>
                <a:cs typeface="Times New Roman" panose="02020603050405020304" pitchFamily="18" charset="0"/>
              </a:rPr>
              <a:t>Understand the software architecture and create interfaces that are consistent with it.</a:t>
            </a:r>
            <a:endParaRPr lang="en-US" altLang="en-US" b="1" i="1" noProof="0" dirty="0">
              <a:solidFill>
                <a:schemeClr val="folHlink"/>
              </a:solidFill>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fld>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Construction Principles - Coding </a:t>
            </a:r>
            <a:r>
              <a:rPr lang="en-US" sz="1000" b="0" noProof="0" dirty="0">
                <a:latin typeface="Times New Roman" panose="02020603050405020304" pitchFamily="18" charset="0"/>
                <a:cs typeface="Times New Roman" panose="02020603050405020304" pitchFamily="18" charset="0"/>
              </a:rPr>
              <a:t>3</a:t>
            </a:r>
            <a:endParaRPr lang="en-US" sz="1000" b="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077540"/>
            <a:ext cx="8458200" cy="4878029"/>
          </a:xfrm>
        </p:spPr>
        <p:txBody>
          <a:bodyPr vert="horz" lIns="91440" tIns="45720" rIns="91440" bIns="45720" rtlCol="0">
            <a:noAutofit/>
          </a:bodyPr>
          <a:lstStyle/>
          <a:p>
            <a:r>
              <a:rPr lang="en-US" sz="2400" b="1" noProof="0" dirty="0">
                <a:latin typeface="Times New Roman" panose="02020603050405020304" pitchFamily="18" charset="0"/>
                <a:cs typeface="Times New Roman" panose="02020603050405020304" pitchFamily="18" charset="0"/>
              </a:rPr>
              <a:t>Validation Principles: </a:t>
            </a:r>
            <a:r>
              <a:rPr lang="en-US" sz="2400" noProof="0" dirty="0">
                <a:latin typeface="Times New Roman" panose="02020603050405020304" pitchFamily="18" charset="0"/>
                <a:cs typeface="Times New Roman" panose="02020603050405020304" pitchFamily="18" charset="0"/>
              </a:rPr>
              <a:t>After you’ve completed your first coding pass, be sure you:</a:t>
            </a:r>
            <a:endParaRPr 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400" b="1" noProof="0" dirty="0">
                <a:latin typeface="Times New Roman" panose="02020603050405020304" pitchFamily="18" charset="0"/>
                <a:cs typeface="Times New Roman" panose="02020603050405020304" pitchFamily="18" charset="0"/>
              </a:rPr>
              <a:t>Principle 10. </a:t>
            </a:r>
            <a:r>
              <a:rPr lang="en-US" sz="2400" b="1" i="1" noProof="0" dirty="0">
                <a:latin typeface="Times New Roman" panose="02020603050405020304" pitchFamily="18" charset="0"/>
                <a:cs typeface="Times New Roman" panose="02020603050405020304" pitchFamily="18" charset="0"/>
              </a:rPr>
              <a:t>Conduct a code walkthrough when appropriate.</a:t>
            </a:r>
            <a:endParaRPr lang="en-US" sz="2400" b="1" i="1"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400" b="1" noProof="0" dirty="0">
                <a:latin typeface="Times New Roman" panose="02020603050405020304" pitchFamily="18" charset="0"/>
                <a:cs typeface="Times New Roman" panose="02020603050405020304" pitchFamily="18" charset="0"/>
              </a:rPr>
              <a:t>Principle 11. </a:t>
            </a:r>
            <a:r>
              <a:rPr lang="en-US" sz="2400" b="1" i="1" noProof="0" dirty="0">
                <a:latin typeface="Times New Roman" panose="02020603050405020304" pitchFamily="18" charset="0"/>
                <a:cs typeface="Times New Roman" panose="02020603050405020304" pitchFamily="18" charset="0"/>
              </a:rPr>
              <a:t>Perform unit tests and correct errors you’ve uncovered.</a:t>
            </a:r>
            <a:endParaRPr lang="en-US" sz="2400" b="1" i="1"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400" b="1" noProof="0" dirty="0">
                <a:latin typeface="Times New Roman" panose="02020603050405020304" pitchFamily="18" charset="0"/>
                <a:cs typeface="Times New Roman" panose="02020603050405020304" pitchFamily="18" charset="0"/>
              </a:rPr>
              <a:t>Principle 12. </a:t>
            </a:r>
            <a:r>
              <a:rPr lang="en-US" sz="2400" b="1" i="1" noProof="0" dirty="0">
                <a:latin typeface="Times New Roman" panose="02020603050405020304" pitchFamily="18" charset="0"/>
                <a:cs typeface="Times New Roman" panose="02020603050405020304" pitchFamily="18" charset="0"/>
              </a:rPr>
              <a:t>Refactor the code to improve its quality.</a:t>
            </a:r>
            <a:endParaRPr lang="en-US" altLang="en-US" b="1" i="1" noProof="0" dirty="0">
              <a:solidFill>
                <a:schemeClr val="folHlink"/>
              </a:solidFill>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fld>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Agile Testing</a:t>
            </a:r>
            <a:endParaRPr lang="en-US" sz="4000" noProof="0" dirty="0">
              <a:latin typeface="Times New Roman" panose="02020603050405020304" pitchFamily="18" charset="0"/>
              <a:cs typeface="Times New Roman" panose="02020603050405020304" pitchFamily="18" charset="0"/>
            </a:endParaRPr>
          </a:p>
        </p:txBody>
      </p:sp>
      <p:pic>
        <p:nvPicPr>
          <p:cNvPr id="5" name="Picture 4" descr="An illustration displays agile testing flow diagram."/>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687679" y="1107801"/>
            <a:ext cx="4661294" cy="4944402"/>
          </a:xfrm>
          <a:prstGeom prst="rect">
            <a:avLst/>
          </a:prstGeom>
        </p:spPr>
      </p:pic>
      <p:sp>
        <p:nvSpPr>
          <p:cNvPr id="7" name="Text Placeholder 6"/>
          <p:cNvSpPr>
            <a:spLocks noGrp="1"/>
          </p:cNvSpPr>
          <p:nvPr>
            <p:ph type="body" sz="quarter" idx="12"/>
          </p:nvPr>
        </p:nvSpPr>
        <p:spPr>
          <a:xfrm>
            <a:off x="3117053" y="6324600"/>
            <a:ext cx="2909895" cy="190500"/>
          </a:xfrm>
        </p:spPr>
        <p:txBody>
          <a:bodyPr/>
          <a:lstStyle/>
          <a:p>
            <a:r>
              <a:rPr lang="en-US" sz="1200" noProof="0" dirty="0">
                <a:latin typeface="Times New Roman" panose="02020603050405020304" pitchFamily="18" charset="0"/>
                <a:cs typeface="Times New Roman" panose="02020603050405020304" pitchFamily="18" charset="0"/>
                <a:hlinkClick r:id="rId2"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fld>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noProof="0" dirty="0">
                <a:highlight>
                  <a:srgbClr val="FFFF00"/>
                </a:highlight>
                <a:latin typeface="Times New Roman" panose="02020603050405020304" pitchFamily="18" charset="0"/>
                <a:cs typeface="Times New Roman" panose="02020603050405020304" pitchFamily="18" charset="0"/>
              </a:rPr>
              <a:t>Principles</a:t>
            </a:r>
            <a:r>
              <a:rPr lang="en-US" sz="4000" noProof="0" dirty="0">
                <a:latin typeface="Times New Roman" panose="02020603050405020304" pitchFamily="18" charset="0"/>
                <a:cs typeface="Times New Roman" panose="02020603050405020304" pitchFamily="18" charset="0"/>
              </a:rPr>
              <a:t> that Guide Process </a:t>
            </a:r>
            <a:r>
              <a:rPr lang="en-US" sz="1000" b="0" noProof="0" dirty="0">
                <a:latin typeface="Times New Roman" panose="02020603050405020304" pitchFamily="18" charset="0"/>
                <a:cs typeface="Times New Roman" panose="02020603050405020304" pitchFamily="18" charset="0"/>
              </a:rPr>
              <a:t>1</a:t>
            </a:r>
            <a:endParaRPr lang="en-US" sz="1000" b="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068220"/>
            <a:ext cx="8458200" cy="4620328"/>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altLang="en-US" sz="2400" b="1" noProof="0" dirty="0">
                <a:solidFill>
                  <a:schemeClr val="tx1"/>
                </a:solidFill>
                <a:latin typeface="Times New Roman" panose="02020603050405020304" pitchFamily="18" charset="0"/>
                <a:cs typeface="Times New Roman" panose="02020603050405020304" pitchFamily="18" charset="0"/>
              </a:rPr>
              <a:t>Principle #1. </a:t>
            </a:r>
            <a:r>
              <a:rPr lang="en-US" altLang="en-US" sz="2400" b="1" i="1" noProof="0" dirty="0">
                <a:solidFill>
                  <a:schemeClr val="tx1"/>
                </a:solidFill>
                <a:latin typeface="Times New Roman" panose="02020603050405020304" pitchFamily="18" charset="0"/>
                <a:cs typeface="Times New Roman" panose="02020603050405020304" pitchFamily="18" charset="0"/>
              </a:rPr>
              <a:t>Be </a:t>
            </a:r>
            <a:r>
              <a:rPr lang="en-US" altLang="en-US" sz="2400" b="1" i="1" noProof="0" dirty="0">
                <a:solidFill>
                  <a:schemeClr val="tx1"/>
                </a:solidFill>
                <a:highlight>
                  <a:srgbClr val="FFFF00"/>
                </a:highlight>
                <a:latin typeface="Times New Roman" panose="02020603050405020304" pitchFamily="18" charset="0"/>
                <a:cs typeface="Times New Roman" panose="02020603050405020304" pitchFamily="18" charset="0"/>
              </a:rPr>
              <a:t>agile</a:t>
            </a:r>
            <a:r>
              <a:rPr lang="en-US" altLang="en-US" sz="2400" b="1" i="1" noProof="0" dirty="0">
                <a:solidFill>
                  <a:schemeClr val="tx1"/>
                </a:solidFill>
                <a:latin typeface="Times New Roman" panose="02020603050405020304" pitchFamily="18" charset="0"/>
                <a:cs typeface="Times New Roman" panose="02020603050405020304" pitchFamily="18" charset="0"/>
              </a:rPr>
              <a:t>.</a:t>
            </a:r>
            <a:r>
              <a:rPr lang="en-US" altLang="en-US" sz="2400" noProof="0" dirty="0">
                <a:solidFill>
                  <a:schemeClr val="tx1"/>
                </a:solidFill>
                <a:latin typeface="Times New Roman" panose="02020603050405020304" pitchFamily="18" charset="0"/>
                <a:cs typeface="Times New Roman" panose="02020603050405020304" pitchFamily="18" charset="0"/>
              </a:rPr>
              <a:t> Regards of your process model, let the basic tenets of agile development govern your approach. </a:t>
            </a:r>
            <a:endParaRPr lang="en-US" altLang="en-US" sz="2400" noProof="0" dirty="0">
              <a:solidFill>
                <a:schemeClr val="tx1"/>
              </a:solidFill>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altLang="en-US" sz="2400" b="1" noProof="0" dirty="0">
                <a:solidFill>
                  <a:schemeClr val="tx1"/>
                </a:solidFill>
                <a:latin typeface="Times New Roman" panose="02020603050405020304" pitchFamily="18" charset="0"/>
                <a:cs typeface="Times New Roman" panose="02020603050405020304" pitchFamily="18" charset="0"/>
              </a:rPr>
              <a:t>Principle #2. </a:t>
            </a:r>
            <a:r>
              <a:rPr lang="en-US" altLang="en-US" sz="2400" b="1" i="1" noProof="0" dirty="0">
                <a:solidFill>
                  <a:schemeClr val="tx1"/>
                </a:solidFill>
                <a:latin typeface="Times New Roman" panose="02020603050405020304" pitchFamily="18" charset="0"/>
                <a:cs typeface="Times New Roman" panose="02020603050405020304" pitchFamily="18" charset="0"/>
              </a:rPr>
              <a:t>Focus on </a:t>
            </a:r>
            <a:r>
              <a:rPr lang="en-US" altLang="en-US" sz="2400" b="1" i="1" noProof="0" dirty="0">
                <a:solidFill>
                  <a:schemeClr val="tx1"/>
                </a:solidFill>
                <a:highlight>
                  <a:srgbClr val="FFFF00"/>
                </a:highlight>
                <a:latin typeface="Times New Roman" panose="02020603050405020304" pitchFamily="18" charset="0"/>
                <a:cs typeface="Times New Roman" panose="02020603050405020304" pitchFamily="18" charset="0"/>
              </a:rPr>
              <a:t>quality </a:t>
            </a:r>
            <a:r>
              <a:rPr lang="en-US" altLang="en-US" sz="2400" b="1" i="1" noProof="0" dirty="0">
                <a:solidFill>
                  <a:schemeClr val="tx1"/>
                </a:solidFill>
                <a:latin typeface="Times New Roman" panose="02020603050405020304" pitchFamily="18" charset="0"/>
                <a:cs typeface="Times New Roman" panose="02020603050405020304" pitchFamily="18" charset="0"/>
              </a:rPr>
              <a:t>at every step.</a:t>
            </a:r>
            <a:r>
              <a:rPr lang="en-US" altLang="en-US" sz="2400" noProof="0" dirty="0">
                <a:solidFill>
                  <a:schemeClr val="tx1"/>
                </a:solidFill>
                <a:latin typeface="Times New Roman" panose="02020603050405020304" pitchFamily="18" charset="0"/>
                <a:cs typeface="Times New Roman" panose="02020603050405020304" pitchFamily="18" charset="0"/>
              </a:rPr>
              <a:t> The exit condition for every process activity, action, and task should focus on the quality of the work product produced. </a:t>
            </a:r>
            <a:endParaRPr lang="en-US" altLang="en-US" sz="2400" noProof="0" dirty="0">
              <a:solidFill>
                <a:schemeClr val="tx1"/>
              </a:solidFill>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altLang="en-US" sz="2400" b="1" noProof="0" dirty="0">
                <a:solidFill>
                  <a:schemeClr val="tx1"/>
                </a:solidFill>
                <a:latin typeface="Times New Roman" panose="02020603050405020304" pitchFamily="18" charset="0"/>
                <a:cs typeface="Times New Roman" panose="02020603050405020304" pitchFamily="18" charset="0"/>
              </a:rPr>
              <a:t>Principle #3. </a:t>
            </a:r>
            <a:r>
              <a:rPr lang="en-US" altLang="en-US" sz="2400" b="1" i="1" noProof="0" dirty="0">
                <a:solidFill>
                  <a:schemeClr val="tx1"/>
                </a:solidFill>
                <a:latin typeface="Times New Roman" panose="02020603050405020304" pitchFamily="18" charset="0"/>
                <a:cs typeface="Times New Roman" panose="02020603050405020304" pitchFamily="18" charset="0"/>
              </a:rPr>
              <a:t>Be ready to </a:t>
            </a:r>
            <a:r>
              <a:rPr lang="en-US" altLang="en-US" sz="2400" b="1" i="1" noProof="0" dirty="0">
                <a:solidFill>
                  <a:schemeClr val="tx1"/>
                </a:solidFill>
                <a:highlight>
                  <a:srgbClr val="FFFF00"/>
                </a:highlight>
                <a:latin typeface="Times New Roman" panose="02020603050405020304" pitchFamily="18" charset="0"/>
                <a:cs typeface="Times New Roman" panose="02020603050405020304" pitchFamily="18" charset="0"/>
              </a:rPr>
              <a:t>adapt</a:t>
            </a:r>
            <a:r>
              <a:rPr lang="en-US" altLang="en-US" sz="2400" b="1" i="1" noProof="0" dirty="0">
                <a:solidFill>
                  <a:schemeClr val="tx1"/>
                </a:solidFill>
                <a:latin typeface="Times New Roman" panose="02020603050405020304" pitchFamily="18" charset="0"/>
                <a:cs typeface="Times New Roman" panose="02020603050405020304" pitchFamily="18" charset="0"/>
              </a:rPr>
              <a:t>.</a:t>
            </a:r>
            <a:r>
              <a:rPr lang="en-US" altLang="en-US" sz="2400" noProof="0" dirty="0">
                <a:solidFill>
                  <a:schemeClr val="tx1"/>
                </a:solidFill>
                <a:latin typeface="Times New Roman" panose="02020603050405020304" pitchFamily="18" charset="0"/>
                <a:cs typeface="Times New Roman" panose="02020603050405020304" pitchFamily="18" charset="0"/>
              </a:rPr>
              <a:t> Dogma has no place in software development. Adapt your approach to constraints imposed by the problem, the people, and the project itself.</a:t>
            </a:r>
            <a:endParaRPr lang="en-US" altLang="en-US" sz="2400" noProof="0" dirty="0">
              <a:solidFill>
                <a:schemeClr val="tx1"/>
              </a:solidFill>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altLang="en-US" sz="2400" b="1" noProof="0" dirty="0">
                <a:solidFill>
                  <a:schemeClr val="tx1"/>
                </a:solidFill>
                <a:latin typeface="Times New Roman" panose="02020603050405020304" pitchFamily="18" charset="0"/>
                <a:cs typeface="Times New Roman" panose="02020603050405020304" pitchFamily="18" charset="0"/>
              </a:rPr>
              <a:t>Principle #4. </a:t>
            </a:r>
            <a:r>
              <a:rPr lang="en-US" altLang="en-US" sz="2400" b="1" i="1" noProof="0" dirty="0">
                <a:solidFill>
                  <a:schemeClr val="tx1"/>
                </a:solidFill>
                <a:latin typeface="Times New Roman" panose="02020603050405020304" pitchFamily="18" charset="0"/>
                <a:cs typeface="Times New Roman" panose="02020603050405020304" pitchFamily="18" charset="0"/>
              </a:rPr>
              <a:t>Build an </a:t>
            </a:r>
            <a:r>
              <a:rPr lang="en-US" altLang="en-US" sz="2400" b="1" i="1" noProof="0" dirty="0">
                <a:solidFill>
                  <a:schemeClr val="tx1"/>
                </a:solidFill>
                <a:highlight>
                  <a:srgbClr val="FFFF00"/>
                </a:highlight>
                <a:latin typeface="Times New Roman" panose="02020603050405020304" pitchFamily="18" charset="0"/>
                <a:cs typeface="Times New Roman" panose="02020603050405020304" pitchFamily="18" charset="0"/>
              </a:rPr>
              <a:t>effective </a:t>
            </a:r>
            <a:r>
              <a:rPr lang="en-US" altLang="en-US" sz="2400" b="1" i="1" noProof="0" dirty="0">
                <a:solidFill>
                  <a:schemeClr val="tx1"/>
                </a:solidFill>
                <a:latin typeface="Times New Roman" panose="02020603050405020304" pitchFamily="18" charset="0"/>
                <a:cs typeface="Times New Roman" panose="02020603050405020304" pitchFamily="18" charset="0"/>
              </a:rPr>
              <a:t>team. </a:t>
            </a:r>
            <a:r>
              <a:rPr lang="en-US" altLang="en-US" sz="2400" noProof="0" dirty="0">
                <a:solidFill>
                  <a:schemeClr val="tx1"/>
                </a:solidFill>
                <a:latin typeface="Times New Roman" panose="02020603050405020304" pitchFamily="18" charset="0"/>
                <a:cs typeface="Times New Roman" panose="02020603050405020304" pitchFamily="18" charset="0"/>
              </a:rPr>
              <a:t>Software engineering process and practice are important, but the bottom line is people. Build a self-organizing team.</a:t>
            </a:r>
            <a:endParaRPr lang="en-US" altLang="en-US" sz="2800" noProof="0"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fld>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Testing Principles </a:t>
            </a:r>
            <a:r>
              <a:rPr lang="en-US" sz="1000" b="0" noProof="0" dirty="0">
                <a:latin typeface="Times New Roman" panose="02020603050405020304" pitchFamily="18" charset="0"/>
                <a:cs typeface="Times New Roman" panose="02020603050405020304" pitchFamily="18" charset="0"/>
              </a:rPr>
              <a:t>1</a:t>
            </a:r>
            <a:endParaRPr lang="en-US" sz="1000" b="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110953"/>
            <a:ext cx="8458200" cy="3283765"/>
          </a:xfrm>
        </p:spPr>
        <p:txBody>
          <a:bodyPr vert="horz" lIns="91440" tIns="45720" rIns="91440" bIns="45720" rtlCol="0">
            <a:noAutofit/>
          </a:bodyPr>
          <a:lstStyle/>
          <a:p>
            <a:pPr marL="291465" lvl="1" indent="-291465">
              <a:spcBef>
                <a:spcPts val="1000"/>
              </a:spcBef>
              <a:spcAft>
                <a:spcPts val="0"/>
              </a:spcAft>
              <a:buClr>
                <a:schemeClr val="tx1"/>
              </a:buClr>
            </a:pPr>
            <a:r>
              <a:rPr lang="en-US" altLang="en-US" sz="2400" b="1" noProof="0" dirty="0">
                <a:solidFill>
                  <a:srgbClr val="000000"/>
                </a:solidFill>
                <a:latin typeface="Times New Roman" panose="02020603050405020304" pitchFamily="18" charset="0"/>
                <a:cs typeface="Times New Roman" panose="02020603050405020304" pitchFamily="18" charset="0"/>
              </a:rPr>
              <a:t>Principle #1. </a:t>
            </a:r>
            <a:r>
              <a:rPr lang="en-US" altLang="en-US" sz="2400" b="1" i="1" noProof="0" dirty="0">
                <a:solidFill>
                  <a:srgbClr val="000000"/>
                </a:solidFill>
                <a:latin typeface="Times New Roman" panose="02020603050405020304" pitchFamily="18" charset="0"/>
                <a:cs typeface="Times New Roman" panose="02020603050405020304" pitchFamily="18" charset="0"/>
              </a:rPr>
              <a:t>All tests should be traceable to customer requirements.</a:t>
            </a:r>
            <a:endParaRPr lang="en-US" altLang="en-US" sz="2400" b="1" i="1" noProof="0" dirty="0">
              <a:solidFill>
                <a:srgbClr val="000000"/>
              </a:solidFill>
              <a:latin typeface="Times New Roman" panose="02020603050405020304" pitchFamily="18" charset="0"/>
              <a:cs typeface="Times New Roman" panose="02020603050405020304" pitchFamily="18" charset="0"/>
            </a:endParaRPr>
          </a:p>
          <a:p>
            <a:pPr marL="291465" lvl="1" indent="-291465">
              <a:spcBef>
                <a:spcPts val="1000"/>
              </a:spcBef>
              <a:spcAft>
                <a:spcPts val="0"/>
              </a:spcAft>
              <a:buClr>
                <a:schemeClr val="tx1"/>
              </a:buClr>
            </a:pPr>
            <a:r>
              <a:rPr lang="en-US" altLang="en-US" sz="2400" b="1" noProof="0" dirty="0">
                <a:solidFill>
                  <a:srgbClr val="000000"/>
                </a:solidFill>
                <a:latin typeface="Times New Roman" panose="02020603050405020304" pitchFamily="18" charset="0"/>
                <a:cs typeface="Times New Roman" panose="02020603050405020304" pitchFamily="18" charset="0"/>
              </a:rPr>
              <a:t>Principle #2. </a:t>
            </a:r>
            <a:r>
              <a:rPr lang="en-US" altLang="en-US" sz="2400" b="1" i="1" noProof="0" dirty="0">
                <a:solidFill>
                  <a:srgbClr val="000000"/>
                </a:solidFill>
                <a:latin typeface="Times New Roman" panose="02020603050405020304" pitchFamily="18" charset="0"/>
                <a:cs typeface="Times New Roman" panose="02020603050405020304" pitchFamily="18" charset="0"/>
              </a:rPr>
              <a:t>Tests should be planned long before testing begins. </a:t>
            </a:r>
            <a:endParaRPr lang="en-US" altLang="en-US" sz="2400" b="1" i="1" noProof="0" dirty="0">
              <a:solidFill>
                <a:srgbClr val="000000"/>
              </a:solidFill>
              <a:latin typeface="Times New Roman" panose="02020603050405020304" pitchFamily="18" charset="0"/>
              <a:cs typeface="Times New Roman" panose="02020603050405020304" pitchFamily="18" charset="0"/>
            </a:endParaRPr>
          </a:p>
          <a:p>
            <a:pPr marL="622935" lvl="3" indent="-320675">
              <a:spcBef>
                <a:spcPts val="1000"/>
              </a:spcBef>
              <a:spcAft>
                <a:spcPts val="0"/>
              </a:spcAft>
              <a:buClr>
                <a:schemeClr val="tx1"/>
              </a:buClr>
              <a:buFont typeface="+mj-lt"/>
              <a:buAutoNum type="arabicPeriod"/>
            </a:pPr>
            <a:r>
              <a:rPr lang="en-US" sz="1800" noProof="0" dirty="0">
                <a:solidFill>
                  <a:srgbClr val="000000"/>
                </a:solidFill>
                <a:latin typeface="Times New Roman" panose="02020603050405020304" pitchFamily="18" charset="0"/>
                <a:cs typeface="Times New Roman" panose="02020603050405020304" pitchFamily="18" charset="0"/>
              </a:rPr>
              <a:t>Testing is a process of executing a program with intent of finding an error,</a:t>
            </a:r>
            <a:endParaRPr lang="en-US" sz="1800" noProof="0" dirty="0">
              <a:solidFill>
                <a:srgbClr val="000000"/>
              </a:solidFill>
              <a:latin typeface="Times New Roman" panose="02020603050405020304" pitchFamily="18" charset="0"/>
              <a:cs typeface="Times New Roman" panose="02020603050405020304" pitchFamily="18" charset="0"/>
            </a:endParaRPr>
          </a:p>
          <a:p>
            <a:pPr marL="622935" lvl="3" indent="-320675">
              <a:spcBef>
                <a:spcPts val="1000"/>
              </a:spcBef>
              <a:spcAft>
                <a:spcPts val="0"/>
              </a:spcAft>
              <a:buClr>
                <a:schemeClr val="tx1"/>
              </a:buClr>
              <a:buFont typeface="+mj-lt"/>
              <a:buAutoNum type="arabicPeriod"/>
            </a:pPr>
            <a:r>
              <a:rPr lang="en-US" sz="1800" noProof="0" dirty="0">
                <a:solidFill>
                  <a:srgbClr val="000000"/>
                </a:solidFill>
                <a:latin typeface="Times New Roman" panose="02020603050405020304" pitchFamily="18" charset="0"/>
                <a:cs typeface="Times New Roman" panose="02020603050405020304" pitchFamily="18" charset="0"/>
              </a:rPr>
              <a:t>A good test case is one that has a high probability of finding an as-yet-undiscovered error.</a:t>
            </a:r>
            <a:endParaRPr lang="en-US" sz="1800" noProof="0" dirty="0">
              <a:solidFill>
                <a:srgbClr val="000000"/>
              </a:solidFill>
              <a:latin typeface="Times New Roman" panose="02020603050405020304" pitchFamily="18" charset="0"/>
              <a:cs typeface="Times New Roman" panose="02020603050405020304" pitchFamily="18" charset="0"/>
            </a:endParaRPr>
          </a:p>
          <a:p>
            <a:pPr marL="622935" lvl="3" indent="-320675">
              <a:spcBef>
                <a:spcPts val="1000"/>
              </a:spcBef>
              <a:spcAft>
                <a:spcPts val="0"/>
              </a:spcAft>
              <a:buClr>
                <a:schemeClr val="tx1"/>
              </a:buClr>
              <a:buFont typeface="+mj-lt"/>
              <a:buAutoNum type="arabicPeriod"/>
            </a:pPr>
            <a:r>
              <a:rPr lang="en-US" sz="1800" noProof="0" dirty="0">
                <a:solidFill>
                  <a:srgbClr val="000000"/>
                </a:solidFill>
                <a:latin typeface="Times New Roman" panose="02020603050405020304" pitchFamily="18" charset="0"/>
                <a:cs typeface="Times New Roman" panose="02020603050405020304" pitchFamily="18" charset="0"/>
              </a:rPr>
              <a:t>A successful test is one that uncovers an as-yet-undiscovered error.</a:t>
            </a:r>
            <a:endParaRPr lang="en-US" altLang="en-US" sz="2400" b="1" i="1" noProof="0" dirty="0">
              <a:solidFill>
                <a:srgbClr val="000000"/>
              </a:solidFill>
              <a:latin typeface="Times New Roman" panose="02020603050405020304" pitchFamily="18" charset="0"/>
              <a:cs typeface="Times New Roman" panose="02020603050405020304" pitchFamily="18" charset="0"/>
            </a:endParaRPr>
          </a:p>
        </p:txBody>
      </p:sp>
      <p:sp>
        <p:nvSpPr>
          <p:cNvPr id="9" name="Content Placeholder 8"/>
          <p:cNvSpPr>
            <a:spLocks noGrp="1"/>
          </p:cNvSpPr>
          <p:nvPr>
            <p:ph sz="quarter" idx="14"/>
          </p:nvPr>
        </p:nvSpPr>
        <p:spPr>
          <a:xfrm>
            <a:off x="342900" y="4634236"/>
            <a:ext cx="8458200" cy="544514"/>
          </a:xfrm>
        </p:spPr>
        <p:txBody>
          <a:bodyPr>
            <a:normAutofit/>
          </a:bodyPr>
          <a:lstStyle/>
          <a:p>
            <a:pPr marL="291465" lvl="1" indent="-291465">
              <a:spcBef>
                <a:spcPts val="1000"/>
              </a:spcBef>
              <a:spcAft>
                <a:spcPts val="0"/>
              </a:spcAft>
            </a:pPr>
            <a:r>
              <a:rPr lang="en-US" altLang="en-US" sz="2400" b="1" noProof="0" dirty="0">
                <a:solidFill>
                  <a:srgbClr val="000000"/>
                </a:solidFill>
                <a:latin typeface="Times New Roman" panose="02020603050405020304" pitchFamily="18" charset="0"/>
                <a:cs typeface="Times New Roman" panose="02020603050405020304" pitchFamily="18" charset="0"/>
              </a:rPr>
              <a:t>Principle #3. </a:t>
            </a:r>
            <a:r>
              <a:rPr lang="en-US" altLang="en-US" sz="2400" b="1" i="1" noProof="0" dirty="0">
                <a:solidFill>
                  <a:srgbClr val="000000"/>
                </a:solidFill>
                <a:latin typeface="Times New Roman" panose="02020603050405020304" pitchFamily="18" charset="0"/>
                <a:cs typeface="Times New Roman" panose="02020603050405020304" pitchFamily="18" charset="0"/>
              </a:rPr>
              <a:t>The Pareto principle applies to software testing.</a:t>
            </a:r>
            <a:endParaRPr lang="en-US" altLang="en-US" sz="2400" b="1" i="1" noProof="0" dirty="0">
              <a:solidFill>
                <a:srgbClr val="000000"/>
              </a:solidFill>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fld>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noProof="0" dirty="0">
                <a:solidFill>
                  <a:srgbClr val="000000"/>
                </a:solidFill>
                <a:latin typeface="Times New Roman" panose="02020603050405020304" pitchFamily="18" charset="0"/>
                <a:cs typeface="Times New Roman" panose="02020603050405020304" pitchFamily="18" charset="0"/>
              </a:rPr>
              <a:t>Testing Principles </a:t>
            </a:r>
            <a:r>
              <a:rPr lang="en-US" sz="1000" b="0" noProof="0" dirty="0">
                <a:solidFill>
                  <a:srgbClr val="000000"/>
                </a:solidFill>
                <a:latin typeface="Times New Roman" panose="02020603050405020304" pitchFamily="18" charset="0"/>
                <a:cs typeface="Times New Roman" panose="02020603050405020304" pitchFamily="18" charset="0"/>
              </a:rPr>
              <a:t>2</a:t>
            </a:r>
            <a:endParaRPr lang="en-US" sz="1000" b="0" noProof="0" dirty="0">
              <a:solidFill>
                <a:srgbClr val="000000"/>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119498"/>
            <a:ext cx="8458200" cy="5033474"/>
          </a:xfrm>
        </p:spPr>
        <p:txBody>
          <a:bodyPr vert="horz" lIns="91440" tIns="45720" rIns="91440" bIns="45720" rtlCol="0">
            <a:noAutofit/>
          </a:bodyPr>
          <a:lstStyle/>
          <a:p>
            <a:pPr marL="291465" lvl="1" indent="-291465">
              <a:spcBef>
                <a:spcPts val="1000"/>
              </a:spcBef>
              <a:spcAft>
                <a:spcPts val="0"/>
              </a:spcAft>
              <a:buClr>
                <a:schemeClr val="tx1"/>
              </a:buClr>
            </a:pPr>
            <a:r>
              <a:rPr lang="en-US" altLang="en-US" sz="2400" b="1" noProof="0" dirty="0">
                <a:solidFill>
                  <a:srgbClr val="000000"/>
                </a:solidFill>
                <a:latin typeface="Times New Roman" panose="02020603050405020304" pitchFamily="18" charset="0"/>
                <a:cs typeface="Times New Roman" panose="02020603050405020304" pitchFamily="18" charset="0"/>
              </a:rPr>
              <a:t>Principle #4. </a:t>
            </a:r>
            <a:r>
              <a:rPr lang="en-US" altLang="en-US" sz="2400" b="1" i="1" noProof="0" dirty="0">
                <a:solidFill>
                  <a:srgbClr val="000000"/>
                </a:solidFill>
                <a:latin typeface="Times New Roman" panose="02020603050405020304" pitchFamily="18" charset="0"/>
                <a:cs typeface="Times New Roman" panose="02020603050405020304" pitchFamily="18" charset="0"/>
              </a:rPr>
              <a:t>Testing should begin “in the small” and progress toward testing “in the large.</a:t>
            </a:r>
            <a:r>
              <a:rPr lang="en-US" altLang="en-US" sz="2400" i="1" noProof="0" dirty="0">
                <a:solidFill>
                  <a:srgbClr val="000000"/>
                </a:solidFill>
                <a:latin typeface="Times New Roman" panose="02020603050405020304" pitchFamily="18" charset="0"/>
                <a:cs typeface="Times New Roman" panose="02020603050405020304" pitchFamily="18" charset="0"/>
              </a:rPr>
              <a:t>”</a:t>
            </a:r>
            <a:endParaRPr lang="en-US" altLang="en-US" sz="2400" b="1" noProof="0" dirty="0">
              <a:solidFill>
                <a:srgbClr val="000000"/>
              </a:solidFill>
              <a:latin typeface="Times New Roman" panose="02020603050405020304" pitchFamily="18" charset="0"/>
              <a:cs typeface="Times New Roman" panose="02020603050405020304" pitchFamily="18" charset="0"/>
            </a:endParaRPr>
          </a:p>
          <a:p>
            <a:pPr marL="291465" lvl="1" indent="-291465">
              <a:spcBef>
                <a:spcPts val="1000"/>
              </a:spcBef>
              <a:spcAft>
                <a:spcPts val="0"/>
              </a:spcAft>
              <a:buClr>
                <a:schemeClr val="tx1"/>
              </a:buClr>
            </a:pPr>
            <a:r>
              <a:rPr lang="en-US" altLang="en-US" sz="2400" b="1" noProof="0" dirty="0">
                <a:solidFill>
                  <a:srgbClr val="000000"/>
                </a:solidFill>
                <a:latin typeface="Times New Roman" panose="02020603050405020304" pitchFamily="18" charset="0"/>
                <a:cs typeface="Times New Roman" panose="02020603050405020304" pitchFamily="18" charset="0"/>
              </a:rPr>
              <a:t>Principle #5. </a:t>
            </a:r>
            <a:r>
              <a:rPr lang="en-US" altLang="en-US" sz="2400" b="1" i="1" noProof="0" dirty="0">
                <a:solidFill>
                  <a:srgbClr val="000000"/>
                </a:solidFill>
                <a:latin typeface="Times New Roman" panose="02020603050405020304" pitchFamily="18" charset="0"/>
                <a:cs typeface="Times New Roman" panose="02020603050405020304" pitchFamily="18" charset="0"/>
              </a:rPr>
              <a:t>Exhaustive testing is not possible.</a:t>
            </a:r>
            <a:endParaRPr lang="en-US" altLang="en-US" sz="2400" b="1" noProof="0" dirty="0">
              <a:solidFill>
                <a:srgbClr val="000000"/>
              </a:solidFill>
              <a:latin typeface="Times New Roman" panose="02020603050405020304" pitchFamily="18" charset="0"/>
              <a:cs typeface="Times New Roman" panose="02020603050405020304" pitchFamily="18" charset="0"/>
            </a:endParaRPr>
          </a:p>
          <a:p>
            <a:pPr marL="291465" lvl="1" indent="-291465">
              <a:spcBef>
                <a:spcPts val="1000"/>
              </a:spcBef>
              <a:spcAft>
                <a:spcPts val="0"/>
              </a:spcAft>
              <a:buClr>
                <a:schemeClr val="tx1"/>
              </a:buClr>
            </a:pPr>
            <a:r>
              <a:rPr lang="en-US" altLang="en-US" sz="2400" b="1" noProof="0" dirty="0">
                <a:solidFill>
                  <a:srgbClr val="000000"/>
                </a:solidFill>
                <a:latin typeface="Times New Roman" panose="02020603050405020304" pitchFamily="18" charset="0"/>
                <a:cs typeface="Times New Roman" panose="02020603050405020304" pitchFamily="18" charset="0"/>
              </a:rPr>
              <a:t>Principle #6. </a:t>
            </a:r>
            <a:r>
              <a:rPr lang="en-US" altLang="en-US" sz="2400" b="1" i="1" noProof="0" dirty="0">
                <a:solidFill>
                  <a:srgbClr val="000000"/>
                </a:solidFill>
                <a:latin typeface="Times New Roman" panose="02020603050405020304" pitchFamily="18" charset="0"/>
                <a:cs typeface="Times New Roman" panose="02020603050405020304" pitchFamily="18" charset="0"/>
              </a:rPr>
              <a:t>Testing effort for each system module commensurate to expected fault density.</a:t>
            </a:r>
            <a:endParaRPr lang="en-US" altLang="en-US" sz="2400" b="1" i="1" noProof="0" dirty="0">
              <a:solidFill>
                <a:srgbClr val="000000"/>
              </a:solidFill>
              <a:latin typeface="Times New Roman" panose="02020603050405020304" pitchFamily="18" charset="0"/>
              <a:cs typeface="Times New Roman" panose="02020603050405020304" pitchFamily="18" charset="0"/>
            </a:endParaRPr>
          </a:p>
          <a:p>
            <a:pPr marL="291465" lvl="1" indent="-291465">
              <a:spcBef>
                <a:spcPts val="1000"/>
              </a:spcBef>
              <a:spcAft>
                <a:spcPts val="0"/>
              </a:spcAft>
              <a:buClr>
                <a:schemeClr val="tx1"/>
              </a:buClr>
            </a:pPr>
            <a:r>
              <a:rPr lang="en-US" altLang="en-US" sz="2400" b="1" noProof="0" dirty="0">
                <a:solidFill>
                  <a:srgbClr val="000000"/>
                </a:solidFill>
                <a:latin typeface="Times New Roman" panose="02020603050405020304" pitchFamily="18" charset="0"/>
                <a:cs typeface="Times New Roman" panose="02020603050405020304" pitchFamily="18" charset="0"/>
              </a:rPr>
              <a:t>Principle #7. </a:t>
            </a:r>
            <a:r>
              <a:rPr lang="en-US" altLang="en-US" sz="2400" b="1" i="1" noProof="0" dirty="0">
                <a:solidFill>
                  <a:srgbClr val="000000"/>
                </a:solidFill>
                <a:latin typeface="Times New Roman" panose="02020603050405020304" pitchFamily="18" charset="0"/>
                <a:cs typeface="Times New Roman" panose="02020603050405020304" pitchFamily="18" charset="0"/>
              </a:rPr>
              <a:t>Static testing can yield high results. </a:t>
            </a:r>
            <a:endParaRPr lang="en-US" altLang="en-US" sz="2400" b="1" i="1" noProof="0" dirty="0">
              <a:solidFill>
                <a:srgbClr val="000000"/>
              </a:solidFill>
              <a:latin typeface="Times New Roman" panose="02020603050405020304" pitchFamily="18" charset="0"/>
              <a:cs typeface="Times New Roman" panose="02020603050405020304" pitchFamily="18" charset="0"/>
            </a:endParaRPr>
          </a:p>
          <a:p>
            <a:pPr marL="291465" lvl="1" indent="-291465">
              <a:spcBef>
                <a:spcPts val="1000"/>
              </a:spcBef>
              <a:spcAft>
                <a:spcPts val="0"/>
              </a:spcAft>
              <a:buClr>
                <a:schemeClr val="tx1"/>
              </a:buClr>
            </a:pPr>
            <a:r>
              <a:rPr lang="en-US" altLang="en-US" sz="2400" b="1" noProof="0" dirty="0">
                <a:solidFill>
                  <a:srgbClr val="000000"/>
                </a:solidFill>
                <a:latin typeface="Times New Roman" panose="02020603050405020304" pitchFamily="18" charset="0"/>
                <a:cs typeface="Times New Roman" panose="02020603050405020304" pitchFamily="18" charset="0"/>
              </a:rPr>
              <a:t>Principle #8. </a:t>
            </a:r>
            <a:r>
              <a:rPr lang="en-US" altLang="en-US" sz="2400" b="1" i="1" noProof="0" dirty="0">
                <a:solidFill>
                  <a:srgbClr val="000000"/>
                </a:solidFill>
                <a:latin typeface="Times New Roman" panose="02020603050405020304" pitchFamily="18" charset="0"/>
                <a:cs typeface="Times New Roman" panose="02020603050405020304" pitchFamily="18" charset="0"/>
              </a:rPr>
              <a:t>Track defects and look for patterns in defects uncovered by testing. </a:t>
            </a:r>
            <a:endParaRPr lang="en-US" altLang="en-US" sz="2400" b="1" i="1" noProof="0" dirty="0">
              <a:solidFill>
                <a:srgbClr val="000000"/>
              </a:solidFill>
              <a:latin typeface="Times New Roman" panose="02020603050405020304" pitchFamily="18" charset="0"/>
              <a:cs typeface="Times New Roman" panose="02020603050405020304" pitchFamily="18" charset="0"/>
            </a:endParaRPr>
          </a:p>
          <a:p>
            <a:pPr marL="291465" lvl="1" indent="-291465">
              <a:spcBef>
                <a:spcPts val="1000"/>
              </a:spcBef>
              <a:spcAft>
                <a:spcPts val="0"/>
              </a:spcAft>
              <a:buClr>
                <a:schemeClr val="tx1"/>
              </a:buClr>
            </a:pPr>
            <a:r>
              <a:rPr lang="en-US" altLang="en-US" sz="2400" b="1" noProof="0" dirty="0">
                <a:solidFill>
                  <a:srgbClr val="000000"/>
                </a:solidFill>
                <a:latin typeface="Times New Roman" panose="02020603050405020304" pitchFamily="18" charset="0"/>
                <a:cs typeface="Times New Roman" panose="02020603050405020304" pitchFamily="18" charset="0"/>
              </a:rPr>
              <a:t>Principle #9. </a:t>
            </a:r>
            <a:r>
              <a:rPr lang="en-US" altLang="en-US" sz="2400" b="1" i="1" noProof="0" dirty="0">
                <a:solidFill>
                  <a:srgbClr val="000000"/>
                </a:solidFill>
                <a:latin typeface="Times New Roman" panose="02020603050405020304" pitchFamily="18" charset="0"/>
                <a:cs typeface="Times New Roman" panose="02020603050405020304" pitchFamily="18" charset="0"/>
              </a:rPr>
              <a:t>Include test cases that demonstrate software is behaving correctly</a:t>
            </a:r>
            <a:r>
              <a:rPr lang="en-US" altLang="en-US" sz="2400" b="1" noProof="0" dirty="0">
                <a:solidFill>
                  <a:srgbClr val="000000"/>
                </a:solidFill>
                <a:latin typeface="Times New Roman" panose="02020603050405020304" pitchFamily="18" charset="0"/>
                <a:cs typeface="Times New Roman" panose="02020603050405020304" pitchFamily="18" charset="0"/>
              </a:rPr>
              <a:t>. </a:t>
            </a:r>
            <a:endParaRPr lang="en-US" altLang="en-US" sz="2400" i="1" noProof="0" dirty="0">
              <a:solidFill>
                <a:srgbClr val="000000"/>
              </a:solidFill>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solidFill>
                  <a:srgbClr val="000000"/>
                </a:solidFill>
                <a:latin typeface="Times New Roman" panose="02020603050405020304" pitchFamily="18" charset="0"/>
                <a:cs typeface="Times New Roman" panose="02020603050405020304" pitchFamily="18" charset="0"/>
              </a:rPr>
            </a:fld>
            <a:endParaRPr lang="en-US"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Software Deployment Actions</a:t>
            </a:r>
            <a:endParaRPr lang="en-US" sz="4000" noProof="0" dirty="0">
              <a:latin typeface="Times New Roman" panose="02020603050405020304" pitchFamily="18" charset="0"/>
              <a:cs typeface="Times New Roman" panose="02020603050405020304" pitchFamily="18" charset="0"/>
            </a:endParaRPr>
          </a:p>
        </p:txBody>
      </p:sp>
      <p:pic>
        <p:nvPicPr>
          <p:cNvPr id="6" name="Picture 5" descr="An illustration displays software deployment actions."/>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454299" y="1176652"/>
            <a:ext cx="6252180" cy="4840256"/>
          </a:xfrm>
          <a:prstGeom prst="rect">
            <a:avLst/>
          </a:prstGeom>
        </p:spPr>
      </p:pic>
      <p:sp>
        <p:nvSpPr>
          <p:cNvPr id="7" name="Text Placeholder 6"/>
          <p:cNvSpPr>
            <a:spLocks noGrp="1"/>
          </p:cNvSpPr>
          <p:nvPr>
            <p:ph type="body" sz="quarter" idx="12"/>
          </p:nvPr>
        </p:nvSpPr>
        <p:spPr>
          <a:xfrm>
            <a:off x="3117053" y="6324600"/>
            <a:ext cx="2909895" cy="190500"/>
          </a:xfrm>
        </p:spPr>
        <p:txBody>
          <a:bodyPr/>
          <a:lstStyle/>
          <a:p>
            <a:r>
              <a:rPr lang="en-US" sz="1200" noProof="0" dirty="0">
                <a:latin typeface="Times New Roman" panose="02020603050405020304" pitchFamily="18" charset="0"/>
                <a:cs typeface="Times New Roman" panose="02020603050405020304" pitchFamily="18" charset="0"/>
                <a:hlinkClick r:id="rId2"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fld>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noProof="0" dirty="0">
                <a:solidFill>
                  <a:srgbClr val="000000"/>
                </a:solidFill>
                <a:latin typeface="Times New Roman" panose="02020603050405020304" pitchFamily="18" charset="0"/>
                <a:cs typeface="Times New Roman" panose="02020603050405020304" pitchFamily="18" charset="0"/>
              </a:rPr>
              <a:t>Deployment Principles </a:t>
            </a:r>
            <a:r>
              <a:rPr lang="en-US" sz="1000" b="0" noProof="0" dirty="0">
                <a:solidFill>
                  <a:srgbClr val="000000"/>
                </a:solidFill>
                <a:latin typeface="Times New Roman" panose="02020603050405020304" pitchFamily="18" charset="0"/>
                <a:cs typeface="Times New Roman" panose="02020603050405020304" pitchFamily="18" charset="0"/>
              </a:rPr>
              <a:t>1</a:t>
            </a:r>
            <a:endParaRPr lang="en-US" sz="1000" b="0" noProof="0" dirty="0">
              <a:solidFill>
                <a:srgbClr val="000000"/>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162229"/>
            <a:ext cx="8458200" cy="4793340"/>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Principle #1.  </a:t>
            </a:r>
            <a:r>
              <a:rPr lang="en-US" altLang="en-US" sz="2400" b="1" i="1" noProof="0" dirty="0">
                <a:solidFill>
                  <a:srgbClr val="000000"/>
                </a:solidFill>
                <a:latin typeface="Times New Roman" panose="02020603050405020304" pitchFamily="18" charset="0"/>
                <a:cs typeface="Times New Roman" panose="02020603050405020304" pitchFamily="18" charset="0"/>
              </a:rPr>
              <a:t>Customer expectations for the software must be managed.</a:t>
            </a:r>
            <a:endParaRPr lang="en-US" altLang="en-US" sz="2400" noProof="0" dirty="0">
              <a:solidFill>
                <a:srgbClr val="000000"/>
              </a:solidFill>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Principle #2.  </a:t>
            </a:r>
            <a:r>
              <a:rPr lang="en-US" altLang="en-US" sz="2400" b="1" i="1" noProof="0" dirty="0">
                <a:solidFill>
                  <a:srgbClr val="000000"/>
                </a:solidFill>
                <a:latin typeface="Times New Roman" panose="02020603050405020304" pitchFamily="18" charset="0"/>
                <a:cs typeface="Times New Roman" panose="02020603050405020304" pitchFamily="18" charset="0"/>
              </a:rPr>
              <a:t>A complete delivery package should be assembled and tested.</a:t>
            </a:r>
            <a:endParaRPr lang="en-US" altLang="en-US" sz="2400" b="1" i="1" noProof="0" dirty="0">
              <a:solidFill>
                <a:srgbClr val="000000"/>
              </a:solidFill>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Principle #3.   </a:t>
            </a:r>
            <a:r>
              <a:rPr lang="en-US" altLang="en-US" sz="2400" b="1" i="1" noProof="0" dirty="0">
                <a:solidFill>
                  <a:srgbClr val="000000"/>
                </a:solidFill>
                <a:latin typeface="Times New Roman" panose="02020603050405020304" pitchFamily="18" charset="0"/>
                <a:cs typeface="Times New Roman" panose="02020603050405020304" pitchFamily="18" charset="0"/>
              </a:rPr>
              <a:t>A support regime must be established before the software is delivered.  </a:t>
            </a:r>
            <a:endParaRPr lang="en-US" altLang="en-US" sz="2400" noProof="0" dirty="0">
              <a:solidFill>
                <a:srgbClr val="000000"/>
              </a:solidFill>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Principle #4.  </a:t>
            </a:r>
            <a:r>
              <a:rPr lang="en-US" altLang="en-US" sz="2400" b="1" i="1" noProof="0" dirty="0">
                <a:solidFill>
                  <a:srgbClr val="000000"/>
                </a:solidFill>
                <a:latin typeface="Times New Roman" panose="02020603050405020304" pitchFamily="18" charset="0"/>
                <a:cs typeface="Times New Roman" panose="02020603050405020304" pitchFamily="18" charset="0"/>
              </a:rPr>
              <a:t>Appropriate instructional materials must be provided to end-users.</a:t>
            </a:r>
            <a:endParaRPr lang="en-US" altLang="en-US" sz="2400" b="1" i="1" noProof="0" dirty="0">
              <a:solidFill>
                <a:srgbClr val="000000"/>
              </a:solidFill>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Principle #5.  </a:t>
            </a:r>
            <a:r>
              <a:rPr lang="en-US" altLang="en-US" sz="2400" b="1" i="1" noProof="0" dirty="0">
                <a:solidFill>
                  <a:srgbClr val="000000"/>
                </a:solidFill>
                <a:latin typeface="Times New Roman" panose="02020603050405020304" pitchFamily="18" charset="0"/>
                <a:cs typeface="Times New Roman" panose="02020603050405020304" pitchFamily="18" charset="0"/>
              </a:rPr>
              <a:t>Buggy software should be fixed first, delivered later.</a:t>
            </a:r>
            <a:endParaRPr lang="en-US" altLang="en-US" sz="2400" b="1" i="1" noProof="0" dirty="0">
              <a:solidFill>
                <a:srgbClr val="000000"/>
              </a:solidFill>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solidFill>
                  <a:srgbClr val="000000"/>
                </a:solidFill>
                <a:latin typeface="Times New Roman" panose="02020603050405020304" pitchFamily="18" charset="0"/>
                <a:cs typeface="Times New Roman" panose="02020603050405020304" pitchFamily="18" charset="0"/>
              </a:rPr>
            </a:fld>
            <a:endParaRPr lang="en-US"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noProof="0" dirty="0"/>
              <a:t>End of Main Content</a:t>
            </a:r>
            <a:endParaRPr lang="en-US" noProof="0" dirty="0"/>
          </a:p>
        </p:txBody>
      </p:sp>
      <p:sp>
        <p:nvSpPr>
          <p:cNvPr id="3" name="Footer Placeholder 2"/>
          <p:cNvSpPr>
            <a:spLocks noGrp="1"/>
          </p:cNvSpPr>
          <p:nvPr>
            <p:ph type="ftr" sz="quarter" idx="10"/>
          </p:nvPr>
        </p:nvSpPr>
        <p:spPr/>
        <p:txBody>
          <a:bodyPr/>
          <a:lstStyle/>
          <a:p>
            <a:pPr lvl="0"/>
            <a:r>
              <a:rPr lang="en-US" dirty="0">
                <a:latin typeface="Times New Roman" panose="02020603050405020304" pitchFamily="18" charset="0"/>
                <a:cs typeface="Times New Roman" panose="02020603050405020304" pitchFamily="18" charset="0"/>
              </a:rPr>
              <a:t>© 2020 McGraw-Hill Education. All rights reserved. Authorized only for instructor use in the classroom.</a:t>
            </a:r>
            <a:endParaRPr lang="en-US"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No reproduction or further distribution permitted without the prior written consent of McGraw-Hill Education.</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latin typeface="Times New Roman" panose="02020603050405020304" pitchFamily="18" charset="0"/>
                <a:cs typeface="Times New Roman" panose="02020603050405020304" pitchFamily="18" charset="0"/>
              </a:rPr>
              <a:t>Accessibility Content: Text Alternatives for Images</a:t>
            </a:r>
            <a:endParaRPr lang="en-US"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233546"/>
            <a:ext cx="8458200" cy="821119"/>
          </a:xfrm>
        </p:spPr>
        <p:txBody>
          <a:bodyPr>
            <a:noAutofit/>
          </a:bodyPr>
          <a:lstStyle/>
          <a:p>
            <a:r>
              <a:rPr lang="en-US" sz="3200" noProof="0" dirty="0">
                <a:latin typeface="Times New Roman" panose="02020603050405020304" pitchFamily="18" charset="0"/>
                <a:cs typeface="Times New Roman" panose="02020603050405020304" pitchFamily="18" charset="0"/>
              </a:rPr>
              <a:t>Simplified Process Framework – Text Alternative</a:t>
            </a:r>
            <a:endParaRPr lang="en-US" sz="3200" noProof="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sz="quarter" idx="14"/>
          </p:nvPr>
        </p:nvSpPr>
        <p:spPr/>
        <p:txBody>
          <a:bodyPr/>
          <a:lstStyle/>
          <a:p>
            <a:r>
              <a:rPr lang="en-US" noProof="0" dirty="0">
                <a:latin typeface="Times New Roman" panose="02020603050405020304" pitchFamily="18" charset="0"/>
                <a:cs typeface="Times New Roman" panose="02020603050405020304" pitchFamily="18" charset="0"/>
                <a:hlinkClick r:id="rId1"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p:txBody>
          <a:bodyPr>
            <a:normAutofit/>
          </a:bodyPr>
          <a:lstStyle/>
          <a:p>
            <a:r>
              <a:rPr lang="en-US" sz="2400" noProof="0" dirty="0">
                <a:latin typeface="Times New Roman" panose="02020603050405020304" pitchFamily="18" charset="0"/>
                <a:cs typeface="Times New Roman" panose="02020603050405020304" pitchFamily="18" charset="0"/>
              </a:rPr>
              <a:t>An illustration displays the simplified process framework. The process starts with communication, which leads to planning and modeling. Planning leads to modeling. Modeling further leads to construction and deployment. </a:t>
            </a:r>
            <a:endParaRPr lang="en-US" sz="2400" noProof="0"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1"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233546"/>
            <a:ext cx="8458200" cy="821119"/>
          </a:xfrm>
        </p:spPr>
        <p:txBody>
          <a:bodyPr>
            <a:noAutofit/>
          </a:bodyPr>
          <a:lstStyle/>
          <a:p>
            <a:r>
              <a:rPr lang="en-US" sz="3200" noProof="0" dirty="0">
                <a:latin typeface="Times New Roman" panose="02020603050405020304" pitchFamily="18" charset="0"/>
                <a:cs typeface="Times New Roman" panose="02020603050405020304" pitchFamily="18" charset="0"/>
              </a:rPr>
              <a:t>Communications Mode Effectiveness – Text Alternative</a:t>
            </a:r>
            <a:endParaRPr lang="en-US" sz="3200" noProof="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sz="quarter" idx="14"/>
          </p:nvPr>
        </p:nvSpPr>
        <p:spPr/>
        <p:txBody>
          <a:bodyPr/>
          <a:lstStyle/>
          <a:p>
            <a:r>
              <a:rPr lang="en-US" noProof="0" dirty="0">
                <a:latin typeface="Times New Roman" panose="02020603050405020304" pitchFamily="18" charset="0"/>
                <a:cs typeface="Times New Roman" panose="02020603050405020304" pitchFamily="18" charset="0"/>
                <a:hlinkClick r:id="rId1"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p:txBody>
          <a:bodyPr>
            <a:normAutofit/>
          </a:bodyPr>
          <a:lstStyle/>
          <a:p>
            <a:r>
              <a:rPr lang="en-US" sz="2400" noProof="0" dirty="0">
                <a:latin typeface="Times New Roman" panose="02020603050405020304" pitchFamily="18" charset="0"/>
                <a:cs typeface="Times New Roman" panose="02020603050405020304" pitchFamily="18" charset="0"/>
              </a:rPr>
              <a:t>A graph displays communications mode effectiveness. The graph plots richness of communication on the x axis, and communication effectiveness on the y axis. The graph plots a positive curve with points representing modes of communication. The modes of communication plotted in the curve in increasing effectiveness are as follow: paper, text, email, telephone, video-conference, and face to face.</a:t>
            </a:r>
            <a:endParaRPr lang="en-US" sz="2400" noProof="0"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1"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335646"/>
            <a:ext cx="8458200" cy="616919"/>
          </a:xfrm>
        </p:spPr>
        <p:txBody>
          <a:bodyPr>
            <a:noAutofit/>
          </a:bodyPr>
          <a:lstStyle/>
          <a:p>
            <a:r>
              <a:rPr lang="en-US" sz="3200" noProof="0" dirty="0">
                <a:latin typeface="Times New Roman" panose="02020603050405020304" pitchFamily="18" charset="0"/>
                <a:cs typeface="Times New Roman" panose="02020603050405020304" pitchFamily="18" charset="0"/>
              </a:rPr>
              <a:t>Iterative Planning Process – Text Alternative</a:t>
            </a:r>
            <a:endParaRPr lang="en-US" sz="3200" noProof="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sz="quarter" idx="14"/>
          </p:nvPr>
        </p:nvSpPr>
        <p:spPr/>
        <p:txBody>
          <a:bodyPr/>
          <a:lstStyle/>
          <a:p>
            <a:r>
              <a:rPr lang="en-US" noProof="0" dirty="0">
                <a:latin typeface="Times New Roman" panose="02020603050405020304" pitchFamily="18" charset="0"/>
                <a:cs typeface="Times New Roman" panose="02020603050405020304" pitchFamily="18" charset="0"/>
                <a:hlinkClick r:id="rId1"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p:txBody>
          <a:bodyPr>
            <a:normAutofit/>
          </a:bodyPr>
          <a:lstStyle/>
          <a:p>
            <a:r>
              <a:rPr lang="en-US" sz="2400" noProof="0" dirty="0">
                <a:latin typeface="Times New Roman" panose="02020603050405020304" pitchFamily="18" charset="0"/>
                <a:cs typeface="Times New Roman" panose="02020603050405020304" pitchFamily="18" charset="0"/>
              </a:rPr>
              <a:t>An illustration displays the iterative planning process. The planning process starts with the initial risks and project scope analysis, then the process takes a circular mode which is displayed as iteration N. It starts by identifying the highest risks, and then moves to the plan and develop stage. This passes to the assessment stage which can lead to revise the risk assessment or to risk eliminated. After revise risk assessment, it passes to the revise project plan which leads back to the  beginning of the cycle.</a:t>
            </a:r>
            <a:endParaRPr lang="en-US" sz="2400" noProof="0"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1"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335646"/>
            <a:ext cx="8458200" cy="616919"/>
          </a:xfrm>
        </p:spPr>
        <p:txBody>
          <a:bodyPr>
            <a:noAutofit/>
          </a:bodyPr>
          <a:lstStyle/>
          <a:p>
            <a:r>
              <a:rPr lang="en-US" sz="3200" noProof="0" dirty="0">
                <a:latin typeface="Times New Roman" panose="02020603050405020304" pitchFamily="18" charset="0"/>
                <a:cs typeface="Times New Roman" panose="02020603050405020304" pitchFamily="18" charset="0"/>
              </a:rPr>
              <a:t>Software Modeling – Text Alternative</a:t>
            </a:r>
            <a:endParaRPr lang="en-US" sz="3200" noProof="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sz="quarter" idx="14"/>
          </p:nvPr>
        </p:nvSpPr>
        <p:spPr/>
        <p:txBody>
          <a:bodyPr/>
          <a:lstStyle/>
          <a:p>
            <a:r>
              <a:rPr lang="en-US" noProof="0" dirty="0">
                <a:latin typeface="Times New Roman" panose="02020603050405020304" pitchFamily="18" charset="0"/>
                <a:cs typeface="Times New Roman" panose="02020603050405020304" pitchFamily="18" charset="0"/>
                <a:hlinkClick r:id="rId1"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p:txBody>
          <a:bodyPr>
            <a:normAutofit/>
          </a:bodyPr>
          <a:lstStyle/>
          <a:p>
            <a:r>
              <a:rPr lang="en-US" sz="2400" noProof="0" dirty="0">
                <a:latin typeface="Times New Roman" panose="02020603050405020304" pitchFamily="18" charset="0"/>
                <a:cs typeface="Times New Roman" panose="02020603050405020304" pitchFamily="18" charset="0"/>
              </a:rPr>
              <a:t>An illustration displays a circular flow diagram. The components in the diagram are communication, quick design, modeling quick design, construction of prototype, and deployment, delivery and feedback.</a:t>
            </a:r>
            <a:endParaRPr lang="en-US" sz="2400" noProof="0"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1"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Principles that Guide Process </a:t>
            </a:r>
            <a:r>
              <a:rPr lang="en-US" sz="1000" b="0" noProof="0" dirty="0">
                <a:latin typeface="Times New Roman" panose="02020603050405020304" pitchFamily="18" charset="0"/>
                <a:cs typeface="Times New Roman" panose="02020603050405020304" pitchFamily="18" charset="0"/>
              </a:rPr>
              <a:t>2</a:t>
            </a:r>
            <a:endParaRPr lang="en-US" sz="1000" b="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071044"/>
            <a:ext cx="8458200" cy="4779878"/>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altLang="en-US" sz="2400" b="1" noProof="0" dirty="0">
                <a:latin typeface="Times New Roman" panose="02020603050405020304" pitchFamily="18" charset="0"/>
                <a:cs typeface="Times New Roman" panose="02020603050405020304" pitchFamily="18" charset="0"/>
              </a:rPr>
              <a:t>Principle #5. </a:t>
            </a:r>
            <a:r>
              <a:rPr lang="en-US" altLang="en-US" sz="2400" b="1" i="1" noProof="0" dirty="0">
                <a:latin typeface="Times New Roman" panose="02020603050405020304" pitchFamily="18" charset="0"/>
                <a:cs typeface="Times New Roman" panose="02020603050405020304" pitchFamily="18" charset="0"/>
              </a:rPr>
              <a:t>Establish mechanisms for </a:t>
            </a:r>
            <a:r>
              <a:rPr lang="en-US" altLang="en-US" sz="2400" b="1" i="1" noProof="0" dirty="0">
                <a:highlight>
                  <a:srgbClr val="FFFF00"/>
                </a:highlight>
                <a:latin typeface="Times New Roman" panose="02020603050405020304" pitchFamily="18" charset="0"/>
                <a:cs typeface="Times New Roman" panose="02020603050405020304" pitchFamily="18" charset="0"/>
              </a:rPr>
              <a:t>communication </a:t>
            </a:r>
            <a:r>
              <a:rPr lang="en-US" altLang="en-US" sz="2400" b="1" i="1" noProof="0" dirty="0">
                <a:latin typeface="Times New Roman" panose="02020603050405020304" pitchFamily="18" charset="0"/>
                <a:cs typeface="Times New Roman" panose="02020603050405020304" pitchFamily="18" charset="0"/>
              </a:rPr>
              <a:t>and coordination.</a:t>
            </a:r>
            <a:r>
              <a:rPr lang="en-US" altLang="en-US" sz="2400" noProof="0" dirty="0">
                <a:latin typeface="Times New Roman" panose="02020603050405020304" pitchFamily="18" charset="0"/>
                <a:cs typeface="Times New Roman" panose="02020603050405020304" pitchFamily="18" charset="0"/>
              </a:rPr>
              <a:t> Projects fail because information falls into the cracks and/or stakeholders fail to coordinate their efforts. </a:t>
            </a:r>
            <a:endParaRPr lang="en-US" alt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altLang="en-US" sz="2400" b="1" noProof="0" dirty="0">
                <a:latin typeface="Times New Roman" panose="02020603050405020304" pitchFamily="18" charset="0"/>
                <a:cs typeface="Times New Roman" panose="02020603050405020304" pitchFamily="18" charset="0"/>
              </a:rPr>
              <a:t>Principle #6. </a:t>
            </a:r>
            <a:r>
              <a:rPr lang="en-US" altLang="en-US" sz="2400" b="1" i="1" noProof="0" dirty="0">
                <a:latin typeface="Times New Roman" panose="02020603050405020304" pitchFamily="18" charset="0"/>
                <a:cs typeface="Times New Roman" panose="02020603050405020304" pitchFamily="18" charset="0"/>
              </a:rPr>
              <a:t>Manage </a:t>
            </a:r>
            <a:r>
              <a:rPr lang="en-US" altLang="en-US" sz="2400" b="1" i="1" noProof="0" dirty="0">
                <a:highlight>
                  <a:srgbClr val="FFFF00"/>
                </a:highlight>
                <a:latin typeface="Times New Roman" panose="02020603050405020304" pitchFamily="18" charset="0"/>
                <a:cs typeface="Times New Roman" panose="02020603050405020304" pitchFamily="18" charset="0"/>
              </a:rPr>
              <a:t>change</a:t>
            </a:r>
            <a:r>
              <a:rPr lang="en-US" altLang="en-US" sz="2400" b="1" i="1" noProof="0" dirty="0">
                <a:latin typeface="Times New Roman" panose="02020603050405020304" pitchFamily="18" charset="0"/>
                <a:cs typeface="Times New Roman" panose="02020603050405020304" pitchFamily="18" charset="0"/>
              </a:rPr>
              <a:t>. </a:t>
            </a:r>
            <a:r>
              <a:rPr lang="en-US" altLang="en-US" sz="2400" noProof="0" dirty="0">
                <a:latin typeface="Times New Roman" panose="02020603050405020304" pitchFamily="18" charset="0"/>
                <a:cs typeface="Times New Roman" panose="02020603050405020304" pitchFamily="18" charset="0"/>
              </a:rPr>
              <a:t>Approach may formal or informal. You need mechanisms to manage how changes are requested, assessed, approved and implemented.</a:t>
            </a:r>
            <a:endParaRPr lang="en-US" alt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altLang="en-US" sz="2400" b="1" noProof="0" dirty="0">
                <a:latin typeface="Times New Roman" panose="02020603050405020304" pitchFamily="18" charset="0"/>
                <a:cs typeface="Times New Roman" panose="02020603050405020304" pitchFamily="18" charset="0"/>
              </a:rPr>
              <a:t>Principle #7. </a:t>
            </a:r>
            <a:r>
              <a:rPr lang="en-US" altLang="en-US" sz="2400" b="1" i="1" noProof="0" dirty="0">
                <a:latin typeface="Times New Roman" panose="02020603050405020304" pitchFamily="18" charset="0"/>
                <a:cs typeface="Times New Roman" panose="02020603050405020304" pitchFamily="18" charset="0"/>
              </a:rPr>
              <a:t>Assess </a:t>
            </a:r>
            <a:r>
              <a:rPr lang="en-US" altLang="en-US" sz="2400" b="1" i="1" noProof="0" dirty="0">
                <a:highlight>
                  <a:srgbClr val="FFFF00"/>
                </a:highlight>
                <a:latin typeface="Times New Roman" panose="02020603050405020304" pitchFamily="18" charset="0"/>
                <a:cs typeface="Times New Roman" panose="02020603050405020304" pitchFamily="18" charset="0"/>
              </a:rPr>
              <a:t>risk</a:t>
            </a:r>
            <a:r>
              <a:rPr lang="en-US" altLang="en-US" sz="2400" b="1" i="1" noProof="0" dirty="0">
                <a:latin typeface="Times New Roman" panose="02020603050405020304" pitchFamily="18" charset="0"/>
                <a:cs typeface="Times New Roman" panose="02020603050405020304" pitchFamily="18" charset="0"/>
              </a:rPr>
              <a:t>. </a:t>
            </a:r>
            <a:r>
              <a:rPr lang="en-US" altLang="en-US" sz="2400" noProof="0" dirty="0">
                <a:latin typeface="Times New Roman" panose="02020603050405020304" pitchFamily="18" charset="0"/>
                <a:cs typeface="Times New Roman" panose="02020603050405020304" pitchFamily="18" charset="0"/>
              </a:rPr>
              <a:t>Lots of things can go wrong as software is being developed, establish contingency plans. </a:t>
            </a:r>
            <a:endParaRPr lang="en-US" alt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altLang="en-US" sz="2400" b="1" noProof="0" dirty="0">
                <a:latin typeface="Times New Roman" panose="02020603050405020304" pitchFamily="18" charset="0"/>
                <a:cs typeface="Times New Roman" panose="02020603050405020304" pitchFamily="18" charset="0"/>
              </a:rPr>
              <a:t>Principle #8. </a:t>
            </a:r>
            <a:r>
              <a:rPr lang="en-US" altLang="en-US" sz="2400" b="1" i="1" noProof="0" dirty="0">
                <a:latin typeface="Times New Roman" panose="02020603050405020304" pitchFamily="18" charset="0"/>
                <a:cs typeface="Times New Roman" panose="02020603050405020304" pitchFamily="18" charset="0"/>
              </a:rPr>
              <a:t>Create work products that provide </a:t>
            </a:r>
            <a:r>
              <a:rPr lang="en-US" altLang="en-US" sz="2400" b="1" i="1" noProof="0" dirty="0">
                <a:highlight>
                  <a:srgbClr val="FFFF00"/>
                </a:highlight>
                <a:latin typeface="Times New Roman" panose="02020603050405020304" pitchFamily="18" charset="0"/>
                <a:cs typeface="Times New Roman" panose="02020603050405020304" pitchFamily="18" charset="0"/>
              </a:rPr>
              <a:t>value </a:t>
            </a:r>
            <a:r>
              <a:rPr lang="en-US" altLang="en-US" sz="2400" b="1" i="1" noProof="0" dirty="0">
                <a:latin typeface="Times New Roman" panose="02020603050405020304" pitchFamily="18" charset="0"/>
                <a:cs typeface="Times New Roman" panose="02020603050405020304" pitchFamily="18" charset="0"/>
              </a:rPr>
              <a:t>for others.</a:t>
            </a:r>
            <a:r>
              <a:rPr lang="en-US" altLang="en-US" sz="2400" noProof="0" dirty="0">
                <a:latin typeface="Times New Roman" panose="02020603050405020304" pitchFamily="18" charset="0"/>
                <a:cs typeface="Times New Roman" panose="02020603050405020304" pitchFamily="18" charset="0"/>
              </a:rPr>
              <a:t> Create only those work products that provide value for other process activities, actions or tasks. </a:t>
            </a:r>
            <a:endParaRPr lang="en-US" altLang="en-US" sz="28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fld>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233546"/>
            <a:ext cx="8458200" cy="821119"/>
          </a:xfrm>
        </p:spPr>
        <p:txBody>
          <a:bodyPr>
            <a:noAutofit/>
          </a:bodyPr>
          <a:lstStyle/>
          <a:p>
            <a:r>
              <a:rPr lang="en-US" sz="3200" noProof="0" dirty="0">
                <a:latin typeface="Times New Roman" panose="02020603050405020304" pitchFamily="18" charset="0"/>
                <a:cs typeface="Times New Roman" panose="02020603050405020304" pitchFamily="18" charset="0"/>
              </a:rPr>
              <a:t>Agile Testing – Text Alternative</a:t>
            </a:r>
            <a:endParaRPr lang="en-US" sz="3200" noProof="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sz="quarter" idx="14"/>
          </p:nvPr>
        </p:nvSpPr>
        <p:spPr/>
        <p:txBody>
          <a:bodyPr/>
          <a:lstStyle/>
          <a:p>
            <a:r>
              <a:rPr lang="en-US" noProof="0" dirty="0">
                <a:latin typeface="Times New Roman" panose="02020603050405020304" pitchFamily="18" charset="0"/>
                <a:cs typeface="Times New Roman" panose="02020603050405020304" pitchFamily="18" charset="0"/>
                <a:hlinkClick r:id="rId1"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p:txBody>
          <a:bodyPr>
            <a:normAutofit/>
          </a:bodyPr>
          <a:lstStyle/>
          <a:p>
            <a:r>
              <a:rPr lang="en-US" sz="2400" noProof="0" dirty="0">
                <a:latin typeface="Times New Roman" panose="02020603050405020304" pitchFamily="18" charset="0"/>
                <a:cs typeface="Times New Roman" panose="02020603050405020304" pitchFamily="18" charset="0"/>
              </a:rPr>
              <a:t>An illustration displays agile testing flow diagram. The flowchart is circular. The user stories are evaluated and tested. Then the mockups design development are evaluated and tested. After the acceptance of the testing, feedbacks and reviews are made. If these feedbacks and reviews are accepted the it is released, if its not accepted then it is documented and reviewed again and the process repeats from user stories.</a:t>
            </a:r>
            <a:endParaRPr lang="en-US" sz="2400" noProof="0"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1"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233546"/>
            <a:ext cx="8458200" cy="821119"/>
          </a:xfrm>
        </p:spPr>
        <p:txBody>
          <a:bodyPr>
            <a:noAutofit/>
          </a:bodyPr>
          <a:lstStyle/>
          <a:p>
            <a:r>
              <a:rPr lang="en-US" sz="3200" noProof="0" dirty="0">
                <a:latin typeface="Times New Roman" panose="02020603050405020304" pitchFamily="18" charset="0"/>
                <a:cs typeface="Times New Roman" panose="02020603050405020304" pitchFamily="18" charset="0"/>
              </a:rPr>
              <a:t>Software Deployment Actions – Text Alternative</a:t>
            </a:r>
            <a:endParaRPr lang="en-US" sz="3200" noProof="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sz="quarter" idx="14"/>
          </p:nvPr>
        </p:nvSpPr>
        <p:spPr/>
        <p:txBody>
          <a:bodyPr/>
          <a:lstStyle/>
          <a:p>
            <a:r>
              <a:rPr lang="en-US" noProof="0" dirty="0">
                <a:latin typeface="Times New Roman" panose="02020603050405020304" pitchFamily="18" charset="0"/>
                <a:cs typeface="Times New Roman" panose="02020603050405020304" pitchFamily="18" charset="0"/>
                <a:hlinkClick r:id="rId1"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p:txBody>
          <a:bodyPr>
            <a:normAutofit/>
          </a:bodyPr>
          <a:lstStyle/>
          <a:p>
            <a:r>
              <a:rPr lang="en-US" sz="2400" noProof="0" dirty="0">
                <a:latin typeface="Times New Roman" panose="02020603050405020304" pitchFamily="18" charset="0"/>
                <a:cs typeface="Times New Roman" panose="02020603050405020304" pitchFamily="18" charset="0"/>
              </a:rPr>
              <a:t>An illustration displays software deployment actions. Four actions are displayed around a checklist. The actions are manage customer expectation, assemble development package, establish support regimen, and provide instructional materials to end users.</a:t>
            </a:r>
            <a:endParaRPr lang="en-US" sz="2400" noProof="0"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1"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noProof="0" dirty="0">
                <a:solidFill>
                  <a:srgbClr val="000000"/>
                </a:solidFill>
                <a:latin typeface="Times New Roman" panose="02020603050405020304" pitchFamily="18" charset="0"/>
                <a:cs typeface="Times New Roman" panose="02020603050405020304" pitchFamily="18" charset="0"/>
              </a:rPr>
              <a:t>Principles that Guide </a:t>
            </a:r>
            <a:r>
              <a:rPr lang="en-US" sz="4000" noProof="0" dirty="0">
                <a:solidFill>
                  <a:srgbClr val="000000"/>
                </a:solidFill>
                <a:highlight>
                  <a:srgbClr val="FFFF00"/>
                </a:highlight>
                <a:latin typeface="Times New Roman" panose="02020603050405020304" pitchFamily="18" charset="0"/>
                <a:cs typeface="Times New Roman" panose="02020603050405020304" pitchFamily="18" charset="0"/>
              </a:rPr>
              <a:t>Practice</a:t>
            </a:r>
            <a:r>
              <a:rPr lang="en-US" sz="4000" noProof="0" dirty="0">
                <a:solidFill>
                  <a:srgbClr val="000000"/>
                </a:solidFill>
                <a:latin typeface="Times New Roman" panose="02020603050405020304" pitchFamily="18" charset="0"/>
                <a:cs typeface="Times New Roman" panose="02020603050405020304" pitchFamily="18" charset="0"/>
              </a:rPr>
              <a:t> </a:t>
            </a:r>
            <a:r>
              <a:rPr lang="en-US" sz="1000" b="0" noProof="0" dirty="0">
                <a:solidFill>
                  <a:srgbClr val="000000"/>
                </a:solidFill>
                <a:latin typeface="Times New Roman" panose="02020603050405020304" pitchFamily="18" charset="0"/>
                <a:cs typeface="Times New Roman" panose="02020603050405020304" pitchFamily="18" charset="0"/>
              </a:rPr>
              <a:t>1</a:t>
            </a:r>
            <a:endParaRPr lang="en-US" sz="1000" b="0" noProof="0" dirty="0">
              <a:solidFill>
                <a:srgbClr val="000000"/>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030149"/>
            <a:ext cx="8458200" cy="4878029"/>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altLang="en-US" sz="2400" b="1" noProof="0" dirty="0">
                <a:solidFill>
                  <a:schemeClr val="tx1"/>
                </a:solidFill>
                <a:latin typeface="Times New Roman" panose="02020603050405020304" pitchFamily="18" charset="0"/>
                <a:cs typeface="Times New Roman" panose="02020603050405020304" pitchFamily="18" charset="0"/>
              </a:rPr>
              <a:t>Principle #1. </a:t>
            </a:r>
            <a:r>
              <a:rPr lang="en-US" altLang="en-US" sz="2400" b="1" i="1" noProof="0" dirty="0">
                <a:solidFill>
                  <a:schemeClr val="tx1"/>
                </a:solidFill>
                <a:highlight>
                  <a:srgbClr val="FFFF00"/>
                </a:highlight>
                <a:latin typeface="Times New Roman" panose="02020603050405020304" pitchFamily="18" charset="0"/>
                <a:cs typeface="Times New Roman" panose="02020603050405020304" pitchFamily="18" charset="0"/>
              </a:rPr>
              <a:t>Divide and conquer</a:t>
            </a:r>
            <a:r>
              <a:rPr lang="en-US" altLang="en-US" sz="2400" b="1" i="1" noProof="0" dirty="0">
                <a:solidFill>
                  <a:schemeClr val="tx1"/>
                </a:solidFill>
                <a:latin typeface="Times New Roman" panose="02020603050405020304" pitchFamily="18" charset="0"/>
                <a:cs typeface="Times New Roman" panose="02020603050405020304" pitchFamily="18" charset="0"/>
              </a:rPr>
              <a:t>.</a:t>
            </a:r>
            <a:r>
              <a:rPr lang="en-US" altLang="en-US" sz="2400" b="1" noProof="0" dirty="0">
                <a:solidFill>
                  <a:schemeClr val="tx1"/>
                </a:solidFill>
                <a:latin typeface="Times New Roman" panose="02020603050405020304" pitchFamily="18" charset="0"/>
                <a:cs typeface="Times New Roman" panose="02020603050405020304" pitchFamily="18" charset="0"/>
              </a:rPr>
              <a:t> A</a:t>
            </a:r>
            <a:r>
              <a:rPr lang="en-US" altLang="en-US" sz="2400" noProof="0" dirty="0">
                <a:solidFill>
                  <a:schemeClr val="tx1"/>
                </a:solidFill>
                <a:latin typeface="Times New Roman" panose="02020603050405020304" pitchFamily="18" charset="0"/>
                <a:cs typeface="Times New Roman" panose="02020603050405020304" pitchFamily="18" charset="0"/>
              </a:rPr>
              <a:t>nalysis and design should always emphasize </a:t>
            </a:r>
            <a:r>
              <a:rPr lang="en-US" altLang="en-US" sz="2400" i="1" noProof="0" dirty="0">
                <a:solidFill>
                  <a:schemeClr val="tx1"/>
                </a:solidFill>
                <a:latin typeface="Times New Roman" panose="02020603050405020304" pitchFamily="18" charset="0"/>
                <a:cs typeface="Times New Roman" panose="02020603050405020304" pitchFamily="18" charset="0"/>
              </a:rPr>
              <a:t>separation of concerns</a:t>
            </a:r>
            <a:r>
              <a:rPr lang="en-US" altLang="en-US" sz="2400" noProof="0" dirty="0">
                <a:solidFill>
                  <a:schemeClr val="tx1"/>
                </a:solidFill>
                <a:latin typeface="Times New Roman" panose="02020603050405020304" pitchFamily="18" charset="0"/>
                <a:cs typeface="Times New Roman" panose="02020603050405020304" pitchFamily="18" charset="0"/>
              </a:rPr>
              <a:t> (SoC).</a:t>
            </a:r>
            <a:endParaRPr lang="en-US" altLang="en-US" sz="2400" noProof="0" dirty="0">
              <a:solidFill>
                <a:schemeClr val="tx1"/>
              </a:solidFill>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altLang="en-US" sz="2400" b="1" noProof="0" dirty="0">
                <a:solidFill>
                  <a:schemeClr val="tx1"/>
                </a:solidFill>
                <a:latin typeface="Times New Roman" panose="02020603050405020304" pitchFamily="18" charset="0"/>
                <a:cs typeface="Times New Roman" panose="02020603050405020304" pitchFamily="18" charset="0"/>
              </a:rPr>
              <a:t>Principle #2.  </a:t>
            </a:r>
            <a:r>
              <a:rPr lang="en-US" altLang="en-US" sz="2400" b="1" i="1" noProof="0" dirty="0">
                <a:solidFill>
                  <a:schemeClr val="tx1"/>
                </a:solidFill>
                <a:latin typeface="Times New Roman" panose="02020603050405020304" pitchFamily="18" charset="0"/>
                <a:cs typeface="Times New Roman" panose="02020603050405020304" pitchFamily="18" charset="0"/>
              </a:rPr>
              <a:t>Understand the use of </a:t>
            </a:r>
            <a:r>
              <a:rPr lang="en-US" altLang="en-US" sz="2400" b="1" i="1" noProof="0" dirty="0">
                <a:solidFill>
                  <a:schemeClr val="tx1"/>
                </a:solidFill>
                <a:highlight>
                  <a:srgbClr val="FFFF00"/>
                </a:highlight>
                <a:latin typeface="Times New Roman" panose="02020603050405020304" pitchFamily="18" charset="0"/>
                <a:cs typeface="Times New Roman" panose="02020603050405020304" pitchFamily="18" charset="0"/>
              </a:rPr>
              <a:t>abstraction</a:t>
            </a:r>
            <a:r>
              <a:rPr lang="en-US" altLang="en-US" sz="2400" b="1" i="1" noProof="0" dirty="0">
                <a:solidFill>
                  <a:schemeClr val="tx1"/>
                </a:solidFill>
                <a:latin typeface="Times New Roman" panose="02020603050405020304" pitchFamily="18" charset="0"/>
                <a:cs typeface="Times New Roman" panose="02020603050405020304" pitchFamily="18" charset="0"/>
              </a:rPr>
              <a:t>.</a:t>
            </a:r>
            <a:r>
              <a:rPr lang="en-US" altLang="en-US" sz="2400" b="1"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Abstraction is a simplification of a complex system element used to communication meaning simply.</a:t>
            </a:r>
            <a:endParaRPr lang="en-US" altLang="en-US" sz="2400" noProof="0" dirty="0">
              <a:solidFill>
                <a:schemeClr val="tx1"/>
              </a:solidFill>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altLang="en-US" sz="2400" b="1" noProof="0" dirty="0">
                <a:solidFill>
                  <a:schemeClr val="tx1"/>
                </a:solidFill>
                <a:latin typeface="Times New Roman" panose="02020603050405020304" pitchFamily="18" charset="0"/>
                <a:cs typeface="Times New Roman" panose="02020603050405020304" pitchFamily="18" charset="0"/>
              </a:rPr>
              <a:t>Principle #3.  Strive for </a:t>
            </a:r>
            <a:r>
              <a:rPr lang="en-US" altLang="en-US" sz="2400" b="1" noProof="0" dirty="0">
                <a:solidFill>
                  <a:schemeClr val="tx1"/>
                </a:solidFill>
                <a:highlight>
                  <a:srgbClr val="FFFF00"/>
                </a:highlight>
                <a:latin typeface="Times New Roman" panose="02020603050405020304" pitchFamily="18" charset="0"/>
                <a:cs typeface="Times New Roman" panose="02020603050405020304" pitchFamily="18" charset="0"/>
              </a:rPr>
              <a:t>consistency</a:t>
            </a:r>
            <a:r>
              <a:rPr lang="en-US" altLang="en-US" sz="2400" b="1"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A familiar context makes software easier to use.</a:t>
            </a:r>
            <a:endParaRPr lang="en-US" altLang="en-US" sz="2400" noProof="0" dirty="0">
              <a:solidFill>
                <a:schemeClr val="tx1"/>
              </a:solidFill>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altLang="en-US" sz="2400" b="1" noProof="0" dirty="0">
                <a:solidFill>
                  <a:schemeClr val="tx1"/>
                </a:solidFill>
                <a:latin typeface="Times New Roman" panose="02020603050405020304" pitchFamily="18" charset="0"/>
                <a:cs typeface="Times New Roman" panose="02020603050405020304" pitchFamily="18" charset="0"/>
              </a:rPr>
              <a:t>Principle #4. </a:t>
            </a:r>
            <a:r>
              <a:rPr lang="en-US" altLang="en-US" sz="2400" b="1" i="1" noProof="0" dirty="0">
                <a:solidFill>
                  <a:schemeClr val="tx1"/>
                </a:solidFill>
                <a:latin typeface="Times New Roman" panose="02020603050405020304" pitchFamily="18" charset="0"/>
                <a:cs typeface="Times New Roman" panose="02020603050405020304" pitchFamily="18" charset="0"/>
              </a:rPr>
              <a:t>Focus on the transfer of </a:t>
            </a:r>
            <a:r>
              <a:rPr lang="en-US" altLang="en-US" sz="2400" b="1" i="1" noProof="0" dirty="0">
                <a:solidFill>
                  <a:schemeClr val="tx1"/>
                </a:solidFill>
                <a:highlight>
                  <a:srgbClr val="FFFF00"/>
                </a:highlight>
                <a:latin typeface="Times New Roman" panose="02020603050405020304" pitchFamily="18" charset="0"/>
                <a:cs typeface="Times New Roman" panose="02020603050405020304" pitchFamily="18" charset="0"/>
              </a:rPr>
              <a:t>information</a:t>
            </a:r>
            <a:r>
              <a:rPr lang="en-US" altLang="en-US" sz="2400" b="1" i="1"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Pay special attention to the analysis, design, construction, and testing of interfaces.</a:t>
            </a:r>
            <a:endParaRPr lang="en-US" altLang="en-US" sz="2400" noProof="0"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solidFill>
                  <a:srgbClr val="000000"/>
                </a:solidFill>
                <a:latin typeface="Times New Roman" panose="02020603050405020304" pitchFamily="18" charset="0"/>
                <a:cs typeface="Times New Roman" panose="02020603050405020304" pitchFamily="18" charset="0"/>
              </a:rPr>
            </a:fld>
            <a:endParaRPr lang="en-US"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noProof="0" dirty="0">
                <a:solidFill>
                  <a:srgbClr val="000000"/>
                </a:solidFill>
                <a:latin typeface="Times New Roman" panose="02020603050405020304" pitchFamily="18" charset="0"/>
                <a:ea typeface="Tahoma" panose="020B0604030504040204" pitchFamily="34" charset="0"/>
                <a:cs typeface="Times New Roman" panose="02020603050405020304" pitchFamily="18" charset="0"/>
              </a:rPr>
              <a:t>Principles that Guide Practice </a:t>
            </a:r>
            <a:r>
              <a:rPr lang="en-US" sz="1000" b="0" noProof="0" dirty="0">
                <a:solidFill>
                  <a:srgbClr val="000000"/>
                </a:solidFill>
                <a:latin typeface="Times New Roman" panose="02020603050405020304" pitchFamily="18" charset="0"/>
                <a:ea typeface="Tahoma" panose="020B0604030504040204" pitchFamily="34" charset="0"/>
                <a:cs typeface="Times New Roman" panose="02020603050405020304" pitchFamily="18" charset="0"/>
              </a:rPr>
              <a:t>2</a:t>
            </a:r>
            <a:endParaRPr lang="en-US" sz="1000" b="0" noProof="0" dirty="0">
              <a:solidFill>
                <a:srgbClr val="000000"/>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4" name="Content Placeholder 3"/>
          <p:cNvSpPr>
            <a:spLocks noGrp="1"/>
          </p:cNvSpPr>
          <p:nvPr>
            <p:ph sz="quarter" idx="11"/>
          </p:nvPr>
        </p:nvSpPr>
        <p:spPr>
          <a:xfrm>
            <a:off x="342900" y="1075445"/>
            <a:ext cx="8458200" cy="4878029"/>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altLang="en-US" sz="2400" b="1" noProof="0" dirty="0">
                <a:solidFill>
                  <a:srgbClr val="000000"/>
                </a:solidFill>
                <a:latin typeface="Times New Roman" panose="02020603050405020304" pitchFamily="18" charset="0"/>
                <a:ea typeface="Tahoma" panose="020B0604030504040204" pitchFamily="34" charset="0"/>
                <a:cs typeface="Times New Roman" panose="02020603050405020304" pitchFamily="18" charset="0"/>
              </a:rPr>
              <a:t>Principle #5.</a:t>
            </a:r>
            <a:r>
              <a:rPr lang="en-US" altLang="en-US" sz="2400" noProof="0" dirty="0">
                <a:solidFill>
                  <a:srgbClr val="000000"/>
                </a:solidFill>
                <a:latin typeface="Times New Roman" panose="02020603050405020304" pitchFamily="18" charset="0"/>
                <a:ea typeface="Tahoma" panose="020B0604030504040204" pitchFamily="34" charset="0"/>
                <a:cs typeface="Times New Roman" panose="02020603050405020304" pitchFamily="18" charset="0"/>
              </a:rPr>
              <a:t> </a:t>
            </a:r>
            <a:r>
              <a:rPr lang="en-US" altLang="en-US" sz="2400" b="1" i="1" noProof="0" dirty="0">
                <a:solidFill>
                  <a:srgbClr val="000000"/>
                </a:solidFill>
                <a:latin typeface="Times New Roman" panose="02020603050405020304" pitchFamily="18" charset="0"/>
                <a:ea typeface="Tahoma" panose="020B0604030504040204" pitchFamily="34" charset="0"/>
                <a:cs typeface="Times New Roman" panose="02020603050405020304" pitchFamily="18" charset="0"/>
              </a:rPr>
              <a:t>Build software that exhibits effective modularity.</a:t>
            </a:r>
            <a:r>
              <a:rPr lang="en-US" altLang="en-US" sz="2400" noProof="0" dirty="0">
                <a:solidFill>
                  <a:srgbClr val="000000"/>
                </a:solidFill>
                <a:latin typeface="Times New Roman" panose="02020603050405020304" pitchFamily="18" charset="0"/>
                <a:ea typeface="Tahoma" panose="020B0604030504040204" pitchFamily="34" charset="0"/>
                <a:cs typeface="Times New Roman" panose="02020603050405020304" pitchFamily="18" charset="0"/>
              </a:rPr>
              <a:t> Provides a mechanism for realizing the philosophy of Separation of concerns .</a:t>
            </a:r>
            <a:endParaRPr lang="en-US" altLang="en-US" sz="2400" noProof="0" dirty="0">
              <a:solidFill>
                <a:srgbClr val="000000"/>
              </a:solidFill>
              <a:latin typeface="Times New Roman" panose="02020603050405020304" pitchFamily="18" charset="0"/>
              <a:ea typeface="Tahoma" panose="020B0604030504040204" pitchFamily="34"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altLang="en-US" sz="2400" b="1" noProof="0" dirty="0">
                <a:solidFill>
                  <a:srgbClr val="000000"/>
                </a:solidFill>
                <a:latin typeface="Times New Roman" panose="02020603050405020304" pitchFamily="18" charset="0"/>
                <a:ea typeface="Tahoma" panose="020B0604030504040204" pitchFamily="34" charset="0"/>
                <a:cs typeface="Times New Roman" panose="02020603050405020304" pitchFamily="18" charset="0"/>
              </a:rPr>
              <a:t>Principle #6.</a:t>
            </a:r>
            <a:r>
              <a:rPr lang="en-US" altLang="en-US" sz="2400" noProof="0" dirty="0">
                <a:solidFill>
                  <a:srgbClr val="000000"/>
                </a:solidFill>
                <a:latin typeface="Times New Roman" panose="02020603050405020304" pitchFamily="18" charset="0"/>
                <a:ea typeface="Tahoma" panose="020B0604030504040204" pitchFamily="34" charset="0"/>
                <a:cs typeface="Times New Roman" panose="02020603050405020304" pitchFamily="18" charset="0"/>
              </a:rPr>
              <a:t>  </a:t>
            </a:r>
            <a:r>
              <a:rPr lang="en-US" altLang="en-US" sz="2400" b="1" i="1" noProof="0" dirty="0">
                <a:solidFill>
                  <a:srgbClr val="000000"/>
                </a:solidFill>
                <a:latin typeface="Times New Roman" panose="02020603050405020304" pitchFamily="18" charset="0"/>
                <a:ea typeface="Tahoma" panose="020B0604030504040204" pitchFamily="34" charset="0"/>
                <a:cs typeface="Times New Roman" panose="02020603050405020304" pitchFamily="18" charset="0"/>
              </a:rPr>
              <a:t>Look for patterns. </a:t>
            </a:r>
            <a:r>
              <a:rPr lang="en-US" altLang="en-US" sz="2400" noProof="0" dirty="0">
                <a:solidFill>
                  <a:srgbClr val="000000"/>
                </a:solidFill>
                <a:latin typeface="Times New Roman" panose="02020603050405020304" pitchFamily="18" charset="0"/>
                <a:ea typeface="Tahoma" panose="020B0604030504040204" pitchFamily="34" charset="0"/>
                <a:cs typeface="Times New Roman" panose="02020603050405020304" pitchFamily="18" charset="0"/>
              </a:rPr>
              <a:t>The goal of patterns is to create a body of literature to help developers resolve recurring problems encountered in software development.</a:t>
            </a:r>
            <a:endParaRPr lang="en-US" altLang="en-US" sz="2400" noProof="0" dirty="0">
              <a:solidFill>
                <a:srgbClr val="000000"/>
              </a:solidFill>
              <a:latin typeface="Times New Roman" panose="02020603050405020304" pitchFamily="18" charset="0"/>
              <a:ea typeface="Tahoma" panose="020B0604030504040204" pitchFamily="34"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altLang="en-US" sz="2400" b="1" noProof="0" dirty="0">
                <a:solidFill>
                  <a:srgbClr val="000000"/>
                </a:solidFill>
                <a:latin typeface="Times New Roman" panose="02020603050405020304" pitchFamily="18" charset="0"/>
                <a:ea typeface="Tahoma" panose="020B0604030504040204" pitchFamily="34" charset="0"/>
                <a:cs typeface="Times New Roman" panose="02020603050405020304" pitchFamily="18" charset="0"/>
              </a:rPr>
              <a:t>Principle #7. </a:t>
            </a:r>
            <a:r>
              <a:rPr lang="en-US" altLang="en-US" sz="2400" b="1" i="1" noProof="0" dirty="0">
                <a:solidFill>
                  <a:srgbClr val="000000"/>
                </a:solidFill>
                <a:latin typeface="Times New Roman" panose="02020603050405020304" pitchFamily="18" charset="0"/>
                <a:ea typeface="Tahoma" panose="020B0604030504040204" pitchFamily="34" charset="0"/>
                <a:cs typeface="Times New Roman" panose="02020603050405020304" pitchFamily="18" charset="0"/>
              </a:rPr>
              <a:t>Use multiple viewpoints. </a:t>
            </a:r>
            <a:r>
              <a:rPr lang="en-US" altLang="en-US" sz="2400" noProof="0" dirty="0">
                <a:solidFill>
                  <a:srgbClr val="000000"/>
                </a:solidFill>
                <a:latin typeface="Times New Roman" panose="02020603050405020304" pitchFamily="18" charset="0"/>
                <a:ea typeface="Tahoma" panose="020B0604030504040204" pitchFamily="34" charset="0"/>
                <a:cs typeface="Times New Roman" panose="02020603050405020304" pitchFamily="18" charset="0"/>
              </a:rPr>
              <a:t>Represent the problem and solution from different perspectives.</a:t>
            </a:r>
            <a:endParaRPr lang="en-US" altLang="en-US" sz="2400" noProof="0" dirty="0">
              <a:solidFill>
                <a:srgbClr val="000000"/>
              </a:solidFill>
              <a:latin typeface="Times New Roman" panose="02020603050405020304" pitchFamily="18" charset="0"/>
              <a:ea typeface="Tahoma" panose="020B0604030504040204" pitchFamily="34"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altLang="en-US" sz="2400" b="1" noProof="0" dirty="0">
                <a:solidFill>
                  <a:srgbClr val="000000"/>
                </a:solidFill>
                <a:latin typeface="Times New Roman" panose="02020603050405020304" pitchFamily="18" charset="0"/>
                <a:ea typeface="Tahoma" panose="020B0604030504040204" pitchFamily="34" charset="0"/>
                <a:cs typeface="Times New Roman" panose="02020603050405020304" pitchFamily="18" charset="0"/>
              </a:rPr>
              <a:t>Principle #8. </a:t>
            </a:r>
            <a:r>
              <a:rPr lang="en-US" altLang="en-US" sz="2400" b="1" i="1" noProof="0" dirty="0">
                <a:solidFill>
                  <a:srgbClr val="000000"/>
                </a:solidFill>
                <a:latin typeface="Times New Roman" panose="02020603050405020304" pitchFamily="18" charset="0"/>
                <a:ea typeface="Tahoma" panose="020B0604030504040204" pitchFamily="34" charset="0"/>
                <a:cs typeface="Times New Roman" panose="02020603050405020304" pitchFamily="18" charset="0"/>
              </a:rPr>
              <a:t>Some consumes your work products. </a:t>
            </a:r>
            <a:r>
              <a:rPr lang="en-US" altLang="en-US" sz="2400" noProof="0" dirty="0">
                <a:solidFill>
                  <a:srgbClr val="000000"/>
                </a:solidFill>
                <a:latin typeface="Times New Roman" panose="02020603050405020304" pitchFamily="18" charset="0"/>
                <a:ea typeface="Tahoma" panose="020B0604030504040204" pitchFamily="34" charset="0"/>
                <a:cs typeface="Times New Roman" panose="02020603050405020304" pitchFamily="18" charset="0"/>
              </a:rPr>
              <a:t>Remember that someone will maintain the software.</a:t>
            </a:r>
            <a:endParaRPr lang="en-US" altLang="en-US" sz="2400" noProof="0" dirty="0">
              <a:solidFill>
                <a:srgbClr val="000000"/>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solidFill>
                  <a:srgbClr val="000000"/>
                </a:solidFill>
                <a:latin typeface="Times New Roman" panose="02020603050405020304" pitchFamily="18" charset="0"/>
                <a:ea typeface="Tahoma" panose="020B0604030504040204" pitchFamily="34" charset="0"/>
                <a:cs typeface="Times New Roman" panose="02020603050405020304" pitchFamily="18" charset="0"/>
              </a:rPr>
            </a:fld>
            <a:endParaRPr lang="en-US" dirty="0">
              <a:solidFill>
                <a:srgbClr val="000000"/>
              </a:solidFill>
              <a:latin typeface="Times New Roman" panose="02020603050405020304" pitchFamily="18" charset="0"/>
              <a:ea typeface="Tahoma" panose="020B0604030504040204" pitchFamily="34"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Simplified Process Framework</a:t>
            </a:r>
            <a:endParaRPr lang="en-US" sz="4000" noProof="0" dirty="0">
              <a:latin typeface="Times New Roman" panose="02020603050405020304" pitchFamily="18" charset="0"/>
              <a:cs typeface="Times New Roman" panose="02020603050405020304" pitchFamily="18" charset="0"/>
            </a:endParaRPr>
          </a:p>
        </p:txBody>
      </p:sp>
      <p:pic>
        <p:nvPicPr>
          <p:cNvPr id="5" name="Picture 4" descr="An illustration displays the simplified process framework. "/>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01693" y="1397979"/>
            <a:ext cx="6907059" cy="4062043"/>
          </a:xfrm>
          <a:prstGeom prst="rect">
            <a:avLst/>
          </a:prstGeom>
        </p:spPr>
      </p:pic>
      <p:sp>
        <p:nvSpPr>
          <p:cNvPr id="7" name="Text Placeholder 6"/>
          <p:cNvSpPr>
            <a:spLocks noGrp="1"/>
          </p:cNvSpPr>
          <p:nvPr>
            <p:ph type="body" sz="quarter" idx="12"/>
          </p:nvPr>
        </p:nvSpPr>
        <p:spPr>
          <a:xfrm>
            <a:off x="3118525" y="6324600"/>
            <a:ext cx="2906949" cy="228600"/>
          </a:xfrm>
        </p:spPr>
        <p:txBody>
          <a:bodyPr/>
          <a:lstStyle/>
          <a:p>
            <a:r>
              <a:rPr lang="en-US" sz="1200" noProof="0" dirty="0">
                <a:latin typeface="Times New Roman" panose="02020603050405020304" pitchFamily="18" charset="0"/>
                <a:cs typeface="Times New Roman" panose="02020603050405020304" pitchFamily="18" charset="0"/>
                <a:hlinkClick r:id="rId2"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fld>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noProof="0" dirty="0">
                <a:solidFill>
                  <a:srgbClr val="000000"/>
                </a:solidFill>
                <a:highlight>
                  <a:srgbClr val="FFFF00"/>
                </a:highlight>
                <a:latin typeface="Times New Roman" panose="02020603050405020304" pitchFamily="18" charset="0"/>
                <a:cs typeface="Times New Roman" panose="02020603050405020304" pitchFamily="18" charset="0"/>
              </a:rPr>
              <a:t>Communications </a:t>
            </a:r>
            <a:r>
              <a:rPr lang="en-US" sz="4000" noProof="0" dirty="0">
                <a:solidFill>
                  <a:srgbClr val="000000"/>
                </a:solidFill>
                <a:latin typeface="Times New Roman" panose="02020603050405020304" pitchFamily="18" charset="0"/>
                <a:cs typeface="Times New Roman" panose="02020603050405020304" pitchFamily="18" charset="0"/>
              </a:rPr>
              <a:t>Principles </a:t>
            </a:r>
            <a:r>
              <a:rPr lang="en-US" sz="1000" b="0" noProof="0" dirty="0">
                <a:solidFill>
                  <a:srgbClr val="000000"/>
                </a:solidFill>
                <a:latin typeface="Times New Roman" panose="02020603050405020304" pitchFamily="18" charset="0"/>
                <a:cs typeface="Times New Roman" panose="02020603050405020304" pitchFamily="18" charset="0"/>
              </a:rPr>
              <a:t>1</a:t>
            </a:r>
            <a:endParaRPr lang="en-US" sz="1000" b="0" noProof="0" dirty="0">
              <a:solidFill>
                <a:srgbClr val="000000"/>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093862"/>
            <a:ext cx="8458200" cy="5372252"/>
          </a:xfrm>
        </p:spPr>
        <p:txBody>
          <a:bodyPr vert="horz" lIns="91440" tIns="45720" rIns="91440" bIns="45720" rtlCol="0">
            <a:noAutofit/>
          </a:bodyPr>
          <a:lstStyle/>
          <a:p>
            <a:pPr marL="291465" indent="-291465">
              <a:spcBef>
                <a:spcPts val="1000"/>
              </a:spcBef>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Principle #1.  </a:t>
            </a:r>
            <a:r>
              <a:rPr lang="en-US" altLang="en-US" sz="2400" b="1" i="1" noProof="0" dirty="0">
                <a:solidFill>
                  <a:srgbClr val="000000"/>
                </a:solidFill>
                <a:highlight>
                  <a:srgbClr val="FFFF00"/>
                </a:highlight>
                <a:latin typeface="Times New Roman" panose="02020603050405020304" pitchFamily="18" charset="0"/>
                <a:cs typeface="Times New Roman" panose="02020603050405020304" pitchFamily="18" charset="0"/>
              </a:rPr>
              <a:t>Listen</a:t>
            </a:r>
            <a:r>
              <a:rPr lang="en-US" altLang="en-US" sz="2400" b="1" i="1" noProof="0" dirty="0">
                <a:solidFill>
                  <a:srgbClr val="000000"/>
                </a:solidFill>
                <a:latin typeface="Times New Roman" panose="02020603050405020304" pitchFamily="18" charset="0"/>
                <a:cs typeface="Times New Roman" panose="02020603050405020304" pitchFamily="18" charset="0"/>
              </a:rPr>
              <a:t>.</a:t>
            </a:r>
            <a:r>
              <a:rPr lang="en-US" altLang="en-US" sz="2400" noProof="0" dirty="0">
                <a:solidFill>
                  <a:srgbClr val="000000"/>
                </a:solidFill>
                <a:latin typeface="Times New Roman" panose="02020603050405020304" pitchFamily="18" charset="0"/>
                <a:cs typeface="Times New Roman" panose="02020603050405020304" pitchFamily="18" charset="0"/>
              </a:rPr>
              <a:t>  Try to focus on the speaker’s words, not formulating your response to those words.</a:t>
            </a:r>
            <a:endParaRPr lang="en-US" altLang="en-US" sz="2400" noProof="0" dirty="0">
              <a:solidFill>
                <a:srgbClr val="000000"/>
              </a:solidFill>
              <a:latin typeface="Times New Roman" panose="02020603050405020304" pitchFamily="18" charset="0"/>
              <a:cs typeface="Times New Roman" panose="02020603050405020304" pitchFamily="18" charset="0"/>
            </a:endParaRPr>
          </a:p>
          <a:p>
            <a:pPr marL="291465" indent="-291465">
              <a:spcBef>
                <a:spcPts val="1000"/>
              </a:spcBef>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Principle # 2.  </a:t>
            </a:r>
            <a:r>
              <a:rPr lang="en-US" altLang="en-US" sz="2400" b="1" i="1" noProof="0" dirty="0">
                <a:solidFill>
                  <a:srgbClr val="000000"/>
                </a:solidFill>
                <a:highlight>
                  <a:srgbClr val="FFFF00"/>
                </a:highlight>
                <a:latin typeface="Times New Roman" panose="02020603050405020304" pitchFamily="18" charset="0"/>
                <a:cs typeface="Times New Roman" panose="02020603050405020304" pitchFamily="18" charset="0"/>
              </a:rPr>
              <a:t>Prepare </a:t>
            </a:r>
            <a:r>
              <a:rPr lang="en-US" altLang="en-US" sz="2400" b="1" i="1" noProof="0" dirty="0">
                <a:solidFill>
                  <a:srgbClr val="000000"/>
                </a:solidFill>
                <a:latin typeface="Times New Roman" panose="02020603050405020304" pitchFamily="18" charset="0"/>
                <a:cs typeface="Times New Roman" panose="02020603050405020304" pitchFamily="18" charset="0"/>
              </a:rPr>
              <a:t>before you communicate.  </a:t>
            </a:r>
            <a:r>
              <a:rPr lang="en-US" altLang="en-US" sz="2400" noProof="0" dirty="0">
                <a:solidFill>
                  <a:srgbClr val="000000"/>
                </a:solidFill>
                <a:latin typeface="Times New Roman" panose="02020603050405020304" pitchFamily="18" charset="0"/>
                <a:cs typeface="Times New Roman" panose="02020603050405020304" pitchFamily="18" charset="0"/>
              </a:rPr>
              <a:t>Understand a problem before meeting with others. </a:t>
            </a:r>
            <a:endParaRPr lang="en-US" altLang="en-US" sz="2400" noProof="0" dirty="0">
              <a:solidFill>
                <a:srgbClr val="000000"/>
              </a:solidFill>
              <a:latin typeface="Times New Roman" panose="02020603050405020304" pitchFamily="18" charset="0"/>
              <a:cs typeface="Times New Roman" panose="02020603050405020304" pitchFamily="18" charset="0"/>
            </a:endParaRPr>
          </a:p>
          <a:p>
            <a:pPr marL="291465" indent="-291465">
              <a:spcBef>
                <a:spcPts val="1000"/>
              </a:spcBef>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Principle # 3.  </a:t>
            </a:r>
            <a:r>
              <a:rPr lang="en-US" altLang="en-US" sz="2400" b="1" i="1" noProof="0" dirty="0">
                <a:solidFill>
                  <a:srgbClr val="000000"/>
                </a:solidFill>
                <a:latin typeface="Times New Roman" panose="02020603050405020304" pitchFamily="18" charset="0"/>
                <a:cs typeface="Times New Roman" panose="02020603050405020304" pitchFamily="18" charset="0"/>
              </a:rPr>
              <a:t>Someone should </a:t>
            </a:r>
            <a:r>
              <a:rPr lang="en-US" altLang="en-US" sz="2400" b="1" i="1" noProof="0" dirty="0">
                <a:solidFill>
                  <a:srgbClr val="000000"/>
                </a:solidFill>
                <a:highlight>
                  <a:srgbClr val="FFFF00"/>
                </a:highlight>
                <a:latin typeface="Times New Roman" panose="02020603050405020304" pitchFamily="18" charset="0"/>
                <a:cs typeface="Times New Roman" panose="02020603050405020304" pitchFamily="18" charset="0"/>
              </a:rPr>
              <a:t>facilitate </a:t>
            </a:r>
            <a:r>
              <a:rPr lang="en-US" altLang="en-US" sz="2400" b="1" i="1" noProof="0" dirty="0">
                <a:solidFill>
                  <a:srgbClr val="000000"/>
                </a:solidFill>
                <a:latin typeface="Times New Roman" panose="02020603050405020304" pitchFamily="18" charset="0"/>
                <a:cs typeface="Times New Roman" panose="02020603050405020304" pitchFamily="18" charset="0"/>
              </a:rPr>
              <a:t>the activity. </a:t>
            </a:r>
            <a:r>
              <a:rPr lang="en-US" altLang="en-US" sz="2400" noProof="0" dirty="0">
                <a:solidFill>
                  <a:srgbClr val="000000"/>
                </a:solidFill>
                <a:latin typeface="Times New Roman" panose="02020603050405020304" pitchFamily="18" charset="0"/>
                <a:cs typeface="Times New Roman" panose="02020603050405020304" pitchFamily="18" charset="0"/>
              </a:rPr>
              <a:t> Every communication meeting should have a leader to keep the conversation moving in a productive direction.</a:t>
            </a:r>
            <a:endParaRPr lang="en-US" altLang="en-US" sz="2400" noProof="0" dirty="0">
              <a:solidFill>
                <a:srgbClr val="000000"/>
              </a:solidFill>
              <a:latin typeface="Times New Roman" panose="02020603050405020304" pitchFamily="18" charset="0"/>
              <a:cs typeface="Times New Roman" panose="02020603050405020304" pitchFamily="18" charset="0"/>
            </a:endParaRPr>
          </a:p>
          <a:p>
            <a:pPr marL="291465" indent="-291465">
              <a:spcBef>
                <a:spcPts val="1000"/>
              </a:spcBef>
              <a:spcAft>
                <a:spcPts val="1000"/>
              </a:spcAft>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Principle #4.  </a:t>
            </a:r>
            <a:r>
              <a:rPr lang="en-US" altLang="en-US" sz="2400" b="1" i="1" noProof="0" dirty="0">
                <a:solidFill>
                  <a:srgbClr val="000000"/>
                </a:solidFill>
                <a:highlight>
                  <a:srgbClr val="FFFF00"/>
                </a:highlight>
                <a:latin typeface="Times New Roman" panose="02020603050405020304" pitchFamily="18" charset="0"/>
                <a:cs typeface="Times New Roman" panose="02020603050405020304" pitchFamily="18" charset="0"/>
              </a:rPr>
              <a:t>Face-to-face</a:t>
            </a:r>
            <a:r>
              <a:rPr lang="en-US" altLang="en-US" sz="2400" b="1" i="1" noProof="0" dirty="0">
                <a:solidFill>
                  <a:srgbClr val="000000"/>
                </a:solidFill>
                <a:latin typeface="Times New Roman" panose="02020603050405020304" pitchFamily="18" charset="0"/>
                <a:cs typeface="Times New Roman" panose="02020603050405020304" pitchFamily="18" charset="0"/>
              </a:rPr>
              <a:t> communication is best. </a:t>
            </a:r>
            <a:r>
              <a:rPr lang="en-US" altLang="en-US" sz="2400" noProof="0" dirty="0">
                <a:solidFill>
                  <a:srgbClr val="000000"/>
                </a:solidFill>
                <a:latin typeface="Times New Roman" panose="02020603050405020304" pitchFamily="18" charset="0"/>
                <a:cs typeface="Times New Roman" panose="02020603050405020304" pitchFamily="18" charset="0"/>
              </a:rPr>
              <a:t>Visual representations of information can be helpful.</a:t>
            </a:r>
            <a:endParaRPr lang="en-US" altLang="en-US" sz="2400" b="1" i="1" noProof="0" dirty="0">
              <a:solidFill>
                <a:srgbClr val="000000"/>
              </a:solidFill>
              <a:latin typeface="Times New Roman" panose="02020603050405020304" pitchFamily="18" charset="0"/>
              <a:cs typeface="Times New Roman" panose="02020603050405020304" pitchFamily="18" charset="0"/>
            </a:endParaRPr>
          </a:p>
          <a:p>
            <a:pPr marL="291465" indent="-291465">
              <a:spcBef>
                <a:spcPts val="1000"/>
              </a:spcBef>
              <a:spcAft>
                <a:spcPts val="1000"/>
              </a:spcAft>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Principle # 5.  </a:t>
            </a:r>
            <a:r>
              <a:rPr lang="en-US" altLang="en-US" sz="2400" b="1" i="1" noProof="0" dirty="0">
                <a:solidFill>
                  <a:srgbClr val="000000"/>
                </a:solidFill>
                <a:latin typeface="Times New Roman" panose="02020603050405020304" pitchFamily="18" charset="0"/>
                <a:cs typeface="Times New Roman" panose="02020603050405020304" pitchFamily="18" charset="0"/>
              </a:rPr>
              <a:t>Take </a:t>
            </a:r>
            <a:r>
              <a:rPr lang="en-US" altLang="en-US" sz="2400" b="1" i="1" noProof="0" dirty="0">
                <a:solidFill>
                  <a:srgbClr val="000000"/>
                </a:solidFill>
                <a:highlight>
                  <a:srgbClr val="FFFF00"/>
                </a:highlight>
                <a:latin typeface="Times New Roman" panose="02020603050405020304" pitchFamily="18" charset="0"/>
                <a:cs typeface="Times New Roman" panose="02020603050405020304" pitchFamily="18" charset="0"/>
              </a:rPr>
              <a:t>notes </a:t>
            </a:r>
            <a:r>
              <a:rPr lang="en-US" altLang="en-US" sz="2400" b="1" i="1" noProof="0" dirty="0">
                <a:solidFill>
                  <a:srgbClr val="000000"/>
                </a:solidFill>
                <a:latin typeface="Times New Roman" panose="02020603050405020304" pitchFamily="18" charset="0"/>
                <a:cs typeface="Times New Roman" panose="02020603050405020304" pitchFamily="18" charset="0"/>
              </a:rPr>
              <a:t>and document decisions. </a:t>
            </a:r>
            <a:r>
              <a:rPr lang="en-US" altLang="en-US" sz="2400" noProof="0" dirty="0">
                <a:solidFill>
                  <a:srgbClr val="000000"/>
                </a:solidFill>
                <a:latin typeface="Times New Roman" panose="02020603050405020304" pitchFamily="18" charset="0"/>
                <a:cs typeface="Times New Roman" panose="02020603050405020304" pitchFamily="18" charset="0"/>
              </a:rPr>
              <a:t>Someone should serve as a “recorder” and write down all important points and decisions.</a:t>
            </a:r>
            <a:endParaRPr lang="en-US" altLang="en-US" sz="2400" noProof="0" dirty="0">
              <a:solidFill>
                <a:srgbClr val="000000"/>
              </a:solidFill>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fld>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Communications Mode Effectiveness</a:t>
            </a:r>
            <a:endParaRPr lang="en-US" sz="4000" noProof="0" dirty="0">
              <a:latin typeface="Times New Roman" panose="02020603050405020304" pitchFamily="18" charset="0"/>
              <a:cs typeface="Times New Roman" panose="02020603050405020304" pitchFamily="18" charset="0"/>
            </a:endParaRPr>
          </a:p>
        </p:txBody>
      </p:sp>
      <p:pic>
        <p:nvPicPr>
          <p:cNvPr id="6" name="Picture 5" descr="A graph plots communications mode effectiveness. "/>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47379" y="1174625"/>
            <a:ext cx="7049240" cy="4710086"/>
          </a:xfrm>
          <a:prstGeom prst="rect">
            <a:avLst/>
          </a:prstGeom>
        </p:spPr>
      </p:pic>
      <p:sp>
        <p:nvSpPr>
          <p:cNvPr id="7" name="Text Placeholder 6"/>
          <p:cNvSpPr>
            <a:spLocks noGrp="1"/>
          </p:cNvSpPr>
          <p:nvPr>
            <p:ph type="body" sz="quarter" idx="12"/>
          </p:nvPr>
        </p:nvSpPr>
        <p:spPr>
          <a:xfrm>
            <a:off x="3096331" y="6324600"/>
            <a:ext cx="2951337" cy="228600"/>
          </a:xfrm>
        </p:spPr>
        <p:txBody>
          <a:bodyPr/>
          <a:lstStyle/>
          <a:p>
            <a:r>
              <a:rPr lang="en-US" sz="1200" noProof="0" dirty="0">
                <a:latin typeface="Times New Roman" panose="02020603050405020304" pitchFamily="18" charset="0"/>
                <a:cs typeface="Times New Roman" panose="02020603050405020304" pitchFamily="18" charset="0"/>
                <a:hlinkClick r:id="rId2"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fld>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noProof="0" dirty="0">
                <a:solidFill>
                  <a:srgbClr val="000000"/>
                </a:solidFill>
                <a:latin typeface="Times New Roman" panose="02020603050405020304" pitchFamily="18" charset="0"/>
                <a:cs typeface="Times New Roman" panose="02020603050405020304" pitchFamily="18" charset="0"/>
              </a:rPr>
              <a:t>Communications Principles </a:t>
            </a:r>
            <a:r>
              <a:rPr lang="en-US" sz="1000" b="0" noProof="0" dirty="0">
                <a:solidFill>
                  <a:srgbClr val="000000"/>
                </a:solidFill>
                <a:latin typeface="Times New Roman" panose="02020603050405020304" pitchFamily="18" charset="0"/>
                <a:cs typeface="Times New Roman" panose="02020603050405020304" pitchFamily="18" charset="0"/>
              </a:rPr>
              <a:t>2</a:t>
            </a:r>
            <a:endParaRPr lang="en-US" sz="1000" b="0" noProof="0" dirty="0">
              <a:solidFill>
                <a:srgbClr val="000000"/>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128046"/>
            <a:ext cx="8458200" cy="4992836"/>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Principle # 6.  </a:t>
            </a:r>
            <a:r>
              <a:rPr lang="en-US" altLang="en-US" sz="2400" b="1" i="1" noProof="0" dirty="0">
                <a:solidFill>
                  <a:srgbClr val="000000"/>
                </a:solidFill>
                <a:latin typeface="Times New Roman" panose="02020603050405020304" pitchFamily="18" charset="0"/>
                <a:cs typeface="Times New Roman" panose="02020603050405020304" pitchFamily="18" charset="0"/>
              </a:rPr>
              <a:t>Strive for collaboration. </a:t>
            </a:r>
            <a:r>
              <a:rPr lang="en-US" altLang="en-US" sz="2400" i="1" noProof="0" dirty="0">
                <a:solidFill>
                  <a:srgbClr val="000000"/>
                </a:solidFill>
                <a:latin typeface="Times New Roman" panose="02020603050405020304" pitchFamily="18" charset="0"/>
                <a:cs typeface="Times New Roman" panose="02020603050405020304" pitchFamily="18" charset="0"/>
              </a:rPr>
              <a:t> C</a:t>
            </a:r>
            <a:r>
              <a:rPr lang="en-US" altLang="en-US" sz="2400" noProof="0" dirty="0">
                <a:solidFill>
                  <a:srgbClr val="000000"/>
                </a:solidFill>
                <a:latin typeface="Times New Roman" panose="02020603050405020304" pitchFamily="18" charset="0"/>
                <a:cs typeface="Times New Roman" panose="02020603050405020304" pitchFamily="18" charset="0"/>
              </a:rPr>
              <a:t>onsensus occurs when collective team knowledge is combined.</a:t>
            </a:r>
            <a:endParaRPr lang="en-US" altLang="en-US" sz="2400" noProof="0" dirty="0">
              <a:solidFill>
                <a:srgbClr val="000000"/>
              </a:solidFill>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Principle # 7.  </a:t>
            </a:r>
            <a:r>
              <a:rPr lang="en-US" altLang="en-US" sz="2400" b="1" i="1" noProof="0" dirty="0">
                <a:solidFill>
                  <a:srgbClr val="000000"/>
                </a:solidFill>
                <a:latin typeface="Times New Roman" panose="02020603050405020304" pitchFamily="18" charset="0"/>
                <a:cs typeface="Times New Roman" panose="02020603050405020304" pitchFamily="18" charset="0"/>
              </a:rPr>
              <a:t>Stay focused, modularize your discussion.</a:t>
            </a:r>
            <a:r>
              <a:rPr lang="en-US" altLang="en-US" sz="2400" i="1" noProof="0" dirty="0">
                <a:solidFill>
                  <a:srgbClr val="000000"/>
                </a:solidFill>
                <a:latin typeface="Times New Roman" panose="02020603050405020304" pitchFamily="18" charset="0"/>
                <a:cs typeface="Times New Roman" panose="02020603050405020304" pitchFamily="18" charset="0"/>
              </a:rPr>
              <a:t> </a:t>
            </a:r>
            <a:r>
              <a:rPr lang="en-US" altLang="en-US" sz="2400" noProof="0" dirty="0">
                <a:solidFill>
                  <a:srgbClr val="000000"/>
                </a:solidFill>
                <a:latin typeface="Times New Roman" panose="02020603050405020304" pitchFamily="18" charset="0"/>
                <a:cs typeface="Times New Roman" panose="02020603050405020304" pitchFamily="18" charset="0"/>
              </a:rPr>
              <a:t>The more people involved in communication the more likely discussion will bounce between topics.</a:t>
            </a:r>
            <a:endParaRPr lang="en-US" altLang="en-US" sz="2400" noProof="0" dirty="0">
              <a:solidFill>
                <a:srgbClr val="000000"/>
              </a:solidFill>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Principle # 8.  </a:t>
            </a:r>
            <a:r>
              <a:rPr lang="en-US" altLang="en-US" sz="2400" b="1" i="1" noProof="0" dirty="0">
                <a:solidFill>
                  <a:srgbClr val="000000"/>
                </a:solidFill>
                <a:latin typeface="Times New Roman" panose="02020603050405020304" pitchFamily="18" charset="0"/>
                <a:cs typeface="Times New Roman" panose="02020603050405020304" pitchFamily="18" charset="0"/>
              </a:rPr>
              <a:t>If something is unclear, draw a picture.</a:t>
            </a:r>
            <a:endParaRPr lang="en-US" altLang="en-US" sz="2400" b="1" i="1" noProof="0" dirty="0">
              <a:solidFill>
                <a:srgbClr val="000000"/>
              </a:solidFill>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Principle # 9.  </a:t>
            </a:r>
            <a:r>
              <a:rPr lang="en-US" altLang="en-US" sz="2400" b="1" i="1" noProof="0" dirty="0">
                <a:solidFill>
                  <a:srgbClr val="000000"/>
                </a:solidFill>
                <a:latin typeface="Times New Roman" panose="02020603050405020304" pitchFamily="18" charset="0"/>
                <a:cs typeface="Times New Roman" panose="02020603050405020304" pitchFamily="18" charset="0"/>
              </a:rPr>
              <a:t>(a) Once you agree to something, move on; (b) If you can’t agree to something, move on; (c) If a feature or function is unclear and cannot be clarified at the moment, move on. </a:t>
            </a:r>
            <a:endParaRPr lang="en-US" altLang="en-US" sz="2400" b="1" i="1" noProof="0" dirty="0">
              <a:solidFill>
                <a:srgbClr val="000000"/>
              </a:solidFill>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Principle # 10.  </a:t>
            </a:r>
            <a:r>
              <a:rPr lang="en-US" altLang="en-US" sz="2400" b="1" i="1" noProof="0" dirty="0">
                <a:solidFill>
                  <a:srgbClr val="000000"/>
                </a:solidFill>
                <a:latin typeface="Times New Roman" panose="02020603050405020304" pitchFamily="18" charset="0"/>
                <a:cs typeface="Times New Roman" panose="02020603050405020304" pitchFamily="18" charset="0"/>
              </a:rPr>
              <a:t>Negotiation is not a contest or a game. It works best when both parties win.</a:t>
            </a:r>
            <a:endParaRPr lang="en-US" altLang="en-US" sz="2400" b="1" i="1" noProof="0" dirty="0">
              <a:solidFill>
                <a:srgbClr val="000000"/>
              </a:solidFill>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solidFill>
                  <a:srgbClr val="000000"/>
                </a:solidFill>
                <a:latin typeface="Times New Roman" panose="02020603050405020304" pitchFamily="18" charset="0"/>
                <a:cs typeface="Times New Roman" panose="02020603050405020304" pitchFamily="18" charset="0"/>
              </a:rPr>
            </a:fld>
            <a:endParaRPr lang="en-US"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tags/tag1.xml><?xml version="1.0" encoding="utf-8"?>
<p:tagLst xmlns:p="http://schemas.openxmlformats.org/presentationml/2006/main">
  <p:tag name="commondata" val="eyJoZGlkIjoiYjNiMjFmMjgzOWFkZmI5ZDgxZjNjYTg0ZWMyM2QyZGUifQ=="/>
</p:tagLst>
</file>

<file path=ppt/theme/theme1.xml><?xml version="1.0" encoding="utf-8"?>
<a:theme xmlns:a="http://schemas.openxmlformats.org/drawingml/2006/main" name="Title Slides 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ainContentSlideMaster">
  <a:themeElements>
    <a:clrScheme name="Custom 3">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losing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Divider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ImageDescriptionAppendixSlideMaster">
  <a:themeElements>
    <a:clrScheme name="Custom 4">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MHHE_Generic Accessible PPT Template_Editorial_v8_2018</Template>
  <TotalTime>0</TotalTime>
  <Words>11979</Words>
  <Application>WPS 演示</Application>
  <PresentationFormat>On-screen Show (4:3)</PresentationFormat>
  <Paragraphs>272</Paragraphs>
  <Slides>31</Slides>
  <Notes>0</Notes>
  <HiddenSlides>7</HiddenSlides>
  <MMClips>0</MMClips>
  <ScaleCrop>false</ScaleCrop>
  <HeadingPairs>
    <vt:vector size="6" baseType="variant">
      <vt:variant>
        <vt:lpstr>已用的字体</vt:lpstr>
      </vt:variant>
      <vt:variant>
        <vt:i4>9</vt:i4>
      </vt:variant>
      <vt:variant>
        <vt:lpstr>主题</vt:lpstr>
      </vt:variant>
      <vt:variant>
        <vt:i4>5</vt:i4>
      </vt:variant>
      <vt:variant>
        <vt:lpstr>幻灯片标题</vt:lpstr>
      </vt:variant>
      <vt:variant>
        <vt:i4>31</vt:i4>
      </vt:variant>
    </vt:vector>
  </HeadingPairs>
  <TitlesOfParts>
    <vt:vector size="45" baseType="lpstr">
      <vt:lpstr>Arial</vt:lpstr>
      <vt:lpstr>宋体</vt:lpstr>
      <vt:lpstr>Wingdings</vt:lpstr>
      <vt:lpstr>Calibri</vt:lpstr>
      <vt:lpstr>Times New Roman</vt:lpstr>
      <vt:lpstr>Tahoma</vt:lpstr>
      <vt:lpstr>微软雅黑</vt:lpstr>
      <vt:lpstr>Arial Unicode MS</vt:lpstr>
      <vt:lpstr>黑体</vt:lpstr>
      <vt:lpstr>Title Slides Master</vt:lpstr>
      <vt:lpstr>MainContentSlideMaster</vt:lpstr>
      <vt:lpstr>ClosingMaster</vt:lpstr>
      <vt:lpstr>DividerSlideMaster</vt:lpstr>
      <vt:lpstr>ImageDescriptionAppendixSlideMaster</vt:lpstr>
      <vt:lpstr>Chapter 6</vt:lpstr>
      <vt:lpstr>Principles that Guide Process 1</vt:lpstr>
      <vt:lpstr>Principles that Guide Process 2</vt:lpstr>
      <vt:lpstr>Principles that Guide Practice 1</vt:lpstr>
      <vt:lpstr>Principles that Guide Practice 2</vt:lpstr>
      <vt:lpstr>Simplified Process Framework</vt:lpstr>
      <vt:lpstr>Communications Principles 1</vt:lpstr>
      <vt:lpstr>Communications Mode Effectiveness</vt:lpstr>
      <vt:lpstr>Communications Principles 2</vt:lpstr>
      <vt:lpstr>Iterative Planning Process</vt:lpstr>
      <vt:lpstr>Planning Principles 1</vt:lpstr>
      <vt:lpstr>Planning Principles 2</vt:lpstr>
      <vt:lpstr>Software Modeling</vt:lpstr>
      <vt:lpstr>Agile Modeling Principles 1</vt:lpstr>
      <vt:lpstr>Agile Modeling Principles 2</vt:lpstr>
      <vt:lpstr>Construction Principles - Coding 1</vt:lpstr>
      <vt:lpstr>Construction Principles - Coding 2</vt:lpstr>
      <vt:lpstr>Construction Principles - Coding 3</vt:lpstr>
      <vt:lpstr>Agile Testing</vt:lpstr>
      <vt:lpstr>Testing Principles 1</vt:lpstr>
      <vt:lpstr>Testing Principles 2</vt:lpstr>
      <vt:lpstr>Software Deployment Actions</vt:lpstr>
      <vt:lpstr>Deployment Principles 1</vt:lpstr>
      <vt:lpstr>End of Main Content</vt:lpstr>
      <vt:lpstr>Accessibility Content: Text Alternatives for Images</vt:lpstr>
      <vt:lpstr>Simplified Process Framework – Text Alternative</vt:lpstr>
      <vt:lpstr>Communications Mode Effectiveness – Text Alternative</vt:lpstr>
      <vt:lpstr>Iterative Planning Process – Text Alternative</vt:lpstr>
      <vt:lpstr>Software Modeling – Text Alternative</vt:lpstr>
      <vt:lpstr>Agile Testing – Text Alternative</vt:lpstr>
      <vt:lpstr>Software Deployment Actions – Text Alternative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 of Four Title Slide Options</dc:title>
  <dc:creator>Ervolino, Heather</dc:creator>
  <cp:keywords>PPT</cp:keywords>
  <cp:lastModifiedBy>李鹏</cp:lastModifiedBy>
  <cp:revision>59</cp:revision>
  <dcterms:created xsi:type="dcterms:W3CDTF">2019-01-22T22:04:00Z</dcterms:created>
  <dcterms:modified xsi:type="dcterms:W3CDTF">2023-12-20T03:16:44Z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AF8A79B5FFB74F51B34C2B5E1077BDEA_12</vt:lpwstr>
  </property>
  <property fmtid="{D5CDD505-2E9C-101B-9397-08002B2CF9AE}" pid="3" name="KSOProductBuildVer">
    <vt:lpwstr>2052-12.1.0.15990</vt:lpwstr>
  </property>
</Properties>
</file>