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2"/>
    <p:sldMasterId id="2147483660" r:id="rId3"/>
    <p:sldMasterId id="2147483662" r:id="rId4"/>
    <p:sldMasterId id="2147483665" r:id="rId5"/>
    <p:sldMasterId id="2147483668" r:id="rId6"/>
  </p:sldMasterIdLst>
  <p:notesMasterIdLst>
    <p:notesMasterId r:id="rId29"/>
  </p:notesMasterIdLst>
  <p:sldIdLst>
    <p:sldId id="283" r:id="rId7"/>
    <p:sldId id="265" r:id="rId8"/>
    <p:sldId id="266" r:id="rId9"/>
    <p:sldId id="278" r:id="rId10"/>
    <p:sldId id="279" r:id="rId11"/>
    <p:sldId id="282" r:id="rId12"/>
    <p:sldId id="277" r:id="rId13"/>
    <p:sldId id="272" r:id="rId14"/>
    <p:sldId id="276" r:id="rId15"/>
    <p:sldId id="273" r:id="rId16"/>
    <p:sldId id="274" r:id="rId17"/>
    <p:sldId id="275" r:id="rId18"/>
    <p:sldId id="271" r:id="rId19"/>
    <p:sldId id="269" r:id="rId20"/>
    <p:sldId id="270" r:id="rId21"/>
    <p:sldId id="267" r:id="rId22"/>
    <p:sldId id="268" r:id="rId23"/>
    <p:sldId id="260" r:id="rId24"/>
    <p:sldId id="258" r:id="rId25"/>
    <p:sldId id="264" r:id="rId26"/>
    <p:sldId id="284" r:id="rId27"/>
    <p:sldId id="285" r:id="rId28"/>
  </p:sldIdLst>
  <p:sldSz cx="9144000" cy="6858000" type="screen4x3"/>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3"/>
            <p14:sldId id="265"/>
            <p14:sldId id="266"/>
            <p14:sldId id="278"/>
            <p14:sldId id="279"/>
            <p14:sldId id="282"/>
            <p14:sldId id="277"/>
            <p14:sldId id="272"/>
            <p14:sldId id="276"/>
            <p14:sldId id="273"/>
            <p14:sldId id="274"/>
            <p14:sldId id="275"/>
            <p14:sldId id="271"/>
            <p14:sldId id="269"/>
            <p14:sldId id="270"/>
            <p14:sldId id="267"/>
            <p14:sldId id="268"/>
            <p14:sldId id="260"/>
          </p14:sldIdLst>
        </p14:section>
        <p14:section name="Appendix: Image Descriptions for Unsighted Students" id="{9E859B0B-078E-463E-89A6-21C20DD280C4}">
          <p14:sldIdLst>
            <p14:sldId id="258"/>
            <p14:sldId id="264"/>
            <p14:sldId id="284"/>
            <p14:sldId id="285"/>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1" autoAdjust="0"/>
    <p:restoredTop sz="86375" autoAdjust="0"/>
  </p:normalViewPr>
  <p:slideViewPr>
    <p:cSldViewPr snapToGrid="0" showGuides="1">
      <p:cViewPr varScale="1">
        <p:scale>
          <a:sx n="59" d="100"/>
          <a:sy n="59" d="100"/>
        </p:scale>
        <p:origin x="52" y="280"/>
      </p:cViewPr>
      <p:guideLst>
        <p:guide pos="3264"/>
        <p:guide orient="horz" pos="2256"/>
        <p:guide pos="5640"/>
      </p:guideLst>
    </p:cSldViewPr>
  </p:slideViewPr>
  <p:outlineViewPr>
    <p:cViewPr>
      <p:scale>
        <a:sx n="50" d="100"/>
        <a:sy n="50" d="100"/>
      </p:scale>
      <p:origin x="0" y="-49152"/>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0690E-986D-4079-950F-0899483951FC}" type="datetimeFigureOut">
              <a:rPr lang="en-IN" smtClean="0"/>
              <a:t>23-10-2024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B0536C-FB01-439D-B2A5-73F10E66B05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8E8986D-EE3A-4DEB-89D2-3A8448169C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lvl1pPr>
              <a:defRPr>
                <a:latin typeface="Times New Roman" panose="02020603050405020304" pitchFamily="18" charset="0"/>
                <a:cs typeface="Times New Roman" panose="02020603050405020304" pitchFamily="18" charset="0"/>
              </a:defRPr>
            </a:lvl1pPr>
          </a:lstStyle>
          <a:p>
            <a:fld id="{68151E55-6873-49E2-B8D5-2F265E6F197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p:cNvSpPr>
            <a:spLocks noGrp="1"/>
          </p:cNvSpPr>
          <p:nvPr>
            <p:ph type="ftr" sz="quarter" idx="12"/>
          </p:nvPr>
        </p:nvSpPr>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p:cNvSpPr>
            <a:spLocks noGrp="1"/>
          </p:cNvSpPr>
          <p:nvPr>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p:cNvSpPr>
            <a:spLocks noGrp="1"/>
          </p:cNvSpPr>
          <p:nvPr userDrawn="1">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p:cNvSpPr>
            <a:spLocks noGrp="1"/>
          </p:cNvSpPr>
          <p:nvPr>
            <p:ph type="ftr" sz="quarter" idx="12"/>
          </p:nvPr>
        </p:nvSpPr>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p:cNvSpPr>
            <a:spLocks noGrp="1"/>
          </p:cNvSpPr>
          <p:nvPr>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p:cNvSpPr>
            <a:spLocks noGrp="1"/>
          </p:cNvSpPr>
          <p:nvPr userDrawn="1">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png"/><Relationship Id="rId5" Type="http://schemas.openxmlformats.org/officeDocument/2006/relationships/theme" Target="../theme/theme6.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6"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a:t>
            </a:r>
            <a:r>
              <a:rPr lang="en-US" dirty="0">
                <a:latin typeface="Times New Roman" panose="02020603050405020304" pitchFamily="18" charset="0"/>
                <a:cs typeface="Times New Roman" panose="02020603050405020304" pitchFamily="18" charset="0"/>
              </a:rPr>
              <a:t>copyright</a:t>
            </a:r>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latin typeface="Times New Roman" panose="02020603050405020304" pitchFamily="18" charset="0"/>
                <a:cs typeface="Times New Roman" panose="02020603050405020304" pitchFamily="18" charset="0"/>
              </a:defRPr>
            </a:lvl1pPr>
          </a:lstStyle>
          <a:p>
            <a:r>
              <a:rPr lang="en-US"/>
              <a:t>Add long copyright line here</a:t>
            </a:r>
            <a:endParaRPr lang="en-US" dirty="0"/>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24279" y="6663707"/>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t>‹#›</a:t>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mn-lt"/>
          <a:ea typeface="+mn-ea"/>
          <a:cs typeface="+mn-cs"/>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6"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t>Chapter 7</a:t>
            </a:r>
          </a:p>
        </p:txBody>
      </p:sp>
      <p:sp>
        <p:nvSpPr>
          <p:cNvPr id="13" name="Subtitle 12"/>
          <p:cNvSpPr>
            <a:spLocks noGrp="1"/>
          </p:cNvSpPr>
          <p:nvPr>
            <p:ph type="subTitle" idx="1"/>
          </p:nvPr>
        </p:nvSpPr>
        <p:spPr/>
        <p:txBody>
          <a:bodyPr/>
          <a:lstStyle/>
          <a:p>
            <a:r>
              <a:rPr lang="en-US" noProof="0" dirty="0"/>
              <a:t>Understanding Requirements</a:t>
            </a:r>
          </a:p>
        </p:txBody>
      </p:sp>
      <p:sp>
        <p:nvSpPr>
          <p:cNvPr id="14" name="Text Placeholder 13"/>
          <p:cNvSpPr>
            <a:spLocks noGrp="1"/>
          </p:cNvSpPr>
          <p:nvPr>
            <p:ph type="body" sz="quarter" idx="10"/>
          </p:nvPr>
        </p:nvSpPr>
        <p:spPr/>
        <p:txBody>
          <a:bodyPr/>
          <a:lstStyle/>
          <a:p>
            <a:r>
              <a:rPr lang="en-US" noProof="0" dirty="0"/>
              <a:t>Part Two - Modeling</a:t>
            </a:r>
          </a:p>
        </p:txBody>
      </p:sp>
      <p:sp>
        <p:nvSpPr>
          <p:cNvPr id="6" name="Footer Placeholder 5"/>
          <p:cNvSpPr>
            <a:spLocks noGrp="1"/>
          </p:cNvSpPr>
          <p:nvPr>
            <p:ph type="ftr" sz="quarter" idx="12"/>
          </p:nvPr>
        </p:nvSpPr>
        <p:spPr>
          <a:xfrm>
            <a:off x="0" y="6478439"/>
            <a:ext cx="9144000" cy="379562"/>
          </a:xfrm>
        </p:spPr>
        <p:txBody>
          <a:bodyPr/>
          <a:lstStyle/>
          <a:p>
            <a:pPr marL="0" marR="0" lvl="0" indent="0" algn="ctr" defTabSz="457200" rtl="0" eaLnBrk="1" fontAlgn="auto" latinLnBrk="0" hangingPunct="1">
              <a:lnSpc>
                <a:spcPct val="100000"/>
              </a:lnSpc>
              <a:spcBef>
                <a:spcPct val="20000"/>
              </a:spcBef>
              <a:spcAft>
                <a:spcPts val="0"/>
              </a:spcAft>
              <a:buClrTx/>
              <a:buSzTx/>
              <a:buFontTx/>
              <a:buNone/>
              <a:defRPr/>
            </a:pPr>
            <a:r>
              <a:rPr kumimoji="0" lang="en-US" sz="800" b="0" i="0" u="none" strike="noStrike" kern="1200" cap="none" spc="0" normalizeH="0" baseline="0" noProof="0" dirty="0">
                <a:ln>
                  <a:noFill/>
                </a:ln>
                <a:solidFill>
                  <a:srgbClr val="000000">
                    <a:lumMod val="50000"/>
                    <a:lumOff val="50000"/>
                  </a:srgbClr>
                </a:solidFill>
                <a:effectLst/>
                <a:uLnTx/>
                <a:uFillTx/>
                <a:latin typeface="Times New Roman" panose="02020603050405020304" pitchFamily="18" charset="0"/>
                <a:ea typeface="+mn-ea"/>
                <a:cs typeface="Times New Roman" panose="02020603050405020304" pitchFamily="18" charset="0"/>
              </a:rPr>
              <a:t>© 2020 McGraw Hill. All rights reserved. Authorized only for instructor use in the classroom.</a:t>
            </a:r>
          </a:p>
          <a:p>
            <a:pPr marL="0" marR="0" lvl="0" indent="0" algn="ctr" defTabSz="457200" rtl="0" eaLnBrk="1" fontAlgn="auto" latinLnBrk="0" hangingPunct="1">
              <a:lnSpc>
                <a:spcPct val="100000"/>
              </a:lnSpc>
              <a:spcBef>
                <a:spcPct val="20000"/>
              </a:spcBef>
              <a:spcAft>
                <a:spcPts val="0"/>
              </a:spcAft>
              <a:buClrTx/>
              <a:buSzTx/>
              <a:buFontTx/>
              <a:buNone/>
              <a:defRPr/>
            </a:pPr>
            <a:r>
              <a:rPr kumimoji="0" lang="en-US" sz="800" b="0" i="0" u="none" strike="noStrike" kern="1200" cap="none" spc="0" normalizeH="0" baseline="0" noProof="0" dirty="0">
                <a:ln>
                  <a:noFill/>
                </a:ln>
                <a:solidFill>
                  <a:srgbClr val="000000">
                    <a:lumMod val="50000"/>
                    <a:lumOff val="50000"/>
                  </a:srgbClr>
                </a:solidFill>
                <a:effectLst/>
                <a:uLnTx/>
                <a:uFillTx/>
                <a:latin typeface="Times New Roman" panose="02020603050405020304" pitchFamily="18" charset="0"/>
                <a:ea typeface="+mn-ea"/>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9e by Roger S. Pressman and Bruce R. Maxim"/>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L Use Case Diagram </a:t>
            </a:r>
            <a:endParaRPr lang="zh-CN" altLang="en-US" sz="4000" noProof="0" dirty="0">
              <a:solidFill>
                <a:schemeClr val="tx1"/>
              </a:solidFill>
              <a:latin typeface="Times New Roman" panose="02020603050405020304" pitchFamily="18" charset="0"/>
              <a:cs typeface="Times New Roman" panose="02020603050405020304" pitchFamily="18" charset="0"/>
            </a:endParaRPr>
          </a:p>
        </p:txBody>
      </p:sp>
      <p:pic>
        <p:nvPicPr>
          <p:cNvPr id="4" name="Picture 3" descr="An illustration displays the UM L use case diagram. It displays the homeowner, and the system administrator."/>
          <p:cNvPicPr>
            <a:picLocks noChangeAspect="1"/>
          </p:cNvPicPr>
          <p:nvPr/>
        </p:nvPicPr>
        <p:blipFill>
          <a:blip r:embed="rId2"/>
          <a:stretch>
            <a:fillRect/>
          </a:stretch>
        </p:blipFill>
        <p:spPr>
          <a:xfrm>
            <a:off x="2389443" y="1147515"/>
            <a:ext cx="4365114" cy="4688230"/>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L Class Diagram</a:t>
            </a:r>
          </a:p>
        </p:txBody>
      </p:sp>
      <p:pic>
        <p:nvPicPr>
          <p:cNvPr id="6" name="Picture 5" descr="A class diagram for a Sensor."/>
          <p:cNvPicPr>
            <a:picLocks noChangeAspect="1"/>
          </p:cNvPicPr>
          <p:nvPr/>
        </p:nvPicPr>
        <p:blipFill>
          <a:blip r:embed="rId2"/>
          <a:stretch>
            <a:fillRect/>
          </a:stretch>
        </p:blipFill>
        <p:spPr>
          <a:xfrm>
            <a:off x="2947275" y="1149512"/>
            <a:ext cx="3249450" cy="4834547"/>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L State Diagram</a:t>
            </a:r>
          </a:p>
        </p:txBody>
      </p:sp>
      <p:pic>
        <p:nvPicPr>
          <p:cNvPr id="4" name="Picture 3" descr="An illustration displays U M L state diagram."/>
          <p:cNvPicPr>
            <a:picLocks noChangeAspect="1"/>
          </p:cNvPicPr>
          <p:nvPr/>
        </p:nvPicPr>
        <p:blipFill>
          <a:blip r:embed="rId2"/>
          <a:stretch>
            <a:fillRect/>
          </a:stretch>
        </p:blipFill>
        <p:spPr>
          <a:xfrm>
            <a:off x="1032965" y="1908582"/>
            <a:ext cx="7078069" cy="3090940"/>
          </a:xfrm>
          <a:prstGeom prst="rect">
            <a:avLst/>
          </a:prstGeom>
        </p:spPr>
      </p:pic>
      <p:sp>
        <p:nvSpPr>
          <p:cNvPr id="6" name="Text Placeholder 5"/>
          <p:cNvSpPr>
            <a:spLocks noGrp="1"/>
          </p:cNvSpPr>
          <p:nvPr>
            <p:ph type="body" sz="quarter" idx="12"/>
          </p:nvPr>
        </p:nvSpPr>
        <p:spPr>
          <a:xfrm>
            <a:off x="3116789" y="6324600"/>
            <a:ext cx="2910422"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12</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Analysis Patterns</a:t>
            </a:r>
          </a:p>
        </p:txBody>
      </p:sp>
      <p:sp>
        <p:nvSpPr>
          <p:cNvPr id="4" name="Content Placeholder 3"/>
          <p:cNvSpPr>
            <a:spLocks noGrp="1"/>
          </p:cNvSpPr>
          <p:nvPr>
            <p:ph sz="quarter" idx="11"/>
          </p:nvPr>
        </p:nvSpPr>
        <p:spPr>
          <a:xfrm>
            <a:off x="342900" y="1276709"/>
            <a:ext cx="8458200" cy="5186721"/>
          </a:xfrm>
        </p:spPr>
        <p:txBody>
          <a:bodyPr vert="horz" lIns="91440" tIns="45720" rIns="91440" bIns="45720" rtlCol="0">
            <a:noAutofit/>
          </a:bodyPr>
          <a:lstStyle/>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Pattern name: </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A descriptor that captures the essence of the pattern.</a:t>
            </a: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Intent:</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 Describes what the pattern accomplishes or represents.</a:t>
            </a: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Motivation:</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 A scenario that illustrates how the pattern can be used to address the problem.</a:t>
            </a: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Forces and context: </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A description of external issues (forces) that can affect how the pattern is used and the external issues that will be resolved when the pattern is applied.</a:t>
            </a: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Solution: </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A description of how the pattern is applied to solve the problem with an emphasis on structural and behavioral issues.</a:t>
            </a: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Consequences:</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 Addresses what happens when the pattern is applied and what trade-offs exist during its application.</a:t>
            </a: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Design:</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 Discusses how the analysis pattern can be achieved through the use of known design patterns.</a:t>
            </a: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Known uses: </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Examples of uses within actual systems.</a:t>
            </a: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Related patterns:</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 One or more analysis patterns that are related to the named pattern because (1) it i</a:t>
            </a:r>
            <a:r>
              <a:rPr lang="en-US" sz="1600" b="1" noProof="0" dirty="0">
                <a:solidFill>
                  <a:schemeClr val="tx1"/>
                </a:solidFill>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rPr>
              <a:t>s commonly used with the named pattern; (2) it is structurally similar to the named pattern; (3) it is a variation of the named pattern.</a:t>
            </a:r>
            <a:endParaRPr lang="en-US" sz="24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13</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Negotiating Requirements</a:t>
            </a:r>
          </a:p>
        </p:txBody>
      </p:sp>
      <p:sp>
        <p:nvSpPr>
          <p:cNvPr id="4" name="Content Placeholder 3"/>
          <p:cNvSpPr>
            <a:spLocks noGrp="1"/>
          </p:cNvSpPr>
          <p:nvPr>
            <p:ph sz="quarter" idx="11"/>
          </p:nvPr>
        </p:nvSpPr>
        <p:spPr>
          <a:xfrm>
            <a:off x="342900" y="1276709"/>
            <a:ext cx="8458200" cy="3970700"/>
          </a:xfrm>
        </p:spPr>
        <p:txBody>
          <a:bodyPr vert="horz" lIns="91440" tIns="45720" rIns="91440" bIns="45720" rtlCol="0">
            <a:noAutofit/>
          </a:bodyPr>
          <a:lstStyle/>
          <a:p>
            <a:pPr>
              <a:lnSpc>
                <a:spcPct val="90000"/>
              </a:lnSpc>
              <a:spcBef>
                <a:spcPts val="1000"/>
              </a:spcBef>
              <a:spcAft>
                <a:spcPts val="0"/>
              </a:spcAft>
            </a:pPr>
            <a:r>
              <a:rPr lang="en-US" sz="2400" noProof="0" dirty="0">
                <a:solidFill>
                  <a:schemeClr val="tx1"/>
                </a:solidFill>
                <a:latin typeface="Times New Roman" panose="02020603050405020304" pitchFamily="18" charset="0"/>
                <a:cs typeface="Times New Roman" panose="02020603050405020304" pitchFamily="18" charset="0"/>
              </a:rPr>
              <a:t>Negotiations strive for a “win-win” result, stakeholders win by getting a product satisfying most of their needs and developers win by getting achievable deadlines.</a:t>
            </a:r>
          </a:p>
          <a:p>
            <a:pPr>
              <a:lnSpc>
                <a:spcPct val="90000"/>
              </a:lnSpc>
              <a:spcBef>
                <a:spcPts val="1000"/>
              </a:spcBef>
              <a:spcAft>
                <a:spcPts val="0"/>
              </a:spcAft>
            </a:pPr>
            <a:r>
              <a:rPr lang="en-US" sz="2400" noProof="0" dirty="0">
                <a:solidFill>
                  <a:schemeClr val="tx1"/>
                </a:solidFill>
                <a:latin typeface="Times New Roman" panose="02020603050405020304" pitchFamily="18" charset="0"/>
                <a:cs typeface="Times New Roman" panose="02020603050405020304" pitchFamily="18" charset="0"/>
              </a:rPr>
              <a:t>Handshaking is one-way to achieve “win-win”.</a:t>
            </a:r>
          </a:p>
          <a:p>
            <a:pPr marL="291465" lvl="1" indent="-291465">
              <a:spcBef>
                <a:spcPts val="1000"/>
              </a:spcBef>
              <a:spcAft>
                <a:spcPts val="0"/>
              </a:spcAft>
            </a:pPr>
            <a:r>
              <a:rPr lang="en-US" sz="2200" noProof="0" dirty="0">
                <a:solidFill>
                  <a:schemeClr val="tx1"/>
                </a:solidFill>
                <a:latin typeface="Times New Roman" panose="02020603050405020304" pitchFamily="18" charset="0"/>
                <a:cs typeface="Times New Roman" panose="02020603050405020304" pitchFamily="18" charset="0"/>
              </a:rPr>
              <a:t>Developers propose solutions to requirements, describe their impact, and communicate their intentions to the customers.</a:t>
            </a:r>
          </a:p>
          <a:p>
            <a:pPr marL="291465" lvl="1" indent="-291465">
              <a:spcBef>
                <a:spcPts val="1000"/>
              </a:spcBef>
              <a:spcAft>
                <a:spcPts val="0"/>
              </a:spcAft>
            </a:pPr>
            <a:r>
              <a:rPr lang="en-US" sz="2200" noProof="0" dirty="0">
                <a:solidFill>
                  <a:schemeClr val="tx1"/>
                </a:solidFill>
                <a:latin typeface="Times New Roman" panose="02020603050405020304" pitchFamily="18" charset="0"/>
                <a:cs typeface="Times New Roman" panose="02020603050405020304" pitchFamily="18" charset="0"/>
              </a:rPr>
              <a:t>Customer review the proposed solutions, focusing on missing features and seeking clarification of novel requirements.</a:t>
            </a:r>
          </a:p>
          <a:p>
            <a:pPr marL="291465" lvl="1" indent="-291465">
              <a:spcBef>
                <a:spcPts val="1000"/>
              </a:spcBef>
              <a:spcAft>
                <a:spcPts val="0"/>
              </a:spcAft>
            </a:pPr>
            <a:r>
              <a:rPr lang="en-US" sz="2200" noProof="0" dirty="0">
                <a:solidFill>
                  <a:schemeClr val="tx1"/>
                </a:solidFill>
                <a:latin typeface="Times New Roman" panose="02020603050405020304" pitchFamily="18" charset="0"/>
                <a:cs typeface="Times New Roman" panose="02020603050405020304" pitchFamily="18" charset="0"/>
              </a:rPr>
              <a:t>Requirements are determined to be </a:t>
            </a:r>
            <a:r>
              <a:rPr lang="en-US" sz="2200" i="1" noProof="0" dirty="0">
                <a:solidFill>
                  <a:schemeClr val="tx1"/>
                </a:solidFill>
                <a:latin typeface="Times New Roman" panose="02020603050405020304" pitchFamily="18" charset="0"/>
                <a:cs typeface="Times New Roman" panose="02020603050405020304" pitchFamily="18" charset="0"/>
              </a:rPr>
              <a:t>good enough </a:t>
            </a:r>
            <a:r>
              <a:rPr lang="en-US" sz="2200" noProof="0" dirty="0">
                <a:solidFill>
                  <a:schemeClr val="tx1"/>
                </a:solidFill>
                <a:latin typeface="Times New Roman" panose="02020603050405020304" pitchFamily="18" charset="0"/>
                <a:cs typeface="Times New Roman" panose="02020603050405020304" pitchFamily="18" charset="0"/>
              </a:rPr>
              <a:t>if the customers accept the proposed solutions.</a:t>
            </a:r>
          </a:p>
        </p:txBody>
      </p:sp>
      <p:sp>
        <p:nvSpPr>
          <p:cNvPr id="7" name="Content Placeholder 6"/>
          <p:cNvSpPr>
            <a:spLocks noGrp="1"/>
          </p:cNvSpPr>
          <p:nvPr>
            <p:ph sz="quarter" idx="14"/>
          </p:nvPr>
        </p:nvSpPr>
        <p:spPr>
          <a:xfrm>
            <a:off x="342900" y="5372102"/>
            <a:ext cx="8458200" cy="956019"/>
          </a:xfrm>
        </p:spPr>
        <p:txBody>
          <a:bodyPr>
            <a:normAutofit/>
          </a:bodyPr>
          <a:lstStyle/>
          <a:p>
            <a:r>
              <a:rPr lang="en-US" sz="2400" noProof="0" dirty="0">
                <a:solidFill>
                  <a:schemeClr val="tx1"/>
                </a:solidFill>
                <a:latin typeface="Times New Roman" panose="02020603050405020304" pitchFamily="18" charset="0"/>
                <a:cs typeface="Times New Roman" panose="02020603050405020304" pitchFamily="18" charset="0"/>
              </a:rPr>
              <a:t>Handshaking tends to improve identification, analysis, and selection of variants.</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14</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Requirements Monitoring</a:t>
            </a:r>
          </a:p>
        </p:txBody>
      </p:sp>
      <p:sp>
        <p:nvSpPr>
          <p:cNvPr id="4" name="Content Placeholder 3"/>
          <p:cNvSpPr>
            <a:spLocks noGrp="1"/>
          </p:cNvSpPr>
          <p:nvPr>
            <p:ph sz="quarter" idx="11"/>
          </p:nvPr>
        </p:nvSpPr>
        <p:spPr/>
        <p:txBody>
          <a:bodyPr vert="horz" lIns="91440" tIns="45720" rIns="91440" bIns="45720" rtlCol="0">
            <a:noAutofit/>
          </a:bodyPr>
          <a:lstStyle/>
          <a:p>
            <a:r>
              <a:rPr lang="en-US" sz="2400" noProof="0" dirty="0">
                <a:solidFill>
                  <a:schemeClr val="tx1"/>
                </a:solidFill>
                <a:latin typeface="Times New Roman" panose="02020603050405020304" pitchFamily="18" charset="0"/>
                <a:cs typeface="Times New Roman" panose="02020603050405020304" pitchFamily="18" charset="0"/>
              </a:rPr>
              <a:t>Useful for incremental development includes:</a:t>
            </a:r>
          </a:p>
          <a:p>
            <a:pPr marL="403225" indent="-403225">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Distributed debugging - </a:t>
            </a:r>
            <a:r>
              <a:rPr lang="en-US" sz="2400" noProof="0" dirty="0">
                <a:solidFill>
                  <a:schemeClr val="tx1"/>
                </a:solidFill>
                <a:latin typeface="Times New Roman" panose="02020603050405020304" pitchFamily="18" charset="0"/>
                <a:cs typeface="Times New Roman" panose="02020603050405020304" pitchFamily="18" charset="0"/>
              </a:rPr>
              <a:t>uncovers errors and determines their cause.</a:t>
            </a:r>
          </a:p>
          <a:p>
            <a:pPr marL="403225" indent="-403225">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Run-time verification - </a:t>
            </a:r>
            <a:r>
              <a:rPr lang="en-US" sz="2400" noProof="0" dirty="0">
                <a:solidFill>
                  <a:schemeClr val="tx1"/>
                </a:solidFill>
                <a:latin typeface="Times New Roman" panose="02020603050405020304" pitchFamily="18" charset="0"/>
                <a:cs typeface="Times New Roman" panose="02020603050405020304" pitchFamily="18" charset="0"/>
              </a:rPr>
              <a:t>determines whether software matches its specification.</a:t>
            </a:r>
          </a:p>
          <a:p>
            <a:pPr marL="403225" indent="-403225">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Run-time validation - </a:t>
            </a:r>
            <a:r>
              <a:rPr lang="en-US" sz="2400" noProof="0" dirty="0">
                <a:solidFill>
                  <a:schemeClr val="tx1"/>
                </a:solidFill>
                <a:latin typeface="Times New Roman" panose="02020603050405020304" pitchFamily="18" charset="0"/>
                <a:cs typeface="Times New Roman" panose="02020603050405020304" pitchFamily="18" charset="0"/>
              </a:rPr>
              <a:t>assesses whether the evolving software meets user goals.</a:t>
            </a:r>
          </a:p>
          <a:p>
            <a:pPr marL="403225" indent="-403225">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Business activity monitoring - </a:t>
            </a:r>
            <a:r>
              <a:rPr lang="en-US" sz="2400" noProof="0" dirty="0">
                <a:solidFill>
                  <a:schemeClr val="tx1"/>
                </a:solidFill>
                <a:latin typeface="Times New Roman" panose="02020603050405020304" pitchFamily="18" charset="0"/>
                <a:cs typeface="Times New Roman" panose="02020603050405020304" pitchFamily="18" charset="0"/>
              </a:rPr>
              <a:t>evaluates whether a system satisfies business goals.</a:t>
            </a:r>
          </a:p>
          <a:p>
            <a:pPr marL="403225" indent="-403225">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Evolution and codesign - </a:t>
            </a:r>
            <a:r>
              <a:rPr lang="en-US" sz="2400" noProof="0" dirty="0">
                <a:solidFill>
                  <a:schemeClr val="tx1"/>
                </a:solidFill>
                <a:latin typeface="Times New Roman" panose="02020603050405020304" pitchFamily="18" charset="0"/>
                <a:cs typeface="Times New Roman" panose="02020603050405020304" pitchFamily="18" charset="0"/>
              </a:rPr>
              <a:t>provides information to stakeholders as the system evolves.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15</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Validating Requirements </a:t>
            </a:r>
            <a:r>
              <a:rPr lang="en-US" sz="1000" b="0" noProof="0" dirty="0">
                <a:solidFill>
                  <a:schemeClr val="tx1"/>
                </a:solidFill>
                <a:latin typeface="Times New Roman" panose="02020603050405020304" pitchFamily="18" charset="0"/>
                <a:cs typeface="Times New Roman" panose="02020603050405020304" pitchFamily="18" charset="0"/>
              </a:rPr>
              <a:t>1</a:t>
            </a: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each requirement consistent with the overall objective for the system/product?</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Have all requirements been specified at the proper level of abstraction? That is, do some requirements provide a level of technical detail that is inappropriate at this stage?</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the requirement really necessary or does it represent an add-on feature that may not be essential to the objective of the system?</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each requirement bounded and unambiguous?</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Does each requirement have attribution? That is, is a source (generally, a specific individual) noted for each requirement? </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Do any requirements conflict with other requirements?</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Validating Requirements </a:t>
            </a:r>
            <a:r>
              <a:rPr lang="en-US" sz="1000" b="0" noProof="0" dirty="0">
                <a:solidFill>
                  <a:schemeClr val="tx1"/>
                </a:solidFill>
                <a:latin typeface="Times New Roman" panose="02020603050405020304" pitchFamily="18" charset="0"/>
                <a:cs typeface="Times New Roman" panose="02020603050405020304" pitchFamily="18" charset="0"/>
              </a:rPr>
              <a:t>2</a:t>
            </a: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each requirement achievable in the technical environment that will house the system or product?</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each requirement testable, once implemented?</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Does the requirements model properly reflect the information, function and behavior of system to be built?</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Has the requirements model been “partitioned” in a way that exposes progressively more detailed information about the system?</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Have requirements patterns been used to simplify the requirements model. Have all patterns been properly validated? Are all patterns consistent with customer requirements?</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rPr>
              <a:t>End of Main Content</a:t>
            </a:r>
          </a:p>
        </p:txBody>
      </p:sp>
      <p:sp>
        <p:nvSpPr>
          <p:cNvPr id="3" name="Footer Placeholder 2"/>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p:cNvSpPr>
            <a:spLocks noGrp="1"/>
          </p:cNvSpPr>
          <p:nvPr>
            <p:ph type="sldNum" sz="quarter" idx="10"/>
          </p:nvPr>
        </p:nvSpPr>
        <p:spPr/>
        <p:txBody>
          <a:bodyPr/>
          <a:lstStyle/>
          <a:p>
            <a:fld id="{68151E55-6873-49E2-B8D5-2F265E6F1973}" type="slidenum">
              <a:rPr lang="en-US" smtClean="0"/>
              <a:t>19</a:t>
            </a:fld>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55426"/>
            <a:ext cx="8458200" cy="678611"/>
          </a:xfrm>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Requirements Engineering </a:t>
            </a:r>
            <a:r>
              <a:rPr lang="en-US" sz="1000" b="0" noProof="0" dirty="0">
                <a:solidFill>
                  <a:schemeClr val="tx1"/>
                </a:solidFill>
                <a:latin typeface="Times New Roman" panose="02020603050405020304" pitchFamily="18" charset="0"/>
                <a:cs typeface="Times New Roman" panose="02020603050405020304" pitchFamily="18" charset="0"/>
              </a:rPr>
              <a:t>1</a:t>
            </a:r>
          </a:p>
        </p:txBody>
      </p:sp>
      <p:sp>
        <p:nvSpPr>
          <p:cNvPr id="4" name="Content Placeholder 3"/>
          <p:cNvSpPr>
            <a:spLocks noGrp="1"/>
          </p:cNvSpPr>
          <p:nvPr>
            <p:ph sz="quarter" idx="11"/>
          </p:nvPr>
        </p:nvSpPr>
        <p:spPr>
          <a:xfrm>
            <a:off x="342900" y="1278534"/>
            <a:ext cx="8283512" cy="483430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Inception - </a:t>
            </a:r>
            <a:r>
              <a:rPr lang="en-US" sz="2400" noProof="0" dirty="0">
                <a:solidFill>
                  <a:schemeClr val="tx1"/>
                </a:solidFill>
                <a:latin typeface="Times New Roman" panose="02020603050405020304" pitchFamily="18" charset="0"/>
                <a:cs typeface="Times New Roman" panose="02020603050405020304" pitchFamily="18" charset="0"/>
              </a:rPr>
              <a:t>establish a basic understanding of the problem, the people who want a solution, and the nature of the solution that is desired, important to establish </a:t>
            </a:r>
            <a:r>
              <a:rPr lang="en-US" altLang="en-US" sz="2400" noProof="0" dirty="0">
                <a:solidFill>
                  <a:schemeClr val="tx1"/>
                </a:solidFill>
                <a:latin typeface="Times New Roman" panose="02020603050405020304" pitchFamily="18" charset="0"/>
                <a:cs typeface="Times New Roman" panose="02020603050405020304" pitchFamily="18" charset="0"/>
              </a:rPr>
              <a:t>effective customer and developer communication.</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Elicitation - elicit requirements and business goals from all stakeholders.</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Elaboration - </a:t>
            </a:r>
            <a:r>
              <a:rPr lang="en-US" sz="2400" noProof="0" dirty="0">
                <a:solidFill>
                  <a:schemeClr val="tx1"/>
                </a:solidFill>
                <a:latin typeface="Times New Roman" panose="02020603050405020304" pitchFamily="18" charset="0"/>
                <a:cs typeface="Times New Roman" panose="02020603050405020304" pitchFamily="18" charset="0"/>
              </a:rPr>
              <a:t>focuses on developing a refined requirements model that identifies aspects of software function, behavior, and information.</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34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3400" noProof="0" dirty="0">
                <a:solidFill>
                  <a:schemeClr val="tx1"/>
                </a:solidFill>
                <a:latin typeface="Times New Roman" panose="02020603050405020304" pitchFamily="18" charset="0"/>
                <a:cs typeface="Times New Roman" panose="02020603050405020304" pitchFamily="18" charset="0"/>
              </a:rPr>
              <a:t>L Use Case Diagram – Text Alternative</a:t>
            </a: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the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use case diagram. It displays the homeowner, and the system administrator. The home owner performs the following use cases displayed in the diagram:  arms or disarms system, accesses system via internet, responds to alarm events, and encounters an error condition. The system administrator  reconfigures sensor and related system features. The responds to alarm events, encounters an error condition, and reconfigures sensors and related system features are further connected to sensors.</a:t>
            </a:r>
          </a:p>
        </p:txBody>
      </p:sp>
      <p:sp>
        <p:nvSpPr>
          <p:cNvPr id="5" name="Text Placeholder 4"/>
          <p:cNvSpPr>
            <a:spLocks noGrp="1"/>
          </p:cNvSpPr>
          <p:nvPr>
            <p:ph type="body" sz="quarter" idx="15"/>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t>20</a:t>
            </a:fld>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36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3600" noProof="0" dirty="0">
                <a:solidFill>
                  <a:schemeClr val="tx1"/>
                </a:solidFill>
                <a:latin typeface="Times New Roman" panose="02020603050405020304" pitchFamily="18" charset="0"/>
                <a:cs typeface="Times New Roman" panose="02020603050405020304" pitchFamily="18" charset="0"/>
              </a:rPr>
              <a:t>L Class Diagram – Text Alternative</a:t>
            </a: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class diagram is as follows: Class: Sensor. Attributes: name, type, location, area, and characteristics. Operations: identify, enable, disable, and reconfigure.</a:t>
            </a:r>
          </a:p>
        </p:txBody>
      </p:sp>
      <p:sp>
        <p:nvSpPr>
          <p:cNvPr id="5" name="Text Placeholder 4"/>
          <p:cNvSpPr>
            <a:spLocks noGrp="1"/>
          </p:cNvSpPr>
          <p:nvPr>
            <p:ph type="body" sz="quarter" idx="15"/>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t>21</a:t>
            </a:fld>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36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3600" noProof="0" dirty="0">
                <a:solidFill>
                  <a:schemeClr val="tx1"/>
                </a:solidFill>
                <a:latin typeface="Times New Roman" panose="02020603050405020304" pitchFamily="18" charset="0"/>
                <a:cs typeface="Times New Roman" panose="02020603050405020304" pitchFamily="18" charset="0"/>
              </a:rPr>
              <a:t>L State Diagram – Text Alternative</a:t>
            </a: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state diagram. The class reading commands on the left side has the following attributes and operations. Operations: system status = ready; display msg = enter </a:t>
            </a:r>
            <a:r>
              <a:rPr lang="en-US" sz="2400" noProof="0" dirty="0" err="1">
                <a:latin typeface="Times New Roman" panose="02020603050405020304" pitchFamily="18" charset="0"/>
                <a:cs typeface="Times New Roman" panose="02020603050405020304" pitchFamily="18" charset="0"/>
              </a:rPr>
              <a:t>cmd</a:t>
            </a:r>
            <a:r>
              <a:rPr lang="en-US" sz="2400" noProof="0" dirty="0">
                <a:latin typeface="Times New Roman" panose="02020603050405020304" pitchFamily="18" charset="0"/>
                <a:cs typeface="Times New Roman" panose="02020603050405020304" pitchFamily="18" charset="0"/>
              </a:rPr>
              <a:t>, display status = steady. Operations: entry or subsystem ready. do: poll user input panel; do: ready user input; and do: interpret user input. When the reading is off. The system status = "off" and the screen is blank.</a:t>
            </a:r>
          </a:p>
        </p:txBody>
      </p:sp>
      <p:sp>
        <p:nvSpPr>
          <p:cNvPr id="5" name="Text Placeholder 4"/>
          <p:cNvSpPr>
            <a:spLocks noGrp="1"/>
          </p:cNvSpPr>
          <p:nvPr>
            <p:ph type="body" sz="quarter" idx="15"/>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t>22</a:t>
            </a:fld>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23233"/>
            <a:ext cx="8458200" cy="729132"/>
          </a:xfrm>
        </p:spPr>
        <p:txBody>
          <a:bodyPr>
            <a:normAutofit/>
          </a:bodyPr>
          <a:lstStyle/>
          <a:p>
            <a:pPr>
              <a:tabLst>
                <a:tab pos="6362700" algn="l"/>
                <a:tab pos="6551295" algn="l"/>
              </a:tabLst>
            </a:pPr>
            <a:r>
              <a:rPr lang="en-US" sz="4000" noProof="0" dirty="0">
                <a:solidFill>
                  <a:schemeClr val="tx1"/>
                </a:solidFill>
                <a:latin typeface="Times New Roman" panose="02020603050405020304" pitchFamily="18" charset="0"/>
                <a:cs typeface="Times New Roman" panose="02020603050405020304" pitchFamily="18" charset="0"/>
              </a:rPr>
              <a:t>Requirements Engineering </a:t>
            </a:r>
            <a:r>
              <a:rPr lang="en-US" sz="1000" b="0" noProof="0" dirty="0">
                <a:solidFill>
                  <a:schemeClr val="tx1"/>
                </a:solidFill>
                <a:latin typeface="Times New Roman" panose="02020603050405020304" pitchFamily="18" charset="0"/>
                <a:cs typeface="Times New Roman" panose="02020603050405020304" pitchFamily="18" charset="0"/>
              </a:rPr>
              <a:t>2</a:t>
            </a:r>
          </a:p>
        </p:txBody>
      </p:sp>
      <p:sp>
        <p:nvSpPr>
          <p:cNvPr id="4" name="Content Placeholder 3"/>
          <p:cNvSpPr>
            <a:spLocks noGrp="1"/>
          </p:cNvSpPr>
          <p:nvPr>
            <p:ph sz="quarter" idx="11"/>
          </p:nvPr>
        </p:nvSpPr>
        <p:spPr>
          <a:xfrm>
            <a:off x="342900" y="1276708"/>
            <a:ext cx="8283512" cy="487802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solidFill>
                  <a:schemeClr val="tx1"/>
                </a:solidFill>
                <a:highlight>
                  <a:srgbClr val="FFFF00"/>
                </a:highlight>
                <a:latin typeface="Times New Roman" panose="02020603050405020304" pitchFamily="18" charset="0"/>
                <a:cs typeface="Times New Roman" panose="02020603050405020304" pitchFamily="18" charset="0"/>
              </a:rPr>
              <a:t>Negotiation</a:t>
            </a:r>
            <a:r>
              <a:rPr lang="en-US" altLang="en-US" sz="2400" noProof="0" dirty="0">
                <a:solidFill>
                  <a:schemeClr val="tx1"/>
                </a:solidFill>
                <a:latin typeface="Times New Roman" panose="02020603050405020304" pitchFamily="18" charset="0"/>
                <a:cs typeface="Times New Roman" panose="02020603050405020304" pitchFamily="18" charset="0"/>
              </a:rPr>
              <a:t>—agree on the scope of a deliverable system that is realistic for developers and customers.</a:t>
            </a:r>
            <a:endParaRPr lang="en-US" altLang="en-US" sz="2400" b="1"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Specification—can be any or all of the following: written documents, graphical models, mathematical models, usage scenarios, prototypes.</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highlight>
                  <a:srgbClr val="FFFF00"/>
                </a:highlight>
                <a:latin typeface="Times New Roman" panose="02020603050405020304" pitchFamily="18" charset="0"/>
                <a:cs typeface="Times New Roman" panose="02020603050405020304" pitchFamily="18" charset="0"/>
              </a:rPr>
              <a:t>Validation</a:t>
            </a:r>
            <a:r>
              <a:rPr lang="en-US" altLang="en-US" sz="2400" noProof="0" dirty="0">
                <a:solidFill>
                  <a:schemeClr val="tx1"/>
                </a:solidFill>
                <a:latin typeface="Times New Roman" panose="02020603050405020304" pitchFamily="18" charset="0"/>
                <a:cs typeface="Times New Roman" panose="02020603050405020304" pitchFamily="18" charset="0"/>
              </a:rPr>
              <a:t>—Requirements engineering w</a:t>
            </a:r>
            <a:r>
              <a:rPr lang="en-US" sz="2400" noProof="0" dirty="0">
                <a:solidFill>
                  <a:schemeClr val="tx1"/>
                </a:solidFill>
                <a:latin typeface="Times New Roman" panose="02020603050405020304" pitchFamily="18" charset="0"/>
                <a:cs typeface="Times New Roman" panose="02020603050405020304" pitchFamily="18" charset="0"/>
              </a:rPr>
              <a:t>ork products produced during requirements engineering are assessed for quality and consistency.</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Requirements management – s</a:t>
            </a:r>
            <a:r>
              <a:rPr lang="en-US" sz="2400" noProof="0" dirty="0">
                <a:solidFill>
                  <a:schemeClr val="tx1"/>
                </a:solidFill>
                <a:latin typeface="Times New Roman" panose="02020603050405020304" pitchFamily="18" charset="0"/>
                <a:cs typeface="Times New Roman" panose="02020603050405020304" pitchFamily="18" charset="0"/>
              </a:rPr>
              <a:t>et of traceability activities to help the project team identify, control, and track requirements and their changes to requirements as the project proceeds.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noProof="0" dirty="0">
                <a:solidFill>
                  <a:schemeClr val="tx1"/>
                </a:solidFill>
                <a:latin typeface="Times New Roman" panose="02020603050405020304" pitchFamily="18" charset="0"/>
                <a:cs typeface="Times New Roman" panose="02020603050405020304" pitchFamily="18" charset="0"/>
              </a:rPr>
              <a:t>Non-functional Requirements</a:t>
            </a:r>
            <a:r>
              <a:rPr lang="zh-CN" altLang="en-US" sz="4000" noProof="0" dirty="0">
                <a:solidFill>
                  <a:schemeClr val="tx1"/>
                </a:solidFill>
                <a:latin typeface="Times New Roman" panose="02020603050405020304" pitchFamily="18" charset="0"/>
                <a:cs typeface="Times New Roman" panose="02020603050405020304" pitchFamily="18" charset="0"/>
              </a:rPr>
              <a:t>非功能需求</a:t>
            </a:r>
          </a:p>
        </p:txBody>
      </p:sp>
      <p:sp>
        <p:nvSpPr>
          <p:cNvPr id="4" name="Content Placeholder 3"/>
          <p:cNvSpPr>
            <a:spLocks noGrp="1"/>
          </p:cNvSpPr>
          <p:nvPr>
            <p:ph sz="quarter" idx="11"/>
          </p:nvPr>
        </p:nvSpPr>
        <p:spPr/>
        <p:txBody>
          <a:bodyPr vert="horz" lIns="91440" tIns="45720" rIns="91440" bIns="45720" rtlCol="0">
            <a:noAutofit/>
          </a:bodyPr>
          <a:lstStyle/>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Non-Functional Requirement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 – </a:t>
            </a:r>
            <a:r>
              <a:rPr lang="en-US" altLang="en-US" sz="2400" noProof="0" dirty="0">
                <a:solidFill>
                  <a:schemeClr val="tx1"/>
                </a:solidFill>
                <a:highlight>
                  <a:srgbClr val="FFFF00"/>
                </a:highlight>
                <a:latin typeface="Times New Roman" panose="02020603050405020304" pitchFamily="18" charset="0"/>
                <a:cs typeface="Times New Roman" panose="02020603050405020304" pitchFamily="18" charset="0"/>
              </a:rPr>
              <a:t>quality </a:t>
            </a:r>
            <a:r>
              <a:rPr lang="en-US" altLang="en-US" sz="2400" noProof="0" dirty="0">
                <a:solidFill>
                  <a:schemeClr val="tx1"/>
                </a:solidFill>
                <a:latin typeface="Times New Roman" panose="02020603050405020304" pitchFamily="18" charset="0"/>
                <a:cs typeface="Times New Roman" panose="02020603050405020304" pitchFamily="18" charset="0"/>
              </a:rPr>
              <a:t>attribute, </a:t>
            </a:r>
            <a:r>
              <a:rPr lang="en-US" altLang="en-US" sz="2400" noProof="0" dirty="0">
                <a:solidFill>
                  <a:schemeClr val="tx1"/>
                </a:solidFill>
                <a:highlight>
                  <a:srgbClr val="FFFF00"/>
                </a:highlight>
                <a:latin typeface="Times New Roman" panose="02020603050405020304" pitchFamily="18" charset="0"/>
                <a:cs typeface="Times New Roman" panose="02020603050405020304" pitchFamily="18" charset="0"/>
              </a:rPr>
              <a:t>performance </a:t>
            </a:r>
            <a:r>
              <a:rPr lang="en-US" altLang="en-US" sz="2400" noProof="0" dirty="0">
                <a:solidFill>
                  <a:schemeClr val="tx1"/>
                </a:solidFill>
                <a:latin typeface="Times New Roman" panose="02020603050405020304" pitchFamily="18" charset="0"/>
                <a:cs typeface="Times New Roman" panose="02020603050405020304" pitchFamily="18" charset="0"/>
              </a:rPr>
              <a:t>attribute, security attribute, or general system constraint.</a:t>
            </a:r>
            <a:r>
              <a:rPr lang="zh-CN" altLang="en-US" sz="2400" noProof="0" dirty="0">
                <a:solidFill>
                  <a:schemeClr val="tx1"/>
                </a:solidFill>
                <a:latin typeface="Times New Roman" panose="02020603050405020304" pitchFamily="18" charset="0"/>
                <a:cs typeface="Times New Roman" panose="02020603050405020304" pitchFamily="18" charset="0"/>
              </a:rPr>
              <a:t>质量</a:t>
            </a:r>
            <a:r>
              <a:rPr lang="en-US" altLang="zh-CN" sz="2400" noProof="0" dirty="0">
                <a:solidFill>
                  <a:schemeClr val="tx1"/>
                </a:solidFill>
                <a:latin typeface="Times New Roman" panose="02020603050405020304" pitchFamily="18" charset="0"/>
                <a:cs typeface="Times New Roman" panose="02020603050405020304" pitchFamily="18" charset="0"/>
              </a:rPr>
              <a:t> </a:t>
            </a:r>
            <a:r>
              <a:rPr lang="zh-CN" altLang="en-US" sz="2400" noProof="0" dirty="0">
                <a:solidFill>
                  <a:schemeClr val="tx1"/>
                </a:solidFill>
                <a:latin typeface="Times New Roman" panose="02020603050405020304" pitchFamily="18" charset="0"/>
                <a:cs typeface="Times New Roman" panose="02020603050405020304" pitchFamily="18" charset="0"/>
              </a:rPr>
              <a:t>性能</a:t>
            </a:r>
            <a:r>
              <a:rPr lang="en-US" altLang="zh-CN" sz="2400" noProof="0" dirty="0">
                <a:solidFill>
                  <a:schemeClr val="tx1"/>
                </a:solidFill>
                <a:latin typeface="Times New Roman" panose="02020603050405020304" pitchFamily="18" charset="0"/>
                <a:cs typeface="Times New Roman" panose="02020603050405020304" pitchFamily="18" charset="0"/>
              </a:rPr>
              <a:t> </a:t>
            </a:r>
            <a:r>
              <a:rPr lang="zh-CN" altLang="en-US" sz="2400" noProof="0" dirty="0">
                <a:solidFill>
                  <a:schemeClr val="tx1"/>
                </a:solidFill>
                <a:latin typeface="Times New Roman" panose="02020603050405020304" pitchFamily="18" charset="0"/>
                <a:cs typeface="Times New Roman" panose="02020603050405020304" pitchFamily="18" charset="0"/>
              </a:rPr>
              <a:t>安全</a:t>
            </a:r>
            <a:r>
              <a:rPr lang="en-US" altLang="zh-CN" sz="2400" noProof="0" dirty="0">
                <a:solidFill>
                  <a:schemeClr val="tx1"/>
                </a:solidFill>
                <a:latin typeface="Times New Roman" panose="02020603050405020304" pitchFamily="18" charset="0"/>
                <a:cs typeface="Times New Roman" panose="02020603050405020304" pitchFamily="18" charset="0"/>
              </a:rPr>
              <a:t> </a:t>
            </a:r>
            <a:r>
              <a:rPr lang="zh-CN" altLang="en-US" sz="2400" noProof="0" dirty="0">
                <a:solidFill>
                  <a:schemeClr val="tx1"/>
                </a:solidFill>
                <a:latin typeface="Times New Roman" panose="02020603050405020304" pitchFamily="18" charset="0"/>
                <a:cs typeface="Times New Roman" panose="02020603050405020304" pitchFamily="18" charset="0"/>
              </a:rPr>
              <a:t>系统局限性</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two-phase process is used to determine which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R’s are compatible: </a:t>
            </a:r>
          </a:p>
          <a:p>
            <a:pPr marL="291465" lvl="2" indent="-291465">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The first phase is to create a matrix using each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R as a column heading and the system S</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E guidelines a row labels.</a:t>
            </a:r>
          </a:p>
          <a:p>
            <a:pPr marL="291465" lvl="2" indent="-291465">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The second phase is for the team to prioritize each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R using a set of decision rules to decide which to implement by classifying each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R and guideline pair as complementary, overlapping, conflicting, or independent.</a:t>
            </a:r>
          </a:p>
        </p:txBody>
      </p:sp>
      <p:sp>
        <p:nvSpPr>
          <p:cNvPr id="3" name="Slide Number Placeholder 2"/>
          <p:cNvSpPr>
            <a:spLocks noGrp="1"/>
          </p:cNvSpPr>
          <p:nvPr>
            <p:ph type="sldNum" sz="quarter" idx="10"/>
          </p:nvPr>
        </p:nvSpPr>
        <p:spPr>
          <a:xfrm>
            <a:off x="8626412" y="6673531"/>
            <a:ext cx="355840" cy="161396"/>
          </a:xfrm>
        </p:spPr>
        <p:txBody>
          <a:bodyPr/>
          <a:lstStyle/>
          <a:p>
            <a:fld id="{68151E55-6873-49E2-B8D5-2F265E6F1973}" type="slidenum">
              <a:rPr lang="en-US" smtClean="0">
                <a:latin typeface="Times New Roman" panose="02020603050405020304" pitchFamily="18" charset="0"/>
                <a:cs typeface="Times New Roman" panose="02020603050405020304" pitchFamily="18" charset="0"/>
              </a:rPr>
              <a:t>4</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Establishing the Groundwork</a:t>
            </a:r>
          </a:p>
        </p:txBody>
      </p:sp>
      <p:sp>
        <p:nvSpPr>
          <p:cNvPr id="4" name="Content Placeholder 3"/>
          <p:cNvSpPr>
            <a:spLocks noGrp="1"/>
          </p:cNvSpPr>
          <p:nvPr>
            <p:ph sz="quarter" idx="11"/>
          </p:nvPr>
        </p:nvSpPr>
        <p:spPr>
          <a:xfrm>
            <a:off x="342900" y="1276709"/>
            <a:ext cx="8458200" cy="954427"/>
          </a:xfrm>
        </p:spPr>
        <p:txBody>
          <a:bodyPr vert="horz" lIns="91440" tIns="45720" rIns="91440" bIns="45720" rtlCol="0">
            <a:noAutofit/>
          </a:bodyPr>
          <a:lstStyle/>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Identify stakeholders.</a:t>
            </a:r>
          </a:p>
          <a:p>
            <a:pPr marL="291465" lvl="2" indent="-291465">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“who else do you think I should talk to?”</a:t>
            </a:r>
          </a:p>
        </p:txBody>
      </p:sp>
      <p:sp>
        <p:nvSpPr>
          <p:cNvPr id="7" name="Content Placeholder 6"/>
          <p:cNvSpPr>
            <a:spLocks noGrp="1"/>
          </p:cNvSpPr>
          <p:nvPr>
            <p:ph sz="quarter" idx="14"/>
          </p:nvPr>
        </p:nvSpPr>
        <p:spPr>
          <a:xfrm>
            <a:off x="342900" y="2313432"/>
            <a:ext cx="8458200" cy="3112374"/>
          </a:xfrm>
        </p:spPr>
        <p:txBody>
          <a:bodyPr>
            <a:normAutofit lnSpcReduction="10000"/>
          </a:bodyPr>
          <a:lstStyle/>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Recognize multiple points of view.</a:t>
            </a: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Work toward collaboration.</a:t>
            </a: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The first questions.</a:t>
            </a:r>
            <a:endParaRPr lang="en-US" altLang="en-US" sz="2400" noProof="0" dirty="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a:p>
            <a:pPr marL="291465" lvl="2" indent="-291465">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Who is behind the request for this work?</a:t>
            </a:r>
          </a:p>
          <a:p>
            <a:pPr marL="291465" lvl="2" indent="-291465">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Who will use the solution?</a:t>
            </a:r>
          </a:p>
          <a:p>
            <a:pPr marL="291465" lvl="2" indent="-291465">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What will be the economic benefit of a successful solution?</a:t>
            </a:r>
          </a:p>
          <a:p>
            <a:pPr marL="291465" lvl="2" indent="-291465">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Is there another source for the solution that you need?</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458200" cy="802046"/>
          </a:xfrm>
        </p:spPr>
        <p:txBody>
          <a:bodyPr>
            <a:noAutofit/>
          </a:bodyPr>
          <a:lstStyle/>
          <a:p>
            <a:r>
              <a:rPr lang="en-US" sz="3800" noProof="0" dirty="0">
                <a:solidFill>
                  <a:schemeClr val="tx1"/>
                </a:solidFill>
                <a:latin typeface="Times New Roman" panose="02020603050405020304" pitchFamily="18" charset="0"/>
                <a:cs typeface="Times New Roman" panose="02020603050405020304" pitchFamily="18" charset="0"/>
              </a:rPr>
              <a:t>Collaborative Requirements Gathering</a:t>
            </a:r>
            <a:endParaRPr lang="zh-CN" altLang="en-US" sz="3800"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Meetings (real or virtual) are conducted and attended by both software engineers and other stakeholders.</a:t>
            </a:r>
          </a:p>
          <a:p>
            <a:pPr marL="291465" indent="-29146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Rules for preparation and participation are established.</a:t>
            </a:r>
          </a:p>
          <a:p>
            <a:pPr marL="291465" indent="-29146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Agenda is suggested that is formal enough to cover all important points but informal enough to encourage the free flow of ideas.</a:t>
            </a:r>
          </a:p>
          <a:p>
            <a:pPr marL="291465" indent="-29146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 “facilitator” (customer, developer, or outsider) controls the meeting.</a:t>
            </a:r>
          </a:p>
          <a:p>
            <a:pPr marL="291465" indent="-29146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 “definition mechanism” (worksheets, flip charts, wall stickers or virtual forum) is used.</a:t>
            </a:r>
          </a:p>
          <a:p>
            <a:pPr marL="291465" indent="-29146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Goal is to identify the problem, propose solution elements, and negotiate different approaches.</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6</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Elicitation Work Products</a:t>
            </a:r>
          </a:p>
        </p:txBody>
      </p:sp>
      <p:sp>
        <p:nvSpPr>
          <p:cNvPr id="4" name="Content Placeholder 3"/>
          <p:cNvSpPr>
            <a:spLocks noGrp="1"/>
          </p:cNvSpPr>
          <p:nvPr>
            <p:ph sz="quarter" idx="11"/>
          </p:nvPr>
        </p:nvSpPr>
        <p:spPr>
          <a:xfrm>
            <a:off x="342900" y="1276708"/>
            <a:ext cx="8283512" cy="487802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Statement of need and feasibility.</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Bounded statement of scope for the system or product.</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List of customers, users, and other stakeholders who participated in requirements elicitation, </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Description of the system’s technical environment.</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List of requirements (preferably organized by function) and the domain constraints that apply to each.</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Set of usage scenarios (written in stakeholders’ own words) that provide insight into the use of the system or product under different operating conditions.</a:t>
            </a:r>
          </a:p>
        </p:txBody>
      </p:sp>
      <p:sp>
        <p:nvSpPr>
          <p:cNvPr id="3" name="Slide Number Placeholder 2"/>
          <p:cNvSpPr>
            <a:spLocks noGrp="1"/>
          </p:cNvSpPr>
          <p:nvPr>
            <p:ph type="sldNum" sz="quarter" idx="10"/>
          </p:nvPr>
        </p:nvSpPr>
        <p:spPr/>
        <p:txBody>
          <a:bodyPr/>
          <a:lstStyle/>
          <a:p>
            <a:fld id="{68151E55-6873-49E2-B8D5-2F265E6F1973}"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Use Case Definition</a:t>
            </a:r>
          </a:p>
        </p:txBody>
      </p:sp>
      <p:sp>
        <p:nvSpPr>
          <p:cNvPr id="4" name="Content Placeholder 3"/>
          <p:cNvSpPr>
            <a:spLocks noGrp="1"/>
          </p:cNvSpPr>
          <p:nvPr>
            <p:ph sz="quarter" idx="11"/>
          </p:nvPr>
        </p:nvSpPr>
        <p:spPr>
          <a:xfrm>
            <a:off x="342900" y="1276709"/>
            <a:ext cx="8458200" cy="5276491"/>
          </a:xfrm>
        </p:spPr>
        <p:txBody>
          <a:bodyPr vert="horz" lIns="91440" tIns="45720" rIns="91440" bIns="45720" rtlCol="0">
            <a:noAutofit/>
          </a:bodyPr>
          <a:lstStyle/>
          <a:p>
            <a:pPr>
              <a:lnSpc>
                <a:spcPct val="90000"/>
              </a:lnSpc>
            </a:pPr>
            <a:r>
              <a:rPr lang="en-US" altLang="en-US" sz="1600" noProof="0" dirty="0">
                <a:solidFill>
                  <a:schemeClr val="tx1"/>
                </a:solidFill>
                <a:latin typeface="Times New Roman" panose="02020603050405020304" pitchFamily="18" charset="0"/>
                <a:cs typeface="Times New Roman" panose="02020603050405020304" pitchFamily="18" charset="0"/>
              </a:rPr>
              <a:t>A collection of user scenarios that describe the thread of usage of a system</a:t>
            </a:r>
          </a:p>
          <a:p>
            <a:pPr>
              <a:lnSpc>
                <a:spcPct val="90000"/>
              </a:lnSpc>
            </a:pPr>
            <a:r>
              <a:rPr lang="en-US" altLang="en-US" sz="1600" noProof="0" dirty="0">
                <a:solidFill>
                  <a:schemeClr val="tx1"/>
                </a:solidFill>
                <a:latin typeface="Times New Roman" panose="02020603050405020304" pitchFamily="18" charset="0"/>
                <a:cs typeface="Times New Roman" panose="02020603050405020304" pitchFamily="18" charset="0"/>
              </a:rPr>
              <a:t>Each scenario is described from the point-of-view of an “actor” - a person or device that interacts with the software in some way</a:t>
            </a:r>
          </a:p>
          <a:p>
            <a:pPr>
              <a:lnSpc>
                <a:spcPct val="90000"/>
              </a:lnSpc>
            </a:pPr>
            <a:r>
              <a:rPr lang="en-US" altLang="en-US" sz="1600" noProof="0" dirty="0">
                <a:solidFill>
                  <a:schemeClr val="tx1"/>
                </a:solidFill>
                <a:latin typeface="Times New Roman" panose="02020603050405020304" pitchFamily="18" charset="0"/>
                <a:cs typeface="Times New Roman" panose="02020603050405020304" pitchFamily="18" charset="0"/>
              </a:rPr>
              <a:t>Each scenario answers the following questions:</a:t>
            </a: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Who is the primary actor, the secondary actor (s)?</a:t>
            </a: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are the actor’s goals?</a:t>
            </a: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preconditions should exist before the story begins?</a:t>
            </a: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main tasks or functions are performed by the actor?</a:t>
            </a: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extensions might be considered as the story is described?</a:t>
            </a: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variations in the actor’s interaction are possible?</a:t>
            </a: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system information will the actor acquire, produce, or change?</a:t>
            </a: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Will the actor have to inform the system about changes in the external environment?</a:t>
            </a: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information does the actor desire from the system?</a:t>
            </a: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Does the actor wish to be informed about unexpected changes?</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8</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highlight>
                  <a:srgbClr val="FFFF00"/>
                </a:highlight>
                <a:latin typeface="Times New Roman" panose="02020603050405020304" pitchFamily="18" charset="0"/>
                <a:cs typeface="Times New Roman" panose="02020603050405020304" pitchFamily="18" charset="0"/>
              </a:rPr>
              <a:t>Analysis Model Elements</a:t>
            </a: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i="1" noProof="0" dirty="0">
                <a:solidFill>
                  <a:schemeClr val="tx1"/>
                </a:solidFill>
                <a:latin typeface="Times New Roman" panose="02020603050405020304" pitchFamily="18" charset="0"/>
                <a:cs typeface="Times New Roman" panose="02020603050405020304" pitchFamily="18" charset="0"/>
              </a:rPr>
              <a:t>Analysis model </a:t>
            </a:r>
            <a:r>
              <a:rPr lang="en-US" sz="2400" noProof="0" dirty="0">
                <a:solidFill>
                  <a:schemeClr val="tx1"/>
                </a:solidFill>
                <a:latin typeface="Times New Roman" panose="02020603050405020304" pitchFamily="18" charset="0"/>
                <a:cs typeface="Times New Roman" panose="02020603050405020304" pitchFamily="18" charset="0"/>
              </a:rPr>
              <a:t>provides a description of the required informational, functional, and behavioral domains for a computer-based system.</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chemeClr val="tx1"/>
                </a:solidFill>
                <a:highlight>
                  <a:srgbClr val="FFFF00"/>
                </a:highlight>
                <a:latin typeface="Times New Roman" panose="02020603050405020304" pitchFamily="18" charset="0"/>
                <a:cs typeface="Times New Roman" panose="02020603050405020304" pitchFamily="18" charset="0"/>
              </a:rPr>
              <a:t>Scenario-based elements</a:t>
            </a:r>
            <a:r>
              <a:rPr lang="en-US" altLang="en-US" sz="2400" noProof="0" dirty="0">
                <a:solidFill>
                  <a:schemeClr val="tx1"/>
                </a:solidFill>
                <a:latin typeface="Times New Roman" panose="02020603050405020304" pitchFamily="18" charset="0"/>
                <a:cs typeface="Times New Roman" panose="02020603050405020304" pitchFamily="18" charset="0"/>
              </a:rPr>
              <a:t> – functional descriptions are express in the customers own words and user stories and as interactions of actors with the system expressed using U</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L use case diagrams.</a:t>
            </a:r>
            <a:r>
              <a:rPr lang="zh-CN" altLang="en-US" sz="2400" noProof="0" dirty="0">
                <a:solidFill>
                  <a:schemeClr val="tx1"/>
                </a:solidFill>
                <a:latin typeface="Times New Roman" panose="02020603050405020304" pitchFamily="18" charset="0"/>
                <a:cs typeface="Times New Roman" panose="02020603050405020304" pitchFamily="18" charset="0"/>
              </a:rPr>
              <a:t>应用场景</a:t>
            </a:r>
            <a:endParaRPr lang="en-US" altLang="en-US" sz="5400" b="1"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2400" b="1" noProof="0" dirty="0">
                <a:solidFill>
                  <a:schemeClr val="tx1"/>
                </a:solidFill>
                <a:highlight>
                  <a:srgbClr val="FFFF00"/>
                </a:highlight>
                <a:latin typeface="Times New Roman" panose="02020603050405020304" pitchFamily="18" charset="0"/>
                <a:cs typeface="Times New Roman" panose="02020603050405020304" pitchFamily="18" charset="0"/>
              </a:rPr>
              <a:t>Class-based elements </a:t>
            </a:r>
            <a:r>
              <a:rPr lang="en-US" altLang="en-US" sz="2400" noProof="0" dirty="0">
                <a:solidFill>
                  <a:schemeClr val="tx1"/>
                </a:solidFill>
                <a:latin typeface="Times New Roman" panose="02020603050405020304" pitchFamily="18" charset="0"/>
                <a:cs typeface="Times New Roman" panose="02020603050405020304" pitchFamily="18" charset="0"/>
              </a:rPr>
              <a:t>– collections of attributes and behaviors implied by the user stories and expressed using U</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L class diagrams (information domain).</a:t>
            </a:r>
          </a:p>
          <a:p>
            <a:pPr marL="291465" lvl="1" indent="-291465">
              <a:spcBef>
                <a:spcPts val="1000"/>
              </a:spcBef>
              <a:spcAft>
                <a:spcPts val="0"/>
              </a:spcAft>
            </a:pPr>
            <a:r>
              <a:rPr lang="en-US" altLang="en-US" sz="2400" b="1" noProof="0" dirty="0">
                <a:solidFill>
                  <a:schemeClr val="tx1"/>
                </a:solidFill>
                <a:highlight>
                  <a:srgbClr val="FFFF00"/>
                </a:highlight>
                <a:latin typeface="Times New Roman" panose="02020603050405020304" pitchFamily="18" charset="0"/>
                <a:cs typeface="Times New Roman" panose="02020603050405020304" pitchFamily="18" charset="0"/>
              </a:rPr>
              <a:t>Behavioral elements</a:t>
            </a:r>
            <a:r>
              <a:rPr lang="en-US" altLang="en-US" sz="2400" noProof="0" dirty="0">
                <a:solidFill>
                  <a:schemeClr val="tx1"/>
                </a:solidFill>
                <a:latin typeface="Times New Roman" panose="02020603050405020304" pitchFamily="18" charset="0"/>
                <a:cs typeface="Times New Roman" panose="02020603050405020304" pitchFamily="18" charset="0"/>
              </a:rPr>
              <a:t> – may be expressed using U</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L state diagrams as inputs causing state changes.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9</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Custom 6">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1779</Words>
  <Application>Microsoft Office PowerPoint</Application>
  <PresentationFormat>全屏显示(4:3)</PresentationFormat>
  <Paragraphs>142</Paragraphs>
  <Slides>22</Slides>
  <Notes>1</Notes>
  <HiddenSlides>4</HiddenSlides>
  <MMClips>0</MMClips>
  <ScaleCrop>false</ScaleCrop>
  <HeadingPairs>
    <vt:vector size="6" baseType="variant">
      <vt:variant>
        <vt:lpstr>已用的字体</vt:lpstr>
      </vt:variant>
      <vt:variant>
        <vt:i4>3</vt:i4>
      </vt:variant>
      <vt:variant>
        <vt:lpstr>主题</vt:lpstr>
      </vt:variant>
      <vt:variant>
        <vt:i4>6</vt:i4>
      </vt:variant>
      <vt:variant>
        <vt:lpstr>幻灯片标题</vt:lpstr>
      </vt:variant>
      <vt:variant>
        <vt:i4>22</vt:i4>
      </vt:variant>
    </vt:vector>
  </HeadingPairs>
  <TitlesOfParts>
    <vt:vector size="31" baseType="lpstr">
      <vt:lpstr>Arial</vt:lpstr>
      <vt:lpstr>Calibri</vt:lpstr>
      <vt:lpstr>Times New Roman</vt:lpstr>
      <vt:lpstr>Title Slides Master</vt:lpstr>
      <vt:lpstr>MainContentSlideMaster</vt:lpstr>
      <vt:lpstr>ClosingMaster</vt:lpstr>
      <vt:lpstr>DividerSlideMaster</vt:lpstr>
      <vt:lpstr>ImageDescriptionAppendixSlideMaster</vt:lpstr>
      <vt:lpstr>1_Title Slides Master</vt:lpstr>
      <vt:lpstr>Chapter 7</vt:lpstr>
      <vt:lpstr>Requirements Engineering 1</vt:lpstr>
      <vt:lpstr>Requirements Engineering 2</vt:lpstr>
      <vt:lpstr>Non-functional Requirements非功能需求</vt:lpstr>
      <vt:lpstr>Establishing the Groundwork</vt:lpstr>
      <vt:lpstr>Collaborative Requirements Gathering</vt:lpstr>
      <vt:lpstr>Elicitation Work Products</vt:lpstr>
      <vt:lpstr>Use Case Definition</vt:lpstr>
      <vt:lpstr>Analysis Model Elements</vt:lpstr>
      <vt:lpstr>U M L Use Case Diagram </vt:lpstr>
      <vt:lpstr>U M L Class Diagram</vt:lpstr>
      <vt:lpstr>U M L State Diagram</vt:lpstr>
      <vt:lpstr>Analysis Patterns</vt:lpstr>
      <vt:lpstr>Negotiating Requirements</vt:lpstr>
      <vt:lpstr>Requirements Monitoring</vt:lpstr>
      <vt:lpstr>Validating Requirements 1</vt:lpstr>
      <vt:lpstr>Validating Requirements 2</vt:lpstr>
      <vt:lpstr>End of Main Content</vt:lpstr>
      <vt:lpstr>Accessibility Content: Text Alternatives for Images</vt:lpstr>
      <vt:lpstr>U M L Use Case Diagram – Text Alternative</vt:lpstr>
      <vt:lpstr>U M L Class Diagram – Text Alternative</vt:lpstr>
      <vt:lpstr>U M L State Diagram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yameng zhao</cp:lastModifiedBy>
  <cp:revision>59</cp:revision>
  <dcterms:created xsi:type="dcterms:W3CDTF">2019-01-22T22:04:00Z</dcterms:created>
  <dcterms:modified xsi:type="dcterms:W3CDTF">2024-10-23T02:10:05Z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E7E841EE1926495FACF164F8CB54E26F_12</vt:lpwstr>
  </property>
  <property fmtid="{D5CDD505-2E9C-101B-9397-08002B2CF9AE}" pid="3" name="KSOProductBuildVer">
    <vt:lpwstr>2052-12.1.0.15990</vt:lpwstr>
  </property>
</Properties>
</file>