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8"/>
  </p:notesMasterIdLst>
  <p:sldIdLst>
    <p:sldId id="286" r:id="rId6"/>
    <p:sldId id="265" r:id="rId7"/>
    <p:sldId id="263" r:id="rId8"/>
    <p:sldId id="266" r:id="rId9"/>
    <p:sldId id="267" r:id="rId10"/>
    <p:sldId id="268" r:id="rId11"/>
    <p:sldId id="269" r:id="rId12"/>
    <p:sldId id="270" r:id="rId13"/>
    <p:sldId id="271" r:id="rId14"/>
    <p:sldId id="273" r:id="rId15"/>
    <p:sldId id="274" r:id="rId16"/>
    <p:sldId id="272" r:id="rId17"/>
    <p:sldId id="275" r:id="rId18"/>
    <p:sldId id="276" r:id="rId19"/>
    <p:sldId id="277" r:id="rId20"/>
    <p:sldId id="284" r:id="rId21"/>
    <p:sldId id="285" r:id="rId22"/>
    <p:sldId id="278" r:id="rId23"/>
    <p:sldId id="279" r:id="rId24"/>
    <p:sldId id="281" r:id="rId25"/>
    <p:sldId id="280" r:id="rId26"/>
    <p:sldId id="282" r:id="rId27"/>
    <p:sldId id="283" r:id="rId28"/>
    <p:sldId id="287" r:id="rId29"/>
    <p:sldId id="258" r:id="rId30"/>
    <p:sldId id="264"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5"/>
            <p14:sldId id="263"/>
            <p14:sldId id="266"/>
            <p14:sldId id="267"/>
            <p14:sldId id="268"/>
            <p14:sldId id="269"/>
            <p14:sldId id="270"/>
            <p14:sldId id="271"/>
            <p14:sldId id="273"/>
            <p14:sldId id="274"/>
            <p14:sldId id="272"/>
            <p14:sldId id="275"/>
            <p14:sldId id="276"/>
            <p14:sldId id="277"/>
            <p14:sldId id="284"/>
            <p14:sldId id="285"/>
            <p14:sldId id="278"/>
            <p14:sldId id="279"/>
            <p14:sldId id="281"/>
            <p14:sldId id="280"/>
            <p14:sldId id="282"/>
            <p14:sldId id="283"/>
            <p14:sldId id="287"/>
          </p14:sldIdLst>
        </p14:section>
        <p14:section name="Appendix: Image Descriptions for Unsighted Students" id="{9E859B0B-078E-463E-89A6-21C20DD280C4}">
          <p14:sldIdLst>
            <p14:sldId id="258"/>
            <p14:sldId id="264"/>
            <p14:sldId id="288"/>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6196" autoAdjust="0"/>
  </p:normalViewPr>
  <p:slideViewPr>
    <p:cSldViewPr snapToGrid="0" showGuides="1">
      <p:cViewPr varScale="1">
        <p:scale>
          <a:sx n="76" d="100"/>
          <a:sy n="76" d="100"/>
        </p:scale>
        <p:origin x="84" y="48"/>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794C5-B2CB-4662-B4F2-5A4EA13011DA}" type="datetimeFigureOut">
              <a:rPr lang="en-US" smtClean="0"/>
              <a:t>11/14/2024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7A0F4-3FDC-4465-B734-BE9DF331DF7D}" type="slidenum">
              <a:rPr lang="en-US" smtClean="0"/>
              <a:t>‹#›</a:t>
            </a:fld>
            <a:endParaRPr lang="en-US"/>
          </a:p>
        </p:txBody>
      </p:sp>
    </p:spTree>
    <p:extLst>
      <p:ext uri="{BB962C8B-B14F-4D97-AF65-F5344CB8AC3E}">
        <p14:creationId xmlns:p14="http://schemas.microsoft.com/office/powerpoint/2010/main" val="243392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263697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3174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11</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Component-Level Design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400581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Collaboration Diagram with Message Detail</a:t>
            </a:r>
          </a:p>
        </p:txBody>
      </p:sp>
      <p:pic>
        <p:nvPicPr>
          <p:cNvPr id="5" name="Picture 4" descr="The diagram shows a collaboration diagram with message detail.">
            <a:extLst>
              <a:ext uri="{FF2B5EF4-FFF2-40B4-BE49-F238E27FC236}">
                <a16:creationId xmlns:a16="http://schemas.microsoft.com/office/drawing/2014/main" id="{9622C00A-0D1B-4593-A7FA-AABED4C9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343" y="1521474"/>
            <a:ext cx="6621315" cy="438982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54424" y="6205490"/>
            <a:ext cx="3693111" cy="30960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79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Define Interfaces</a:t>
            </a:r>
          </a:p>
        </p:txBody>
      </p:sp>
      <p:pic>
        <p:nvPicPr>
          <p:cNvPr id="6" name="Picture 5" descr="The flow diagram shows how to define interfaces. ">
            <a:extLst>
              <a:ext uri="{FF2B5EF4-FFF2-40B4-BE49-F238E27FC236}">
                <a16:creationId xmlns:a16="http://schemas.microsoft.com/office/drawing/2014/main" id="{281D1119-080C-4B9F-88C2-CA17A657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9" y="1536231"/>
            <a:ext cx="8337162" cy="341976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63301" y="6196614"/>
            <a:ext cx="3675355" cy="318486"/>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9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3c. Elaborate attributes and define data types and data structures required to implement them.</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3d. Describe processing flow within each operation in detail.</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4. Describe persistent data sources (databases and files) and identify the classes required to manage them.</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5. Develop and elaborate behavioral representations for a class or component.</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6. Elaborate deployment diagrams to provide additional implementation detail.</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7. Factor every component-level design representation and always consider alternatives.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6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Describe Processing Flow</a:t>
            </a:r>
          </a:p>
        </p:txBody>
      </p:sp>
      <p:pic>
        <p:nvPicPr>
          <p:cNvPr id="5" name="Picture 4" descr="The diagram shows how to describe a process flow. ">
            <a:extLst>
              <a:ext uri="{FF2B5EF4-FFF2-40B4-BE49-F238E27FC236}">
                <a16:creationId xmlns:a16="http://schemas.microsoft.com/office/drawing/2014/main" id="{D2F64766-A062-4CBF-979F-D37A5E7250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25843" y="1077094"/>
            <a:ext cx="3692315" cy="512184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29631" y="6292622"/>
            <a:ext cx="3488527" cy="222478"/>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2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Elaborate Behavioral Representations</a:t>
            </a:r>
          </a:p>
        </p:txBody>
      </p:sp>
      <p:pic>
        <p:nvPicPr>
          <p:cNvPr id="6" name="Picture 5" descr="The diagram shows a process flow with elaborate behavioral representation.">
            <a:extLst>
              <a:ext uri="{FF2B5EF4-FFF2-40B4-BE49-F238E27FC236}">
                <a16:creationId xmlns:a16="http://schemas.microsoft.com/office/drawing/2014/main" id="{A2B0BB1D-25D1-4AB5-9D3C-0B438B14FA7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87207" y="1103918"/>
            <a:ext cx="3969587" cy="501594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80551" y="6240368"/>
            <a:ext cx="3187083" cy="27473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71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a:t>
            </a:r>
            <a:r>
              <a:rPr lang="en-US" sz="3400" noProof="0" dirty="0" err="1">
                <a:latin typeface="Times New Roman" panose="02020603050405020304" pitchFamily="18" charset="0"/>
                <a:cs typeface="Times New Roman" panose="02020603050405020304" pitchFamily="18" charset="0"/>
              </a:rPr>
              <a:t>WebApps</a:t>
            </a:r>
            <a:endParaRPr lang="en-US" sz="34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255056"/>
          </a:xfrm>
        </p:spPr>
        <p:txBody>
          <a:bodyPr vert="horz" lIns="91440" tIns="45720" rIns="91440" bIns="45720" rtlCol="0">
            <a:noAutofit/>
          </a:bodyPr>
          <a:lstStyle/>
          <a:p>
            <a:pPr>
              <a:spcBef>
                <a:spcPts val="1000"/>
              </a:spcBef>
              <a:spcAft>
                <a:spcPts val="0"/>
              </a:spcAft>
            </a:pPr>
            <a:r>
              <a:rPr lang="en-US" altLang="en-US" sz="2400" noProof="0" dirty="0" err="1">
                <a:solidFill>
                  <a:schemeClr val="tx1"/>
                </a:solidFill>
                <a:latin typeface="Times New Roman" panose="02020603050405020304" pitchFamily="18" charset="0"/>
                <a:cs typeface="Times New Roman" panose="02020603050405020304" pitchFamily="18" charset="0"/>
              </a:rPr>
              <a:t>WebApp</a:t>
            </a:r>
            <a:r>
              <a:rPr lang="en-US" altLang="en-US" sz="2400" noProof="0" dirty="0">
                <a:solidFill>
                  <a:schemeClr val="tx1"/>
                </a:solidFill>
                <a:latin typeface="Times New Roman" panose="02020603050405020304" pitchFamily="18" charset="0"/>
                <a:cs typeface="Times New Roman" panose="02020603050405020304" pitchFamily="18" charset="0"/>
              </a:rPr>
              <a:t> component is:</a:t>
            </a:r>
          </a:p>
          <a:p>
            <a:pPr marL="402336" lvl="3" indent="-402336">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well-defined cohesive function that manipulates content or provides computational or data processing for an end-user, or.</a:t>
            </a:r>
          </a:p>
          <a:p>
            <a:pPr marL="402336" lvl="3" indent="-402336">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cohesive package of content and functionality that provides end-user with some required capability.</a:t>
            </a:r>
          </a:p>
        </p:txBody>
      </p:sp>
      <p:sp>
        <p:nvSpPr>
          <p:cNvPr id="9" name="Content Placeholder 8">
            <a:extLst>
              <a:ext uri="{FF2B5EF4-FFF2-40B4-BE49-F238E27FC236}">
                <a16:creationId xmlns:a16="http://schemas.microsoft.com/office/drawing/2014/main" id="{A4A2F3D7-0398-4EAC-B1D0-CDDFC4FFF83F}"/>
              </a:ext>
            </a:extLst>
          </p:cNvPr>
          <p:cNvSpPr>
            <a:spLocks noGrp="1"/>
          </p:cNvSpPr>
          <p:nvPr>
            <p:ph sz="quarter" idx="14"/>
          </p:nvPr>
        </p:nvSpPr>
        <p:spPr>
          <a:xfrm>
            <a:off x="342900" y="3618542"/>
            <a:ext cx="8458200" cy="902958"/>
          </a:xfrm>
        </p:spPr>
        <p:txBody>
          <a:bodyPr>
            <a:norm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Component-level design for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often incorporates elements of content design and functional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7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Content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123013"/>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Focuses on content objects and the manner in which they may be packaged for presentation to a </a:t>
            </a:r>
            <a:r>
              <a:rPr lang="en-US" altLang="en-US" noProof="0" dirty="0" err="1">
                <a:latin typeface="Times New Roman" panose="02020603050405020304" pitchFamily="18" charset="0"/>
                <a:cs typeface="Times New Roman" panose="02020603050405020304" pitchFamily="18" charset="0"/>
              </a:rPr>
              <a:t>WebApp</a:t>
            </a:r>
            <a:r>
              <a:rPr lang="en-US" altLang="en-US" noProof="0" dirty="0">
                <a:latin typeface="Times New Roman" panose="02020603050405020304" pitchFamily="18" charset="0"/>
                <a:cs typeface="Times New Roman" panose="02020603050405020304" pitchFamily="18" charset="0"/>
              </a:rPr>
              <a:t> end-user</a:t>
            </a:r>
          </a:p>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Consider a Web-based video surveillance capability within </a:t>
            </a:r>
            <a:r>
              <a:rPr lang="en-US" altLang="en-US" b="1" noProof="0" dirty="0">
                <a:latin typeface="Times New Roman" panose="02020603050405020304" pitchFamily="18" charset="0"/>
                <a:cs typeface="Times New Roman" panose="02020603050405020304" pitchFamily="18" charset="0"/>
              </a:rPr>
              <a:t>SafeHomeAssured.com </a:t>
            </a:r>
            <a:r>
              <a:rPr lang="en-US" altLang="en-US" noProof="0" dirty="0">
                <a:latin typeface="Times New Roman" panose="02020603050405020304" pitchFamily="18" charset="0"/>
                <a:cs typeface="Times New Roman" panose="02020603050405020304" pitchFamily="18" charset="0"/>
              </a:rPr>
              <a:t>potential content components can be defined for the video surveillance capability:</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content objects that represent the space layout (the floor plan) with additional icons representing the location of sensors and video cameras;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collection of thumbnail video captures (each an separate data object), and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streaming video window for a specific camera.</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471237"/>
            <a:ext cx="8458199" cy="6786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Each of these components can be separately named and manipulated as a package.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4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Functional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831465"/>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Modern Web applications deliver increasingly sophisticated processing functions that:</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perform localized processing to generate content and navigation capability in a dynamic fashion;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computation or data processing capability that is appropriate for the </a:t>
            </a:r>
            <a:r>
              <a:rPr lang="en-US" altLang="en-US" sz="2000" noProof="0" dirty="0" err="1">
                <a:latin typeface="Times New Roman" panose="02020603050405020304" pitchFamily="18" charset="0"/>
                <a:cs typeface="Times New Roman" panose="02020603050405020304" pitchFamily="18" charset="0"/>
              </a:rPr>
              <a:t>WebApp’s</a:t>
            </a:r>
            <a:r>
              <a:rPr lang="en-US" altLang="en-US" sz="2000" noProof="0" dirty="0">
                <a:latin typeface="Times New Roman" panose="02020603050405020304" pitchFamily="18" charset="0"/>
                <a:cs typeface="Times New Roman" panose="02020603050405020304" pitchFamily="18" charset="0"/>
              </a:rPr>
              <a:t> business domain;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sophisticated database query and access, or.</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establish data interfaces with external corporate systems. </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158017"/>
            <a:ext cx="8283512" cy="10519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To achieve these (and many other) capabilities, you will design and construct </a:t>
            </a:r>
            <a:r>
              <a:rPr lang="en-US" altLang="en-US" sz="2000" noProof="0" dirty="0" err="1">
                <a:latin typeface="Times New Roman" panose="02020603050405020304" pitchFamily="18" charset="0"/>
                <a:cs typeface="Times New Roman" panose="02020603050405020304" pitchFamily="18" charset="0"/>
              </a:rPr>
              <a:t>WebApp</a:t>
            </a:r>
            <a:r>
              <a:rPr lang="en-US" altLang="en-US" sz="2000" noProof="0" dirty="0">
                <a:latin typeface="Times New Roman" panose="02020603050405020304" pitchFamily="18" charset="0"/>
                <a:cs typeface="Times New Roman" panose="02020603050405020304" pitchFamily="18" charset="0"/>
              </a:rPr>
              <a:t> functional components that are identical in form to software components for conventional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26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Mobile Apps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6"/>
            <a:ext cx="8458200" cy="1797795"/>
          </a:xfrm>
        </p:spPr>
        <p:txBody>
          <a:bodyPr vert="horz" lIns="91440" tIns="45720" rIns="91440" bIns="45720" rtlCol="0">
            <a:noAutofit/>
          </a:bodyPr>
          <a:lstStyle/>
          <a:p>
            <a:pPr>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Thin web-based client.</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Interface layer only on device.</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Business and data layers implemented using web or cloud services.</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1" y="3071192"/>
            <a:ext cx="8458200" cy="1792355"/>
          </a:xfrm>
        </p:spPr>
        <p:txBody>
          <a:bodyPr anchor="t"/>
          <a:lstStyle/>
          <a:p>
            <a:pPr algn="l">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Rich client.</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All three layers (interface, business, data) implemented on device.</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Subject to mobile device limitations.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3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processing logic is governed by the basic principles of algorithm design and structured programming.</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data structures is defined by the data model developed for the system.</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interfaces is governed by the collaborations that a component must effect.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99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is a component?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155526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OMG Unified Modeling Language Specification </a:t>
            </a:r>
            <a:r>
              <a:rPr lang="en-US" altLang="en-US" sz="2400" noProof="0" dirty="0">
                <a:solidFill>
                  <a:schemeClr val="tx1"/>
                </a:solidFill>
                <a:latin typeface="Times New Roman" panose="02020603050405020304" pitchFamily="18" charset="0"/>
                <a:cs typeface="Times New Roman" panose="02020603050405020304" pitchFamily="18" charset="0"/>
              </a:rPr>
              <a:t>defines a component as</a:t>
            </a:r>
          </a:p>
          <a:p>
            <a:pPr marL="2667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 a modular, deployable, and replaceable part of a system that encapsulates implementation and exposes a set of interfaces.””</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2867485"/>
            <a:ext cx="8283512" cy="3430216"/>
          </a:xfrm>
        </p:spPr>
        <p:txBody>
          <a:bodyPr anchor="t"/>
          <a:lstStyle/>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Object-Oriented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a set of collaborating classes.</a:t>
            </a:r>
          </a:p>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Traditional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processing logic, internal data structures that are required to implement the processing logic, and an interface that enables the component to be invoked and data to be passed to it.</a:t>
            </a:r>
          </a:p>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Process-related view: </a:t>
            </a:r>
            <a:r>
              <a:rPr lang="en-US" altLang="en-US" sz="2400" noProof="0" dirty="0">
                <a:solidFill>
                  <a:schemeClr val="tx1"/>
                </a:solidFill>
                <a:latin typeface="Times New Roman" panose="02020603050405020304" pitchFamily="18" charset="0"/>
                <a:cs typeface="Times New Roman" panose="02020603050405020304" pitchFamily="18" charset="0"/>
              </a:rPr>
              <a:t>building systems out of reusable</a:t>
            </a:r>
            <a:r>
              <a:rPr lang="en-US" sz="2400" noProof="0" dirty="0">
                <a:solidFill>
                  <a:schemeClr val="tx1"/>
                </a:solidFill>
                <a:latin typeface="Times New Roman" panose="02020603050405020304" pitchFamily="18" charset="0"/>
                <a:cs typeface="Times New Roman" panose="02020603050405020304" pitchFamily="18" charset="0"/>
              </a:rPr>
              <a:t> software components or design patterns selected from a catalog (component-based software engineering).</a:t>
            </a:r>
            <a:endParaRPr lang="en-US" altLang="en-US" sz="2400"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5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361130" cy="678611"/>
          </a:xfrm>
        </p:spPr>
        <p:txBody>
          <a:bodyPr>
            <a:noAutofit/>
          </a:bodyPr>
          <a:lstStyle/>
          <a:p>
            <a:r>
              <a:rPr lang="en-US" sz="3000" noProof="0" dirty="0">
                <a:latin typeface="Times New Roman" panose="02020603050405020304" pitchFamily="18" charset="0"/>
                <a:cs typeface="Times New Roman" panose="02020603050405020304" pitchFamily="18" charset="0"/>
              </a:rPr>
              <a:t>Component-Based Software Engineering (C</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7"/>
            <a:ext cx="8361130" cy="3234332"/>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software team asks:</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commercial off-the-shelf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S) components available to implement the requirement?</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internally-developed reusable components available to implement the requirement?</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the interfaces for available components compatible within the architecture of the system to be built?</a:t>
            </a:r>
          </a:p>
        </p:txBody>
      </p:sp>
      <p:pic>
        <p:nvPicPr>
          <p:cNvPr id="9" name="Picture 8" descr="the diagram shows a component-based software engineering (c b s e) flow. ">
            <a:extLst>
              <a:ext uri="{FF2B5EF4-FFF2-40B4-BE49-F238E27FC236}">
                <a16:creationId xmlns:a16="http://schemas.microsoft.com/office/drawing/2014/main" id="{BB01C30A-6307-4C32-990D-1C071B1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70" y="4792112"/>
            <a:ext cx="8264060" cy="125141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33817" y="6223247"/>
            <a:ext cx="3240350" cy="29185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60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 Benefits</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76710"/>
            <a:ext cx="8458200" cy="4401280"/>
          </a:xfrm>
        </p:spPr>
        <p:txBody>
          <a:bodyPr>
            <a:normAutofit/>
          </a:bodyPr>
          <a:lstStyle/>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Reduced lead time. </a:t>
            </a:r>
            <a:r>
              <a:rPr lang="en-US" noProof="0" dirty="0">
                <a:solidFill>
                  <a:schemeClr val="tx1"/>
                </a:solidFill>
                <a:latin typeface="Times New Roman" panose="02020603050405020304" pitchFamily="18" charset="0"/>
                <a:cs typeface="Times New Roman" panose="02020603050405020304" pitchFamily="18" charset="0"/>
              </a:rPr>
              <a:t>It is faster to build complete applications from a pool of existing components.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Greater return on investment (R</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O</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I). </a:t>
            </a:r>
            <a:r>
              <a:rPr lang="en-US" noProof="0" dirty="0">
                <a:solidFill>
                  <a:schemeClr val="tx1"/>
                </a:solidFill>
                <a:latin typeface="Times New Roman" panose="02020603050405020304" pitchFamily="18" charset="0"/>
                <a:cs typeface="Times New Roman" panose="02020603050405020304" pitchFamily="18" charset="0"/>
              </a:rPr>
              <a:t>Sometimes savings can be realized by purchasing components rather than redeveloping the same functionality in-house.</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Leveraged costs of developing components. </a:t>
            </a:r>
            <a:r>
              <a:rPr lang="en-US" noProof="0" dirty="0">
                <a:solidFill>
                  <a:schemeClr val="tx1"/>
                </a:solidFill>
                <a:latin typeface="Times New Roman" panose="02020603050405020304" pitchFamily="18" charset="0"/>
                <a:cs typeface="Times New Roman" panose="02020603050405020304" pitchFamily="18" charset="0"/>
              </a:rPr>
              <a:t>Reusing components in multiple applications allows the costs to be spread over multiple projects.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Enhanced quality. </a:t>
            </a:r>
            <a:r>
              <a:rPr lang="en-US" noProof="0" dirty="0">
                <a:solidFill>
                  <a:schemeClr val="tx1"/>
                </a:solidFill>
                <a:latin typeface="Times New Roman" panose="02020603050405020304" pitchFamily="18" charset="0"/>
                <a:cs typeface="Times New Roman" panose="02020603050405020304" pitchFamily="18" charset="0"/>
              </a:rPr>
              <a:t>Components are reused and tested in many different applications.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Maintenance of component-based applications. </a:t>
            </a:r>
            <a:r>
              <a:rPr lang="en-US" noProof="0" dirty="0">
                <a:solidFill>
                  <a:schemeClr val="tx1"/>
                </a:solidFill>
                <a:latin typeface="Times New Roman" panose="02020603050405020304" pitchFamily="18" charset="0"/>
                <a:cs typeface="Times New Roman" panose="02020603050405020304" pitchFamily="18" charset="0"/>
              </a:rPr>
              <a:t>With careful engineering, it can be relatively easy to replace obsolete components with new or enhanced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04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 Risks</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p:txBody>
          <a:bodyPr>
            <a:normAutofit/>
          </a:bodyPr>
          <a:lstStyle/>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selection risks. </a:t>
            </a:r>
            <a:r>
              <a:rPr lang="en-US" noProof="0" dirty="0">
                <a:solidFill>
                  <a:schemeClr val="tx1"/>
                </a:solidFill>
                <a:latin typeface="Times New Roman" panose="02020603050405020304" pitchFamily="18" charset="0"/>
                <a:cs typeface="Times New Roman" panose="02020603050405020304" pitchFamily="18" charset="0"/>
              </a:rPr>
              <a:t>It is difficult to predict component behavior for black-box components, or there may be poor mapping of user requirements to the component architectural design.</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integration risks. </a:t>
            </a:r>
            <a:r>
              <a:rPr lang="en-US" noProof="0" dirty="0">
                <a:solidFill>
                  <a:schemeClr val="tx1"/>
                </a:solidFill>
                <a:latin typeface="Times New Roman" panose="02020603050405020304" pitchFamily="18" charset="0"/>
                <a:cs typeface="Times New Roman" panose="02020603050405020304" pitchFamily="18" charset="0"/>
              </a:rPr>
              <a:t>There is a lack of interoperability standards between components; this often requires the creation of “wrapper code” to interface components.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Quality risks. </a:t>
            </a:r>
            <a:r>
              <a:rPr lang="en-US" noProof="0" dirty="0">
                <a:solidFill>
                  <a:schemeClr val="tx1"/>
                </a:solidFill>
                <a:latin typeface="Times New Roman" panose="02020603050405020304" pitchFamily="18" charset="0"/>
                <a:cs typeface="Times New Roman" panose="02020603050405020304" pitchFamily="18" charset="0"/>
              </a:rPr>
              <a:t>Unknown design assumptions made for the components makes testing more difficult, and this can affect system safety, performance, and reliability.</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Security risks. </a:t>
            </a:r>
            <a:r>
              <a:rPr lang="en-US" noProof="0" dirty="0">
                <a:solidFill>
                  <a:schemeClr val="tx1"/>
                </a:solidFill>
                <a:latin typeface="Times New Roman" panose="02020603050405020304" pitchFamily="18" charset="0"/>
                <a:cs typeface="Times New Roman" panose="02020603050405020304" pitchFamily="18" charset="0"/>
              </a:rPr>
              <a:t>A system can be used in unintended ways, and system vulnerabilities can be caused by integrating components in untested combinations.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System evolution risks. </a:t>
            </a:r>
            <a:r>
              <a:rPr lang="en-US" noProof="0" dirty="0">
                <a:solidFill>
                  <a:schemeClr val="tx1"/>
                </a:solidFill>
                <a:latin typeface="Times New Roman" panose="02020603050405020304" pitchFamily="18" charset="0"/>
                <a:cs typeface="Times New Roman" panose="02020603050405020304" pitchFamily="18" charset="0"/>
              </a:rPr>
              <a:t>Updated components may be incompatible with user requirements or contain additional undocumented features.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6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 Refactoring</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76709"/>
            <a:ext cx="8458200" cy="4771753"/>
          </a:xfrm>
        </p:spPr>
        <p:txBody>
          <a:bodyPr>
            <a:normAutofit lnSpcReduction="10000"/>
          </a:bodyPr>
          <a:lstStyle/>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Most developers would agree that refactoring components to improve quality is a good practice.</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hard to convince management to expend resources fixing components that are working correctly rather than adding new functionality to them,</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Changing software and failing to document the changes can lead to increasing technical debt.</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Reducing this technical debt often involves architectural refactoring, which is generally perceived by developers as both costly and risky.</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Developers can make of tools to examine change histories to identify the most cost effective refactoring opportunities,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9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316456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Class-based Component-Level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illustration shows a class-based component level design. The diagram has two class levels. The first is labeled Analysis class and has the class (print job) with the attributes and operations. The second class is labeled elaborated class and also has a class (print job). The class has more attributes and operations. The class also has two interfaces labeled compute job and initiate job. The analysis class links to the design component labeled print job and which relays the process to the elaborated design class.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600" noProof="0" dirty="0">
                <a:latin typeface="Times New Roman" panose="02020603050405020304" pitchFamily="18" charset="0"/>
                <a:cs typeface="Times New Roman" panose="02020603050405020304" pitchFamily="18" charset="0"/>
              </a:rPr>
              <a:t>Traditional Component-Level Design </a:t>
            </a:r>
            <a:r>
              <a:rPr lang="en-US" sz="900" b="0" noProof="0" dirty="0">
                <a:latin typeface="Times New Roman" panose="02020603050405020304" pitchFamily="18" charset="0"/>
                <a:cs typeface="Times New Roman" panose="02020603050405020304" pitchFamily="18" charset="0"/>
              </a:rPr>
              <a:t>1</a:t>
            </a:r>
            <a:r>
              <a:rPr lang="en-US" sz="3600" b="0" noProof="0" dirty="0">
                <a:latin typeface="Times New Roman" panose="02020603050405020304" pitchFamily="18" charset="0"/>
                <a:cs typeface="Times New Roman" panose="02020603050405020304" pitchFamily="18" charset="0"/>
              </a:rPr>
              <a:t> </a:t>
            </a:r>
            <a:r>
              <a:rPr lang="en-US" sz="3400" noProof="0" dirty="0">
                <a:latin typeface="Times New Roman" panose="02020603050405020304" pitchFamily="18" charset="0"/>
                <a:cs typeface="Times New Roman" panose="02020603050405020304" pitchFamily="18" charset="0"/>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traditional component-level design. The diagram has 4 levels. The components and the connections in each level from bottom to top are. Level: 4 compute page cost; compute paper cost; compute production cost; check priority; pass job to production. Level 3: develop job cost; build work order; send job to production. Level 2: read print job data; select job management function. Level 1: job management system. The connections are as follow: compute page cost; compute paper cost; compute production cost connect to develop job cost. Check priority; pass job to production connect to send job to production. Develop job cost; build work order; send job to production connect to select job management function. Read print job data; select job management function connect to job management system.</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322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with Message Detail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collaboration diagram with message detail. A production job collaborates with work order and job queue. Production job relays a message, build job with work order number to work order. Production job relays a message, submit job with work order number to job queue.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187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4000" noProof="0" dirty="0">
                <a:latin typeface="Times New Roman" panose="02020603050405020304" pitchFamily="18" charset="0"/>
                <a:cs typeface="Times New Roman" panose="02020603050405020304" pitchFamily="18" charset="0"/>
              </a:rPr>
              <a:t>Define Interfaces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flow diagram shows how to define interfaces. The diagram shows two classes on the left: work order and job queue. The classes have appropriate attributes and a check priority operation. work order accesses cost from data base. Work order relays a build job order to production job while job queue relays a submit job order to production job component. Production job relays an initiate job order to print job component. The print job component also has a compute job order.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70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Class-based Component-Level Design</a:t>
            </a:r>
          </a:p>
        </p:txBody>
      </p:sp>
      <p:pic>
        <p:nvPicPr>
          <p:cNvPr id="5" name="Picture 4" descr="The illustration shows a class-based component level design. ">
            <a:extLst>
              <a:ext uri="{FF2B5EF4-FFF2-40B4-BE49-F238E27FC236}">
                <a16:creationId xmlns:a16="http://schemas.microsoft.com/office/drawing/2014/main" id="{1255455E-8BD5-4678-9A3B-2109F005F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837" y="1161277"/>
            <a:ext cx="3338326" cy="497089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574524" y="6241002"/>
            <a:ext cx="3781888" cy="274098"/>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400" noProof="0" dirty="0">
                <a:latin typeface="Times New Roman" panose="02020603050405020304" pitchFamily="18" charset="0"/>
                <a:cs typeface="Times New Roman" panose="02020603050405020304" pitchFamily="18" charset="0"/>
              </a:rPr>
              <a:t>Describe Processing Flow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how to describe a process flow. The flow starts with an initial state. The next process are: validate attributes input, access paper D B for weight, (this returns base cost per page), paper cost per page equals base cost per page. The next flow in the diagram shows three conditions: if size = B; if size = C; and if size = D. Each cost returns a paper cost per page. B = 1,2; C = 1.4; D = 1.6. The next flow in the diagram is a condition for color. If color is custom, then paper cost per page = 1.14 and if color is standard. The process then returns the final paper cost per page. End state.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720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Elaborate Behavioral Representations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process flow with elaborate behavioral representation. From an initial state the process flows to a building job data class which has varying attributes. If the data input is incomplete the process loops back and repeats. When data input is completed then display user options. The next class is computing job cost which further has multiple attributes. If job cost is accepted, then costumer is authorized and system gets an electronic signature. The next class is forming job with its attributes. If deliver date is accepted customer is authorized and job estimate is printed. The next class is submitting job which has attributes. If job is submitted that means all authorizations are acquired the print work order.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174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16290"/>
            <a:ext cx="8458200" cy="903231"/>
          </a:xfrm>
        </p:spPr>
        <p:txBody>
          <a:bodyPr>
            <a:noAutofit/>
          </a:bodyPr>
          <a:lstStyle/>
          <a:p>
            <a:r>
              <a:rPr lang="en-US" sz="3600" noProof="0" dirty="0">
                <a:latin typeface="Times New Roman" panose="02020603050405020304" pitchFamily="18" charset="0"/>
                <a:cs typeface="Times New Roman" panose="02020603050405020304" pitchFamily="18" charset="0"/>
              </a:rPr>
              <a:t>Component-Based Software Engineering (C</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component-based software engineering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has the following flow: outline system requirement, identify candidate components, modify requirements according to discovered components, identify candidate components and compose components to create system.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63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1</a:t>
            </a:r>
          </a:p>
        </p:txBody>
      </p:sp>
      <p:pic>
        <p:nvPicPr>
          <p:cNvPr id="6" name="Picture 5" descr="The diagram shows a traditional component-level design. ">
            <a:extLst>
              <a:ext uri="{FF2B5EF4-FFF2-40B4-BE49-F238E27FC236}">
                <a16:creationId xmlns:a16="http://schemas.microsoft.com/office/drawing/2014/main" id="{FB65F2D6-BB3C-4101-8932-8AA6AA353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02" y="1590220"/>
            <a:ext cx="7295997" cy="420009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485745" y="6178858"/>
            <a:ext cx="3950563" cy="336241"/>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2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Basic Component Design Principles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76708"/>
            <a:ext cx="8304711"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Open-Closed Principle (O</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“A module [component] should be open for extension but closed for modification.</a:t>
            </a:r>
          </a:p>
          <a:p>
            <a:pPr marL="292608" indent="-292608">
              <a:lnSpc>
                <a:spcPct val="90000"/>
              </a:lnSpc>
              <a:spcBef>
                <a:spcPts val="1000"/>
              </a:spcBef>
              <a:spcAft>
                <a:spcPts val="0"/>
              </a:spcAft>
              <a:buFont typeface="Arial" panose="020B0604020202020204" pitchFamily="34" charset="0"/>
              <a:buChar char="•"/>
            </a:pPr>
            <a:r>
              <a:rPr lang="en-US" altLang="en-US" b="1" noProof="0" dirty="0" err="1">
                <a:solidFill>
                  <a:schemeClr val="tx1"/>
                </a:solidFill>
                <a:latin typeface="Times New Roman" panose="02020603050405020304" pitchFamily="18" charset="0"/>
                <a:cs typeface="Times New Roman" panose="02020603050405020304" pitchFamily="18" charset="0"/>
              </a:rPr>
              <a:t>Liskov</a:t>
            </a:r>
            <a:r>
              <a:rPr lang="en-US" altLang="en-US" b="1" noProof="0" dirty="0">
                <a:solidFill>
                  <a:schemeClr val="tx1"/>
                </a:solidFill>
                <a:latin typeface="Times New Roman" panose="02020603050405020304" pitchFamily="18" charset="0"/>
                <a:cs typeface="Times New Roman" panose="02020603050405020304" pitchFamily="18" charset="0"/>
              </a:rPr>
              <a:t> Substitution Principle (L</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“Subclasses should be substitutable for their base classes.</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Dependency Inversion Principle (D</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“Depend on abstractions. Do not depend on concretions.”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Interface Segregation Principle (I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b="1"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“Many client-specific interfaces are better than one general purpose interface.</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Release Reuse Equivalency Principle (R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E</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“The granule of reuse is the granule of release.”</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Closure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err="1">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change together belong together.”</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Reuse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aren’t reused together should not be grouped together.”</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Components </a:t>
            </a:r>
            <a:r>
              <a:rPr lang="en-US" altLang="en-US" sz="2400" noProof="0" dirty="0">
                <a:solidFill>
                  <a:schemeClr val="tx1"/>
                </a:solidFill>
                <a:latin typeface="Times New Roman" panose="02020603050405020304" pitchFamily="18" charset="0"/>
                <a:cs typeface="Times New Roman" panose="02020603050405020304" pitchFamily="18" charset="0"/>
              </a:rPr>
              <a:t>- Naming conventions should be established for components that are specified as part of the architectural model and then refined and elaborated as part of the component-level model.</a:t>
            </a:r>
          </a:p>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Interfaces</a:t>
            </a:r>
            <a:r>
              <a:rPr lang="en-US" altLang="en-US" sz="2400" noProof="0" dirty="0">
                <a:solidFill>
                  <a:schemeClr val="tx1"/>
                </a:solidFill>
                <a:latin typeface="Times New Roman" panose="02020603050405020304" pitchFamily="18" charset="0"/>
                <a:cs typeface="Times New Roman" panose="02020603050405020304" pitchFamily="18" charset="0"/>
              </a:rPr>
              <a:t> - provide important information about communication and collaboration (as well as helping us to achieve the 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a:t>
            </a:r>
          </a:p>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Dependencies and Inheritance </a:t>
            </a:r>
            <a:r>
              <a:rPr lang="en-US" altLang="en-US" sz="2400" noProof="0" dirty="0">
                <a:solidFill>
                  <a:schemeClr val="tx1"/>
                </a:solidFill>
                <a:latin typeface="Times New Roman" panose="02020603050405020304" pitchFamily="18" charset="0"/>
                <a:cs typeface="Times New Roman" panose="02020603050405020304" pitchFamily="18" charset="0"/>
              </a:rPr>
              <a:t>– For readability, it is a good idea to model dependencies from left to right and inheritance from bottom (derived classes) to top (base classes).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31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Cohesion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the “single-mindedness” of a module.</a:t>
            </a: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cohesion</a:t>
            </a:r>
            <a:r>
              <a:rPr lang="en-US" altLang="en-US" sz="2400" noProof="0" dirty="0">
                <a:solidFill>
                  <a:schemeClr val="tx1"/>
                </a:solidFill>
                <a:latin typeface="Times New Roman" panose="02020603050405020304" pitchFamily="18" charset="0"/>
                <a:cs typeface="Times New Roman" panose="02020603050405020304" pitchFamily="18" charset="0"/>
              </a:rPr>
              <a:t> implies that a component encapsulates only attributes and operations that are closely related to one another and the component itself.</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cohesion:</a:t>
            </a:r>
          </a:p>
          <a:p>
            <a:pPr marL="292608" lvl="2" indent="-292608">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Functional - </a:t>
            </a:r>
            <a:r>
              <a:rPr lang="en-US" sz="2000" noProof="0" dirty="0">
                <a:solidFill>
                  <a:schemeClr val="tx1"/>
                </a:solidFill>
                <a:latin typeface="Times New Roman" panose="02020603050405020304" pitchFamily="18" charset="0"/>
                <a:cs typeface="Times New Roman" panose="02020603050405020304" pitchFamily="18" charset="0"/>
              </a:rPr>
              <a:t>module performs one and only one computation.</a:t>
            </a:r>
          </a:p>
          <a:p>
            <a:pPr marL="292608" lvl="2" indent="-292608">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Layer - </a:t>
            </a:r>
            <a:r>
              <a:rPr lang="en-US" sz="2000" noProof="0" dirty="0">
                <a:solidFill>
                  <a:schemeClr val="tx1"/>
                </a:solidFill>
                <a:latin typeface="Times New Roman" panose="02020603050405020304" pitchFamily="18" charset="0"/>
                <a:cs typeface="Times New Roman" panose="02020603050405020304" pitchFamily="18" charset="0"/>
              </a:rPr>
              <a:t>occurs when a higher layer accesses the services of a lower layer, but lower layers do not access higher layers.</a:t>
            </a:r>
          </a:p>
          <a:p>
            <a:pPr marL="292608" lvl="2" indent="-292608">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Communicational - </a:t>
            </a:r>
            <a:r>
              <a:rPr lang="en-US" sz="2000" noProof="0" dirty="0">
                <a:solidFill>
                  <a:schemeClr val="tx1"/>
                </a:solidFill>
                <a:latin typeface="Times New Roman" panose="02020603050405020304" pitchFamily="18" charset="0"/>
                <a:cs typeface="Times New Roman" panose="02020603050405020304" pitchFamily="18" charset="0"/>
              </a:rPr>
              <a:t>All operations that access the same data are defined within one class.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02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Coupling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degree to which a component is connected to other components and to the external world.</a:t>
            </a: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qualitative measure of the degree to which classes are connected to one another.</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coupling.</a:t>
            </a: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Content - </a:t>
            </a:r>
            <a:r>
              <a:rPr lang="en-US" noProof="0" dirty="0">
                <a:solidFill>
                  <a:schemeClr val="tx1"/>
                </a:solidFill>
                <a:latin typeface="Times New Roman" panose="02020603050405020304" pitchFamily="18" charset="0"/>
                <a:cs typeface="Times New Roman" panose="02020603050405020304" pitchFamily="18" charset="0"/>
              </a:rPr>
              <a:t>occurs when one component “surreptitiously modifies data that is internal to another component.</a:t>
            </a:r>
            <a:endParaRPr lang="en-US" sz="4800" noProof="0" dirty="0">
              <a:solidFill>
                <a:schemeClr val="tx1"/>
              </a:solidFill>
              <a:latin typeface="Times New Roman" panose="02020603050405020304" pitchFamily="18" charset="0"/>
              <a:cs typeface="Times New Roman" panose="02020603050405020304" pitchFamily="18" charset="0"/>
            </a:endParaRP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Control – occurs when control flags a passed to components to requests alternate behaviors when invoked.</a:t>
            </a: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External - </a:t>
            </a:r>
            <a:r>
              <a:rPr lang="en-US" noProof="0" dirty="0">
                <a:solidFill>
                  <a:schemeClr val="tx1"/>
                </a:solidFill>
                <a:latin typeface="Times New Roman" panose="02020603050405020304" pitchFamily="18" charset="0"/>
                <a:cs typeface="Times New Roman" panose="02020603050405020304" pitchFamily="18" charset="0"/>
              </a:rPr>
              <a:t>occurs when a component communicates or collaborates with infrastructure components.</a:t>
            </a:r>
            <a:endParaRPr lang="en-US" sz="3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07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58265"/>
            <a:ext cx="8458201" cy="4149586"/>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1. Identify all design classes that correspond to the problem domain.</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2. Identify all design classes that correspond to the infrastructure domain.</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 Elaborate all design classes that are not acquired as reusable components.</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3a. Specify message details when classes or component collaborate.</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3b. Identify appropriate interfaces for each component.</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66804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2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597</TotalTime>
  <Words>2450</Words>
  <Application>Microsoft Office PowerPoint</Application>
  <PresentationFormat>全屏显示(4:3)</PresentationFormat>
  <Paragraphs>179</Paragraphs>
  <Slides>32</Slides>
  <Notes>1</Notes>
  <HiddenSlides>0</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32</vt:i4>
      </vt:variant>
    </vt:vector>
  </HeadingPairs>
  <TitlesOfParts>
    <vt:vector size="40"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11</vt:lpstr>
      <vt:lpstr>What is a component?</vt:lpstr>
      <vt:lpstr>Class-based Component-Level Design</vt:lpstr>
      <vt:lpstr>Traditional Component-Level Design 1</vt:lpstr>
      <vt:lpstr>Basic Component Design Principles</vt:lpstr>
      <vt:lpstr>Component-Level Design Guidelines</vt:lpstr>
      <vt:lpstr>Cohesion</vt:lpstr>
      <vt:lpstr>Coupling</vt:lpstr>
      <vt:lpstr>Component-Level Design 1</vt:lpstr>
      <vt:lpstr>Collaboration Diagram with Message Detail</vt:lpstr>
      <vt:lpstr>Define Interfaces</vt:lpstr>
      <vt:lpstr>Component-Level Design 2</vt:lpstr>
      <vt:lpstr>Describe Processing Flow</vt:lpstr>
      <vt:lpstr>Elaborate Behavioral Representations</vt:lpstr>
      <vt:lpstr>Component-Level Design for WebApps</vt:lpstr>
      <vt:lpstr>WebApp Content Design</vt:lpstr>
      <vt:lpstr>WebApp Functional Design</vt:lpstr>
      <vt:lpstr>Component-Level Design for Mobile Apps</vt:lpstr>
      <vt:lpstr>Traditional Component-Level Design 2</vt:lpstr>
      <vt:lpstr>Component-Based Software Engineering (C B S E)</vt:lpstr>
      <vt:lpstr>C B S E Benefits</vt:lpstr>
      <vt:lpstr>C B S E Risks</vt:lpstr>
      <vt:lpstr>Component Refactoring</vt:lpstr>
      <vt:lpstr>End of Main Content</vt:lpstr>
      <vt:lpstr>Accessibility Content: Text Alternatives for Images</vt:lpstr>
      <vt:lpstr>Class-based Component-Level Design – Text Alternative</vt:lpstr>
      <vt:lpstr>Traditional Component-Level Design 1 – Text Alternative</vt:lpstr>
      <vt:lpstr>Collaboration Diagram with Message Detail – Text Alternative</vt:lpstr>
      <vt:lpstr>Define Interfaces – Text Alternative</vt:lpstr>
      <vt:lpstr>Describe Processing Flow – Text Alternative</vt:lpstr>
      <vt:lpstr>Elaborate Behavioral Representations – Text Alternative</vt:lpstr>
      <vt:lpstr>Component-Based Software Engineering (C B S 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86</cp:revision>
  <dcterms:created xsi:type="dcterms:W3CDTF">2019-01-22T22:04:31Z</dcterms:created>
  <dcterms:modified xsi:type="dcterms:W3CDTF">2024-11-13T17:14:08Z</dcterms:modified>
</cp:coreProperties>
</file>