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8" r:id="rId8"/>
    <p:sldId id="269" r:id="rId9"/>
    <p:sldId id="270" r:id="rId10"/>
    <p:sldId id="271" r:id="rId11"/>
    <p:sldId id="265" r:id="rId12"/>
    <p:sldId id="272" r:id="rId13"/>
    <p:sldId id="273" r:id="rId14"/>
    <p:sldId id="266" r:id="rId15"/>
    <p:sldId id="274" r:id="rId16"/>
    <p:sldId id="275" r:id="rId17"/>
    <p:sldId id="276" r:id="rId18"/>
    <p:sldId id="277" r:id="rId19"/>
    <p:sldId id="278" r:id="rId20"/>
    <p:sldId id="282" r:id="rId21"/>
    <p:sldId id="286" r:id="rId22"/>
    <p:sldId id="284" r:id="rId23"/>
    <p:sldId id="283" r:id="rId24"/>
    <p:sldId id="267" r:id="rId25"/>
    <p:sldId id="285" r:id="rId26"/>
    <p:sldId id="281" r:id="rId27"/>
    <p:sldId id="279" r:id="rId28"/>
    <p:sldId id="280" r:id="rId29"/>
    <p:sldId id="260" r:id="rId30"/>
    <p:sldId id="258" r:id="rId31"/>
    <p:sldId id="264" r:id="rId32"/>
    <p:sldId id="287" r:id="rId33"/>
    <p:sldId id="288"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8"/>
            <p14:sldId id="269"/>
            <p14:sldId id="270"/>
            <p14:sldId id="271"/>
            <p14:sldId id="265"/>
            <p14:sldId id="272"/>
            <p14:sldId id="273"/>
            <p14:sldId id="266"/>
            <p14:sldId id="274"/>
            <p14:sldId id="275"/>
            <p14:sldId id="276"/>
            <p14:sldId id="277"/>
            <p14:sldId id="278"/>
            <p14:sldId id="282"/>
            <p14:sldId id="286"/>
            <p14:sldId id="284"/>
            <p14:sldId id="283"/>
            <p14:sldId id="267"/>
            <p14:sldId id="285"/>
            <p14:sldId id="281"/>
            <p14:sldId id="279"/>
            <p14:sldId id="280"/>
            <p14:sldId id="260"/>
          </p14:sldIdLst>
        </p14:section>
        <p14:section name="Appendix: Image Descriptions for Unsighted Students" id="{9E859B0B-078E-463E-89A6-21C20DD280C4}">
          <p14:sldIdLst>
            <p14:sldId id="258"/>
            <p14:sldId id="264"/>
            <p14:sldId id="287"/>
            <p14:sldId id="288"/>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836" autoAdjust="0"/>
    <p:restoredTop sz="96240" autoAdjust="0"/>
  </p:normalViewPr>
  <p:slideViewPr>
    <p:cSldViewPr snapToGrid="0" showGuides="1">
      <p:cViewPr varScale="1">
        <p:scale>
          <a:sx n="88" d="100"/>
          <a:sy n="88" d="100"/>
        </p:scale>
        <p:origin x="1548" y="52"/>
      </p:cViewPr>
      <p:guideLst>
        <p:guide pos="3264"/>
        <p:guide orient="horz" pos="2256"/>
        <p:guide pos="5640"/>
      </p:guideLst>
    </p:cSldViewPr>
  </p:slideViewPr>
  <p:outlineViewPr>
    <p:cViewPr>
      <p:scale>
        <a:sx n="50" d="100"/>
        <a:sy n="50" d="100"/>
      </p:scale>
      <p:origin x="0" y="-5319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commentAuthors" Target="commentAuthors.xml"/><Relationship Id="rId8" Type="http://schemas.openxmlformats.org/officeDocument/2006/relationships/slide" Target="slides/slide3.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
        <p:nvSpPr>
          <p:cNvPr id="14" name="Short Copyright">
            <a:extLst>
              <a:ext uri="{FF2B5EF4-FFF2-40B4-BE49-F238E27FC236}">
                <a16:creationId xmlns:a16="http://schemas.microsoft.com/office/drawing/2014/main" id="{BFEEC4D8-A60C-4ED1-A806-99E849671BF0}"/>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mn-lt"/>
          <a:ea typeface="+mn-ea"/>
          <a:cs typeface="+mn-cs"/>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pPr/>
              <a:t>‹#›</a:t>
            </a:fld>
            <a:endParaRPr lang="en-US" dirty="0"/>
          </a:p>
        </p:txBody>
      </p:sp>
      <p:sp>
        <p:nvSpPr>
          <p:cNvPr id="7" name="Short Copyright">
            <a:extLst>
              <a:ext uri="{FF2B5EF4-FFF2-40B4-BE49-F238E27FC236}">
                <a16:creationId xmlns:a16="http://schemas.microsoft.com/office/drawing/2014/main" id="{60E0FCBA-E484-4608-97D8-F4C61B53445A}"/>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a:t>
            </a:r>
            <a:r>
              <a:rPr lang="en-US" sz="800" b="0" baseline="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Hill </a:t>
            </a:r>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mn-lt"/>
          <a:ea typeface="+mn-ea"/>
          <a:cs typeface="+mn-cs"/>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28.xml"/><Relationship Id="rId2" Type="http://schemas.openxmlformats.org/officeDocument/2006/relationships/image" Target="../media/image4.jp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5.jp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image" Target="../media/image3.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20</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Software Testing – Integration Level</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Three – Quality and Security</a:t>
            </a: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Bottom-Up Integration</a:t>
            </a:r>
          </a:p>
        </p:txBody>
      </p:sp>
      <p:pic>
        <p:nvPicPr>
          <p:cNvPr id="10" name="Picture 9" descr="The diagram shows a bottom up integration testing process. &#10;">
            <a:extLst>
              <a:ext uri="{FF2B5EF4-FFF2-40B4-BE49-F238E27FC236}">
                <a16:creationId xmlns:a16="http://schemas.microsoft.com/office/drawing/2014/main" id="{71D603DE-2ACC-44A2-A4F8-58FE331A2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907" y="1529236"/>
            <a:ext cx="8164186" cy="4329637"/>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301213"/>
            <a:ext cx="3139879" cy="240014"/>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a:p>
        </p:txBody>
      </p:sp>
    </p:spTree>
    <p:extLst>
      <p:ext uri="{BB962C8B-B14F-4D97-AF65-F5344CB8AC3E}">
        <p14:creationId xmlns:p14="http://schemas.microsoft.com/office/powerpoint/2010/main" val="3198930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Continuous Integration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192038"/>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Continuous integratio</a:t>
            </a:r>
            <a:r>
              <a:rPr lang="en-US" sz="2400" i="1" noProof="0" dirty="0">
                <a:latin typeface="Times New Roman" panose="02020603050405020304" pitchFamily="18" charset="0"/>
                <a:cs typeface="Times New Roman" panose="02020603050405020304" pitchFamily="18" charset="0"/>
              </a:rPr>
              <a:t>n </a:t>
            </a:r>
            <a:r>
              <a:rPr lang="en-US" sz="2400" noProof="0" dirty="0">
                <a:latin typeface="Times New Roman" panose="02020603050405020304" pitchFamily="18" charset="0"/>
                <a:cs typeface="Times New Roman" panose="02020603050405020304" pitchFamily="18" charset="0"/>
              </a:rPr>
              <a:t>is the practice of merging components into the evolving software increment at least once a day.</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is a common practice for teams following agile development practices such as X</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P or DevOps. Integration testing must take place quickly and efficiently if a team is attempting to always have a working program in place as part of continuous delivery.</a:t>
            </a:r>
          </a:p>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Smoke testing </a:t>
            </a:r>
            <a:r>
              <a:rPr lang="en-US" sz="2400" noProof="0" dirty="0">
                <a:latin typeface="Times New Roman" panose="02020603050405020304" pitchFamily="18" charset="0"/>
                <a:cs typeface="Times New Roman" panose="02020603050405020304" pitchFamily="18" charset="0"/>
              </a:rPr>
              <a:t>is an integration testing approach that can be used when software is developed by an agile team using short increment build times.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a:p>
        </p:txBody>
      </p:sp>
    </p:spTree>
    <p:extLst>
      <p:ext uri="{BB962C8B-B14F-4D97-AF65-F5344CB8AC3E}">
        <p14:creationId xmlns:p14="http://schemas.microsoft.com/office/powerpoint/2010/main" val="404810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Smoke Testing Integration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4110557"/>
          </a:xfrm>
        </p:spPr>
        <p:txBody>
          <a:bodyPr vert="horz" lIns="91440" tIns="45720" rIns="91440" bIns="45720" rtlCol="0">
            <a:noAutofit/>
          </a:bodyPr>
          <a:lstStyle/>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Software components that have been translated into code are integrated into a </a:t>
            </a:r>
            <a:r>
              <a:rPr lang="en-US" sz="2400" i="1" noProof="0" dirty="0">
                <a:latin typeface="Times New Roman" panose="02020603050405020304" pitchFamily="18" charset="0"/>
                <a:cs typeface="Times New Roman" panose="02020603050405020304" pitchFamily="18" charset="0"/>
              </a:rPr>
              <a:t>build. </a:t>
            </a:r>
            <a:r>
              <a:rPr lang="en-US" sz="2400" noProof="0" dirty="0">
                <a:latin typeface="Times New Roman" panose="02020603050405020304" pitchFamily="18" charset="0"/>
                <a:cs typeface="Times New Roman" panose="02020603050405020304" pitchFamily="18" charset="0"/>
              </a:rPr>
              <a:t>– that includes all data files, libraries, reusable modules, and components required to implement one or more product functions.</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 series of tests is designed to expose “show-stopper” errors that will keep the build from properly performing its function cause the project to fall behind schedule.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build is integrated (either top-down or bottom-up) with other builds, and the entire product (in its current form) is smoke tested daily.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a:p>
        </p:txBody>
      </p:sp>
    </p:spTree>
    <p:extLst>
      <p:ext uri="{BB962C8B-B14F-4D97-AF65-F5344CB8AC3E}">
        <p14:creationId xmlns:p14="http://schemas.microsoft.com/office/powerpoint/2010/main" val="92274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Smoke Testing Advantages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39884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Integration risk is minimized</a:t>
            </a:r>
            <a:r>
              <a:rPr lang="en-US" sz="2400" noProof="0" dirty="0">
                <a:latin typeface="Times New Roman" panose="02020603050405020304" pitchFamily="18" charset="0"/>
                <a:cs typeface="Times New Roman" panose="02020603050405020304" pitchFamily="18" charset="0"/>
              </a:rPr>
              <a:t>, since smoke tests are run daily.</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Quality of the end product is improved</a:t>
            </a:r>
            <a:r>
              <a:rPr lang="en-US" sz="2400" noProof="0" dirty="0">
                <a:latin typeface="Times New Roman" panose="02020603050405020304" pitchFamily="18" charset="0"/>
                <a:cs typeface="Times New Roman" panose="02020603050405020304" pitchFamily="18" charset="0"/>
              </a:rPr>
              <a:t>, functional and architectural problems are uncovered early.</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Error diagnosis and correction are simplified</a:t>
            </a:r>
            <a:r>
              <a:rPr lang="en-US" sz="2400" noProof="0" dirty="0">
                <a:latin typeface="Times New Roman" panose="02020603050405020304" pitchFamily="18" charset="0"/>
                <a:cs typeface="Times New Roman" panose="02020603050405020304" pitchFamily="18" charset="0"/>
              </a:rPr>
              <a:t>, errors are most likely in (or caused by) the new build. </a:t>
            </a:r>
          </a:p>
          <a:p>
            <a:pPr marL="291600" indent="-291600">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Progress is easier to assess</a:t>
            </a:r>
            <a:r>
              <a:rPr lang="en-US" sz="2400" noProof="0" dirty="0">
                <a:latin typeface="Times New Roman" panose="02020603050405020304" pitchFamily="18" charset="0"/>
                <a:cs typeface="Times New Roman" panose="02020603050405020304" pitchFamily="18" charset="0"/>
              </a:rPr>
              <a:t>, each day more of the final product is complete.</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Smoke testing resembles regression testing by ensuring newly added components do not interfere with the behaviors of existing components.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a:p>
        </p:txBody>
      </p:sp>
    </p:spTree>
    <p:extLst>
      <p:ext uri="{BB962C8B-B14F-4D97-AF65-F5344CB8AC3E}">
        <p14:creationId xmlns:p14="http://schemas.microsoft.com/office/powerpoint/2010/main" val="1147432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Integration Testing Work Products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8"/>
            <a:ext cx="8191500" cy="476240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An overall plan for integration of the software and a description of specific tests is documented in a </a:t>
            </a:r>
            <a:r>
              <a:rPr lang="en-US" i="1" noProof="0" dirty="0">
                <a:latin typeface="Times New Roman" panose="02020603050405020304" pitchFamily="18" charset="0"/>
                <a:cs typeface="Times New Roman" panose="02020603050405020304" pitchFamily="18" charset="0"/>
              </a:rPr>
              <a:t>t</a:t>
            </a:r>
            <a:r>
              <a:rPr lang="en-US" b="1" i="1" noProof="0" dirty="0">
                <a:latin typeface="Times New Roman" panose="02020603050405020304" pitchFamily="18" charset="0"/>
                <a:cs typeface="Times New Roman" panose="02020603050405020304" pitchFamily="18" charset="0"/>
              </a:rPr>
              <a:t>est specification.</a:t>
            </a:r>
            <a:endParaRPr lang="en-US" i="1" noProof="0" dirty="0">
              <a:latin typeface="Times New Roman" panose="02020603050405020304" pitchFamily="18" charset="0"/>
              <a:cs typeface="Times New Roman" panose="02020603050405020304" pitchFamily="18" charset="0"/>
            </a:endParaRP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 specification incorporates a test plan and a test procedure and becomes part of the software configuration.</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Testing is divided into phases and incremental builds that address specific functional and behavioral characteristics of the software.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Time and resources must be allocated to each increment build along with the test cases needed.</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history of actual test results, problems, or peculiarities is recorded in a </a:t>
            </a:r>
            <a:r>
              <a:rPr lang="en-US" b="1" i="1" noProof="0" dirty="0">
                <a:latin typeface="Times New Roman" panose="02020603050405020304" pitchFamily="18" charset="0"/>
                <a:cs typeface="Times New Roman" panose="02020603050405020304" pitchFamily="18" charset="0"/>
              </a:rPr>
              <a:t>test report </a:t>
            </a:r>
            <a:r>
              <a:rPr lang="en-US" noProof="0" dirty="0">
                <a:latin typeface="Times New Roman" panose="02020603050405020304" pitchFamily="18" charset="0"/>
                <a:cs typeface="Times New Roman" panose="02020603050405020304" pitchFamily="18" charset="0"/>
              </a:rPr>
              <a:t>and may be appended to the test specification</a:t>
            </a:r>
            <a:r>
              <a:rPr lang="en-US" i="1" noProof="0" dirty="0">
                <a:latin typeface="Times New Roman" panose="02020603050405020304" pitchFamily="18" charset="0"/>
                <a:cs typeface="Times New Roman" panose="02020603050405020304" pitchFamily="18" charset="0"/>
              </a:rPr>
              <a: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It is often best to implement the test report as a shared Web document to allow all stakeholders access to the latest test results and the current state of the software increment.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a:p>
        </p:txBody>
      </p:sp>
    </p:spTree>
    <p:extLst>
      <p:ext uri="{BB962C8B-B14F-4D97-AF65-F5344CB8AC3E}">
        <p14:creationId xmlns:p14="http://schemas.microsoft.com/office/powerpoint/2010/main" val="1248743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Regression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80048" y="1230987"/>
            <a:ext cx="8191500" cy="437310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Regression testing</a:t>
            </a:r>
            <a:r>
              <a:rPr lang="en-US" altLang="en-US" b="1" noProof="0" dirty="0">
                <a:solidFill>
                  <a:schemeClr val="tx1"/>
                </a:solidFill>
                <a:latin typeface="Times New Roman" panose="02020603050405020304" pitchFamily="18" charset="0"/>
                <a:cs typeface="Times New Roman" panose="02020603050405020304" pitchFamily="18" charset="0"/>
              </a:rPr>
              <a:t> </a:t>
            </a:r>
            <a:r>
              <a:rPr lang="en-US" altLang="en-US" noProof="0" dirty="0">
                <a:solidFill>
                  <a:schemeClr val="tx1"/>
                </a:solidFill>
                <a:latin typeface="Times New Roman" panose="02020603050405020304" pitchFamily="18" charset="0"/>
                <a:cs typeface="Times New Roman" panose="02020603050405020304" pitchFamily="18" charset="0"/>
              </a:rPr>
              <a:t>is the re-execution of some subset of tests that have already been conducted to ensure that changes have not propagated unintended side effects.</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Whenever software is corrected, some aspect of the software configuration (the program, its documentation, or the data that support it) is changed. </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Regression testing helps to ensure that changes (due to testing or for other reasons) do not introduce unintended behavior or additional errors.</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Regression testing may be conducted manually, by re-executing a subset of all test cases or using automated capture/playback tools.</a:t>
            </a:r>
          </a:p>
          <a:p>
            <a:pPr marL="291600" indent="-291600">
              <a:spcBef>
                <a:spcPts val="1000"/>
              </a:spcBef>
              <a:spcAft>
                <a:spcPts val="0"/>
              </a:spcAft>
              <a:buFont typeface="Arial" panose="020B0604020202020204" pitchFamily="34" charset="0"/>
              <a:buChar char="•"/>
            </a:pPr>
            <a:r>
              <a:rPr lang="en-US" altLang="en-US" noProof="0" dirty="0">
                <a:solidFill>
                  <a:schemeClr val="tx1"/>
                </a:solidFill>
                <a:latin typeface="Times New Roman" panose="02020603050405020304" pitchFamily="18" charset="0"/>
                <a:cs typeface="Times New Roman" panose="02020603050405020304" pitchFamily="18" charset="0"/>
              </a:rPr>
              <a:t>AI tools may be able to help select the best subset of test cases to use in regression automatically based on previous experiences of the developers with the evolving software product.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a:p>
        </p:txBody>
      </p:sp>
    </p:spTree>
    <p:extLst>
      <p:ext uri="{BB962C8B-B14F-4D97-AF65-F5344CB8AC3E}">
        <p14:creationId xmlns:p14="http://schemas.microsoft.com/office/powerpoint/2010/main" val="291005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675722"/>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Thread-based testing</a:t>
            </a:r>
            <a:r>
              <a:rPr lang="en-US" noProof="0" dirty="0">
                <a:latin typeface="Times New Roman" panose="02020603050405020304" pitchFamily="18" charset="0"/>
                <a:cs typeface="Times New Roman" panose="02020603050405020304" pitchFamily="18" charset="0"/>
              </a:rPr>
              <a:t>, integrates the set of classes required to respond to one input or event for the system.</a:t>
            </a:r>
            <a:endParaRPr lang="en-US" sz="2000" noProof="0" dirty="0">
              <a:latin typeface="Times New Roman" panose="02020603050405020304" pitchFamily="18" charset="0"/>
              <a:cs typeface="Times New Roman" panose="02020603050405020304" pitchFamily="18" charset="0"/>
            </a:endParaRPr>
          </a:p>
        </p:txBody>
      </p:sp>
      <p:sp>
        <p:nvSpPr>
          <p:cNvPr id="10" name="Content Placeholder 4"/>
          <p:cNvSpPr>
            <a:spLocks noGrp="1"/>
          </p:cNvSpPr>
          <p:nvPr>
            <p:ph sz="quarter" idx="15"/>
          </p:nvPr>
        </p:nvSpPr>
        <p:spPr>
          <a:xfrm>
            <a:off x="342900" y="2022398"/>
            <a:ext cx="8458200" cy="921769"/>
          </a:xfrm>
        </p:spPr>
        <p:txBody>
          <a:bodyPr>
            <a:noAutofit/>
          </a:bodyPr>
          <a:lstStyle/>
          <a:p>
            <a:pPr marL="717550" lvl="2" indent="0">
              <a:spcAft>
                <a:spcPts val="1000"/>
              </a:spcAft>
              <a:buNone/>
            </a:pPr>
            <a:r>
              <a:rPr lang="en-US" sz="2000" noProof="0" dirty="0">
                <a:latin typeface="Times New Roman" panose="02020603050405020304" pitchFamily="18" charset="0"/>
                <a:cs typeface="Times New Roman" panose="02020603050405020304" pitchFamily="18" charset="0"/>
              </a:rPr>
              <a:t>Each thread is integrated and tested individually.</a:t>
            </a:r>
          </a:p>
          <a:p>
            <a:pPr marL="717550" lvl="2" indent="0">
              <a:spcAft>
                <a:spcPts val="0"/>
              </a:spcAft>
              <a:buNone/>
            </a:pPr>
            <a:r>
              <a:rPr lang="en-US" sz="2000" noProof="0" dirty="0">
                <a:latin typeface="Times New Roman" panose="02020603050405020304" pitchFamily="18" charset="0"/>
                <a:cs typeface="Times New Roman" panose="02020603050405020304" pitchFamily="18" charset="0"/>
              </a:rPr>
              <a:t>Regression testing is applied to ensure no side effects occur.</a:t>
            </a:r>
            <a:endParaRPr lang="en-US" sz="2000" noProof="0" dirty="0"/>
          </a:p>
        </p:txBody>
      </p:sp>
      <p:sp>
        <p:nvSpPr>
          <p:cNvPr id="9" name="Content Placeholder 4"/>
          <p:cNvSpPr>
            <a:spLocks noGrp="1"/>
          </p:cNvSpPr>
          <p:nvPr>
            <p:ph sz="quarter" idx="15"/>
          </p:nvPr>
        </p:nvSpPr>
        <p:spPr>
          <a:xfrm>
            <a:off x="342900" y="3157415"/>
            <a:ext cx="8458200" cy="770965"/>
          </a:xfrm>
        </p:spPr>
        <p:txBody>
          <a:bodyPr>
            <a:normAutofit/>
          </a:bodyPr>
          <a:lstStyle/>
          <a:p>
            <a:pPr marL="342900" indent="-342900">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Use-based testing</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begins the construction of the system by testing those classes (called </a:t>
            </a:r>
            <a:r>
              <a:rPr lang="en-US" b="1" i="1" noProof="0" dirty="0">
                <a:latin typeface="Times New Roman" panose="02020603050405020304" pitchFamily="18" charset="0"/>
                <a:cs typeface="Times New Roman" panose="02020603050405020304" pitchFamily="18" charset="0"/>
              </a:rPr>
              <a:t>independent classes</a:t>
            </a:r>
            <a:r>
              <a:rPr lang="en-US" noProof="0" dirty="0">
                <a:latin typeface="Times New Roman" panose="02020603050405020304" pitchFamily="18" charset="0"/>
                <a:cs typeface="Times New Roman" panose="02020603050405020304" pitchFamily="18" charset="0"/>
              </a:rPr>
              <a:t>) that use very few </a:t>
            </a:r>
            <a:r>
              <a:rPr lang="en-US" i="1" noProof="0" dirty="0">
                <a:latin typeface="Times New Roman" panose="02020603050405020304" pitchFamily="18" charset="0"/>
                <a:cs typeface="Times New Roman" panose="02020603050405020304" pitchFamily="18" charset="0"/>
              </a:rPr>
              <a:t>server </a:t>
            </a:r>
            <a:r>
              <a:rPr lang="en-US" noProof="0" dirty="0">
                <a:latin typeface="Times New Roman" panose="02020603050405020304" pitchFamily="18" charset="0"/>
                <a:cs typeface="Times New Roman" panose="02020603050405020304" pitchFamily="18" charset="0"/>
              </a:rPr>
              <a:t>classes.</a:t>
            </a:r>
            <a:endParaRPr lang="en-US" noProof="0" dirty="0"/>
          </a:p>
        </p:txBody>
      </p:sp>
      <p:sp>
        <p:nvSpPr>
          <p:cNvPr id="11" name="Content Placeholder 5"/>
          <p:cNvSpPr>
            <a:spLocks noGrp="1"/>
          </p:cNvSpPr>
          <p:nvPr>
            <p:ph sz="quarter" idx="16"/>
          </p:nvPr>
        </p:nvSpPr>
        <p:spPr>
          <a:xfrm>
            <a:off x="342900" y="4044068"/>
            <a:ext cx="8228648" cy="1582944"/>
          </a:xfrm>
        </p:spPr>
        <p:txBody>
          <a:bodyPr>
            <a:noAutofit/>
          </a:bodyPr>
          <a:lstStyle/>
          <a:p>
            <a:pPr lvl="3" indent="0">
              <a:spcAft>
                <a:spcPts val="1000"/>
              </a:spcAft>
              <a:buNone/>
            </a:pPr>
            <a:r>
              <a:rPr lang="en-US" sz="2000" noProof="0" dirty="0">
                <a:latin typeface="Times New Roman" panose="02020603050405020304" pitchFamily="18" charset="0"/>
                <a:cs typeface="Times New Roman" panose="02020603050405020304" pitchFamily="18" charset="0"/>
              </a:rPr>
              <a:t>The next layer classes, (called </a:t>
            </a:r>
            <a:r>
              <a:rPr lang="en-US" sz="2000" b="1" i="1" noProof="0" dirty="0">
                <a:latin typeface="Times New Roman" panose="02020603050405020304" pitchFamily="18" charset="0"/>
                <a:cs typeface="Times New Roman" panose="02020603050405020304" pitchFamily="18" charset="0"/>
              </a:rPr>
              <a:t>dependent classes</a:t>
            </a:r>
            <a:r>
              <a:rPr lang="en-US" sz="2000" i="1" noProof="0" dirty="0">
                <a:latin typeface="Times New Roman" panose="02020603050405020304" pitchFamily="18" charset="0"/>
                <a:cs typeface="Times New Roman" panose="02020603050405020304" pitchFamily="18" charset="0"/>
              </a:rPr>
              <a:t>) </a:t>
            </a:r>
            <a:r>
              <a:rPr lang="en-US" sz="2000" noProof="0" dirty="0">
                <a:latin typeface="Times New Roman" panose="02020603050405020304" pitchFamily="18" charset="0"/>
                <a:cs typeface="Times New Roman" panose="02020603050405020304" pitchFamily="18" charset="0"/>
              </a:rPr>
              <a:t>use the independent classes are tested next.</a:t>
            </a:r>
          </a:p>
          <a:p>
            <a:pPr lvl="3" indent="0">
              <a:spcAft>
                <a:spcPts val="0"/>
              </a:spcAft>
              <a:buNone/>
            </a:pPr>
            <a:r>
              <a:rPr lang="en-US" sz="2000" noProof="0" dirty="0">
                <a:latin typeface="Times New Roman" panose="02020603050405020304" pitchFamily="18" charset="0"/>
                <a:cs typeface="Times New Roman" panose="02020603050405020304" pitchFamily="18" charset="0"/>
              </a:rPr>
              <a:t>This sequence of testing layers of dependent classes continues until the entire system is constructed.</a:t>
            </a:r>
            <a:endParaRPr lang="en-US" sz="20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a:p>
        </p:txBody>
      </p:sp>
    </p:spTree>
    <p:extLst>
      <p:ext uri="{BB962C8B-B14F-4D97-AF65-F5344CB8AC3E}">
        <p14:creationId xmlns:p14="http://schemas.microsoft.com/office/powerpoint/2010/main" val="217735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639352" cy="678611"/>
          </a:xfrm>
        </p:spPr>
        <p:txBody>
          <a:bodyPr>
            <a:noAutofit/>
          </a:bodyPr>
          <a:lstStyle/>
          <a:p>
            <a:r>
              <a:rPr lang="en-US" sz="3600" noProof="0" dirty="0">
                <a:latin typeface="Times New Roman" panose="02020603050405020304" pitchFamily="18" charset="0"/>
                <a:cs typeface="Times New Roman" panose="02020603050405020304" pitchFamily="18" charset="0"/>
              </a:rPr>
              <a:t>OO Testing – Fault-Based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902327"/>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object of </a:t>
            </a:r>
            <a:r>
              <a:rPr lang="en-US" sz="2400" i="1" noProof="0" dirty="0">
                <a:latin typeface="Times New Roman" panose="02020603050405020304" pitchFamily="18" charset="0"/>
                <a:cs typeface="Times New Roman" panose="02020603050405020304" pitchFamily="18" charset="0"/>
              </a:rPr>
              <a:t>fault-based testing </a:t>
            </a:r>
            <a:r>
              <a:rPr lang="en-US" sz="2400" noProof="0" dirty="0">
                <a:latin typeface="Times New Roman" panose="02020603050405020304" pitchFamily="18" charset="0"/>
                <a:cs typeface="Times New Roman" panose="02020603050405020304" pitchFamily="18" charset="0"/>
              </a:rPr>
              <a:t>is to design tests that have a high likelihood of uncovering plausible faults.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Because the product or system must conform to customer requirements, fault-based testing begins with the analysis model.</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strategy for fault-based testing is to hypothesize a set of plausible faults and then derive tests to prove each hypothesis.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determine whether these faults exist, test cases are designed to exercise the design or code.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a:p>
        </p:txBody>
      </p:sp>
    </p:spTree>
    <p:extLst>
      <p:ext uri="{BB962C8B-B14F-4D97-AF65-F5344CB8AC3E}">
        <p14:creationId xmlns:p14="http://schemas.microsoft.com/office/powerpoint/2010/main" val="462307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Fault-Based O</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O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83986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Fault-based integration testing looks for plausible faults in operation calls or message connections:</a:t>
            </a:r>
          </a:p>
        </p:txBody>
      </p:sp>
      <p:sp>
        <p:nvSpPr>
          <p:cNvPr id="9" name="Content Placeholder 4"/>
          <p:cNvSpPr>
            <a:spLocks noGrp="1"/>
          </p:cNvSpPr>
          <p:nvPr>
            <p:ph sz="quarter" idx="15"/>
          </p:nvPr>
        </p:nvSpPr>
        <p:spPr>
          <a:xfrm>
            <a:off x="342900" y="2196353"/>
            <a:ext cx="8458200" cy="1470211"/>
          </a:xfrm>
        </p:spPr>
        <p:txBody>
          <a:bodyPr>
            <a:normAutofit/>
          </a:bodyPr>
          <a:lstStyle/>
          <a:p>
            <a:pPr marL="985838"/>
            <a:r>
              <a:rPr lang="en-US" sz="2400" noProof="0" dirty="0">
                <a:latin typeface="Times New Roman" panose="02020603050405020304" pitchFamily="18" charset="0"/>
                <a:cs typeface="Times New Roman" panose="02020603050405020304" pitchFamily="18" charset="0"/>
              </a:rPr>
              <a:t>unexpected result</a:t>
            </a:r>
          </a:p>
          <a:p>
            <a:pPr marL="985838"/>
            <a:r>
              <a:rPr lang="en-US" sz="2400" noProof="0" dirty="0">
                <a:latin typeface="Times New Roman" panose="02020603050405020304" pitchFamily="18" charset="0"/>
                <a:cs typeface="Times New Roman" panose="02020603050405020304" pitchFamily="18" charset="0"/>
              </a:rPr>
              <a:t>wrong operation/message used</a:t>
            </a:r>
          </a:p>
          <a:p>
            <a:pPr marL="985838"/>
            <a:r>
              <a:rPr lang="en-US" sz="2400" noProof="0" dirty="0">
                <a:latin typeface="Times New Roman" panose="02020603050405020304" pitchFamily="18" charset="0"/>
                <a:cs typeface="Times New Roman" panose="02020603050405020304" pitchFamily="18" charset="0"/>
              </a:rPr>
              <a:t>incorrect invocation</a:t>
            </a:r>
            <a:endParaRPr lang="en-US" sz="2400" noProof="0" dirty="0"/>
          </a:p>
        </p:txBody>
      </p:sp>
      <p:sp>
        <p:nvSpPr>
          <p:cNvPr id="10" name="Content Placeholder 5"/>
          <p:cNvSpPr>
            <a:spLocks noGrp="1"/>
          </p:cNvSpPr>
          <p:nvPr>
            <p:ph sz="quarter" idx="16"/>
          </p:nvPr>
        </p:nvSpPr>
        <p:spPr>
          <a:xfrm>
            <a:off x="342900" y="3792068"/>
            <a:ext cx="8458200" cy="1721492"/>
          </a:xfrm>
        </p:spPr>
        <p:txBody>
          <a:bodyPr>
            <a:noAutofit/>
          </a:bodyPr>
          <a:lstStyle/>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Integration testing applies to attributes andoperations – class behaviors are defined by the attributes.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Focus of integration testing is to determine whether errors exist in the calling (client) code, not the called (server) code.</a:t>
            </a:r>
            <a:endParaRPr lang="en-US" sz="2400"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a:p>
        </p:txBody>
      </p:sp>
    </p:spTree>
    <p:extLst>
      <p:ext uri="{BB962C8B-B14F-4D97-AF65-F5344CB8AC3E}">
        <p14:creationId xmlns:p14="http://schemas.microsoft.com/office/powerpoint/2010/main" val="136988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639352" cy="678611"/>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Fault-Based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29127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Scenario-based testing </a:t>
            </a:r>
            <a:r>
              <a:rPr lang="en-US" noProof="0" dirty="0">
                <a:latin typeface="Times New Roman" panose="02020603050405020304" pitchFamily="18" charset="0"/>
                <a:cs typeface="Times New Roman" panose="02020603050405020304" pitchFamily="18" charset="0"/>
              </a:rPr>
              <a:t>uncovers errors that occur when any actor interacts with the software.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concentrates on what the user does, not what the product does.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means capturing the tasks (via use cases) that the user has to perform and then applying them and their variants as tests.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 testing uncovers interaction errors.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tends to exercise multiple subsystems in a single test.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Test-case design becomes more complicated as integration of the object-oriented system occurs since this is when testing of collaborations between classes must begin.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a:p>
        </p:txBody>
      </p:sp>
    </p:spTree>
    <p:extLst>
      <p:ext uri="{BB962C8B-B14F-4D97-AF65-F5344CB8AC3E}">
        <p14:creationId xmlns:p14="http://schemas.microsoft.com/office/powerpoint/2010/main" val="215037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Testing Fundamentals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2580521"/>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Attributes of a good test: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has a high probability of finding an error.</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is not redundant.</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should be “best of breed.”</a:t>
            </a:r>
          </a:p>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good test should be neither too simple nor too complex.</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97651"/>
            <a:ext cx="8458200" cy="1092909"/>
          </a:xfrm>
        </p:spPr>
        <p:txBody>
          <a:bodyPr>
            <a:noAutofit/>
          </a:bodyPr>
          <a:lstStyle/>
          <a:p>
            <a:r>
              <a:rPr lang="en-US" sz="3600" noProof="0" dirty="0">
                <a:latin typeface="Times New Roman" panose="02020603050405020304" pitchFamily="18" charset="0"/>
                <a:cs typeface="Times New Roman" panose="02020603050405020304" pitchFamily="18" charset="0"/>
              </a:rPr>
              <a:t>Collaboration Diagram for Banking Application</a:t>
            </a:r>
          </a:p>
        </p:txBody>
      </p:sp>
      <p:pic>
        <p:nvPicPr>
          <p:cNvPr id="12" name="Picture 11" descr="A flowchart displays collaboration diagram for banking application. &#10;">
            <a:extLst>
              <a:ext uri="{FF2B5EF4-FFF2-40B4-BE49-F238E27FC236}">
                <a16:creationId xmlns:a16="http://schemas.microsoft.com/office/drawing/2014/main" id="{30606C0D-DE8C-461B-8284-1E75EF65D6E3}"/>
              </a:ext>
            </a:extLst>
          </p:cNvPr>
          <p:cNvPicPr>
            <a:picLocks noChangeAspect="1"/>
          </p:cNvPicPr>
          <p:nvPr/>
        </p:nvPicPr>
        <p:blipFill rotWithShape="1">
          <a:blip r:embed="rId2">
            <a:extLst>
              <a:ext uri="{28A0092B-C50C-407E-A947-70E740481C1C}">
                <a14:useLocalDpi xmlns:a14="http://schemas.microsoft.com/office/drawing/2010/main" val="0"/>
              </a:ext>
            </a:extLst>
          </a:blip>
          <a:srcRect b="3335"/>
          <a:stretch/>
        </p:blipFill>
        <p:spPr>
          <a:xfrm>
            <a:off x="534330" y="1564447"/>
            <a:ext cx="8075340" cy="4320303"/>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3" y="6255945"/>
            <a:ext cx="2931649" cy="259155"/>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13" name="Text Placeholder 9">
            <a:extLst>
              <a:ext uri="{FF2B5EF4-FFF2-40B4-BE49-F238E27FC236}">
                <a16:creationId xmlns:a16="http://schemas.microsoft.com/office/drawing/2014/main" id="{58E77AA3-C0DC-4E82-9D0A-8DBC36C7A1B5}"/>
              </a:ext>
            </a:extLst>
          </p:cNvPr>
          <p:cNvSpPr>
            <a:spLocks noGrp="1"/>
          </p:cNvSpPr>
          <p:nvPr>
            <p:ph type="body" sz="quarter" idx="13"/>
          </p:nvPr>
        </p:nvSpPr>
        <p:spPr>
          <a:xfrm>
            <a:off x="1562101" y="6684963"/>
            <a:ext cx="6972299" cy="173037"/>
          </a:xfrm>
        </p:spPr>
        <p:txBody>
          <a:bodyPr/>
          <a:lstStyle/>
          <a:p>
            <a:r>
              <a:rPr lang="en-IN" sz="600" dirty="0">
                <a:solidFill>
                  <a:schemeClr val="tx1"/>
                </a:solidFill>
              </a:rPr>
              <a:t>Source: Kirani, Shekhar and Tsai, W. T., "Specification and Verification of Object-Oriented Programs," Technical Report TR 94-64, University of Minnesota, December 4, 19</a:t>
            </a:r>
            <a:r>
              <a:rPr lang="en-IN" sz="100" dirty="0">
                <a:solidFill>
                  <a:schemeClr val="tx1"/>
                </a:solidFill>
              </a:rPr>
              <a:t> </a:t>
            </a:r>
            <a:r>
              <a:rPr lang="en-IN" sz="600" dirty="0">
                <a:solidFill>
                  <a:schemeClr val="tx1"/>
                </a:solidFill>
              </a:rPr>
              <a:t>94, 72.</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a:p>
        </p:txBody>
      </p:sp>
    </p:spTree>
    <p:extLst>
      <p:ext uri="{BB962C8B-B14F-4D97-AF65-F5344CB8AC3E}">
        <p14:creationId xmlns:p14="http://schemas.microsoft.com/office/powerpoint/2010/main" val="2616570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678611"/>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Random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277638"/>
          </a:xfrm>
        </p:spPr>
        <p:txBody>
          <a:bodyPr vert="horz" lIns="91440" tIns="45720" rIns="91440" bIns="45720" rtlCol="0">
            <a:noAutofit/>
          </a:bodyPr>
          <a:lstStyle/>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client class, use the list of class operations to generate a series of random test sequences. The operations will send messages to other server classes.</a:t>
            </a:r>
          </a:p>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message that is generated, determine the collaborator class and the corresponding operation in the server object.</a:t>
            </a:r>
          </a:p>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operation in the server object (that has been invoked by messages sent from the client object), determine the messages that it transmits.</a:t>
            </a:r>
          </a:p>
          <a:p>
            <a:pPr marL="291600" indent="-291600">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For each of the messages, determine the next level of operations that are invoked and incorporate these into the test sequence.</a:t>
            </a:r>
          </a:p>
        </p:txBody>
      </p:sp>
      <p:sp>
        <p:nvSpPr>
          <p:cNvPr id="9" name="Content Placeholder 5"/>
          <p:cNvSpPr>
            <a:spLocks noGrp="1"/>
          </p:cNvSpPr>
          <p:nvPr>
            <p:ph sz="quarter" idx="16"/>
          </p:nvPr>
        </p:nvSpPr>
        <p:spPr>
          <a:xfrm>
            <a:off x="342900" y="4734414"/>
            <a:ext cx="8458200" cy="373662"/>
          </a:xfrm>
        </p:spPr>
        <p:txBody>
          <a:bodyPr>
            <a:noAutofit/>
          </a:bodyPr>
          <a:lstStyle/>
          <a:p>
            <a:pPr marL="291600" indent="-291600">
              <a:lnSpc>
                <a:spcPct val="90000"/>
              </a:lnSpc>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random test case for the </a:t>
            </a:r>
            <a:r>
              <a:rPr lang="en-US" b="1" noProof="0" dirty="0">
                <a:latin typeface="Times New Roman" panose="02020603050405020304" pitchFamily="18" charset="0"/>
                <a:cs typeface="Times New Roman" panose="02020603050405020304" pitchFamily="18" charset="0"/>
              </a:rPr>
              <a:t>Bank </a:t>
            </a:r>
            <a:r>
              <a:rPr lang="en-US" noProof="0" dirty="0">
                <a:latin typeface="Times New Roman" panose="02020603050405020304" pitchFamily="18" charset="0"/>
                <a:cs typeface="Times New Roman" panose="02020603050405020304" pitchFamily="18" charset="0"/>
              </a:rPr>
              <a:t>class might be</a:t>
            </a:r>
            <a:endParaRPr lang="en-US" noProof="0" dirty="0"/>
          </a:p>
        </p:txBody>
      </p:sp>
      <p:sp>
        <p:nvSpPr>
          <p:cNvPr id="10" name="Content Placeholder 6"/>
          <p:cNvSpPr>
            <a:spLocks noGrp="1"/>
          </p:cNvSpPr>
          <p:nvPr>
            <p:ph sz="quarter" idx="17"/>
          </p:nvPr>
        </p:nvSpPr>
        <p:spPr>
          <a:xfrm>
            <a:off x="342899" y="5148584"/>
            <a:ext cx="6010275" cy="474717"/>
          </a:xfrm>
        </p:spPr>
        <p:txBody>
          <a:bodyPr>
            <a:noAutofit/>
          </a:bodyPr>
          <a:lstStyle/>
          <a:p>
            <a:pPr marL="268288"/>
            <a:r>
              <a:rPr lang="en-US" i="1" noProof="0" dirty="0">
                <a:latin typeface="Times New Roman" panose="02020603050405020304" pitchFamily="18" charset="0"/>
                <a:cs typeface="Times New Roman" panose="02020603050405020304" pitchFamily="18" charset="0"/>
              </a:rPr>
              <a:t>Test case r3 </a:t>
            </a:r>
            <a:r>
              <a:rPr lang="en-US" noProof="0" dirty="0">
                <a:latin typeface="Times New Roman" panose="02020603050405020304" pitchFamily="18" charset="0"/>
                <a:cs typeface="Times New Roman" panose="02020603050405020304" pitchFamily="18" charset="0"/>
              </a:rPr>
              <a:t>= verifyAcct·verifyPIN</a:t>
            </a:r>
            <a:r>
              <a:rPr lang="en-US" dirty="0">
                <a:latin typeface="Times New Roman" panose="02020603050405020304" pitchFamily="18" charset="0"/>
                <a:cs typeface="Times New Roman" panose="02020603050405020304" pitchFamily="18" charset="0"/>
              </a:rPr>
              <a:t>·depositReq</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a:p>
        </p:txBody>
      </p:sp>
    </p:spTree>
    <p:extLst>
      <p:ext uri="{BB962C8B-B14F-4D97-AF65-F5344CB8AC3E}">
        <p14:creationId xmlns:p14="http://schemas.microsoft.com/office/powerpoint/2010/main" val="3196227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137343"/>
            <a:ext cx="8458200" cy="1013525"/>
          </a:xfrm>
        </p:spPr>
        <p:txBody>
          <a:bodyPr>
            <a:noAutofit/>
          </a:bodyPr>
          <a:lstStyle/>
          <a:p>
            <a:r>
              <a:rPr lang="en-US" sz="3600" noProof="0" dirty="0">
                <a:latin typeface="Times New Roman" panose="02020603050405020304" pitchFamily="18" charset="0"/>
                <a:cs typeface="Times New Roman" panose="02020603050405020304" pitchFamily="18" charset="0"/>
              </a:rPr>
              <a:t>O</a:t>
            </a:r>
            <a:r>
              <a:rPr lang="en-US" sz="100" noProof="0" dirty="0">
                <a:latin typeface="Times New Roman" panose="02020603050405020304" pitchFamily="18" charset="0"/>
                <a:cs typeface="Times New Roman" panose="02020603050405020304" pitchFamily="18" charset="0"/>
              </a:rPr>
              <a:t> </a:t>
            </a:r>
            <a:r>
              <a:rPr lang="en-US" sz="3600" noProof="0" dirty="0">
                <a:latin typeface="Times New Roman" panose="02020603050405020304" pitchFamily="18" charset="0"/>
                <a:cs typeface="Times New Roman" panose="02020603050405020304" pitchFamily="18" charset="0"/>
              </a:rPr>
              <a:t>O Testing – Scenario-Based Test Case Design</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165765"/>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Scenario-based testing </a:t>
            </a:r>
            <a:r>
              <a:rPr lang="en-US" noProof="0" dirty="0">
                <a:latin typeface="Times New Roman" panose="02020603050405020304" pitchFamily="18" charset="0"/>
                <a:cs typeface="Times New Roman" panose="02020603050405020304" pitchFamily="18" charset="0"/>
              </a:rPr>
              <a:t>uncovers errors that occur when any actor interacts with the software.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concentrates on what the user does, not what the product does.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means capturing the tasks (via use cases) that the user has to perform and then applying them and their variants as tests.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 testing uncovers interaction errors.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Scenario-based testing tends to exercise multiple subsystems in a single test.</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Test-case design becomes more complicated as integration of the object-oriented system occurs since this is when testing of collaborations between classes must begin.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a:p>
        </p:txBody>
      </p:sp>
    </p:spTree>
    <p:extLst>
      <p:ext uri="{BB962C8B-B14F-4D97-AF65-F5344CB8AC3E}">
        <p14:creationId xmlns:p14="http://schemas.microsoft.com/office/powerpoint/2010/main" val="2443177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Validation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364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Validation testing</a:t>
            </a:r>
            <a:r>
              <a:rPr lang="en-US" noProof="0" dirty="0">
                <a:latin typeface="Times New Roman" panose="02020603050405020304" pitchFamily="18" charset="0"/>
                <a:cs typeface="Times New Roman" panose="02020603050405020304" pitchFamily="18" charset="0"/>
              </a:rPr>
              <a:t> tries to uncover errors, but the focus is at the requirements level - on user visible actions and user-recognizable output from the system.</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Validation testing begins at the culmination of integration testing, the software is completely assembled as a package and errors have been corrected.</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Each user story has user-visible attributes, and the customer’s acceptance criteria which forms the basis for the test cases used in validation-testing.</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 </a:t>
            </a:r>
            <a:r>
              <a:rPr lang="en-US" b="1" i="1" noProof="0" dirty="0">
                <a:latin typeface="Times New Roman" panose="02020603050405020304" pitchFamily="18" charset="0"/>
                <a:cs typeface="Times New Roman" panose="02020603050405020304" pitchFamily="18" charset="0"/>
              </a:rPr>
              <a:t>deficiency list </a:t>
            </a:r>
            <a:r>
              <a:rPr lang="en-US" noProof="0" dirty="0">
                <a:latin typeface="Times New Roman" panose="02020603050405020304" pitchFamily="18" charset="0"/>
                <a:cs typeface="Times New Roman" panose="02020603050405020304" pitchFamily="18" charset="0"/>
              </a:rPr>
              <a:t>is created when a deviation from a specification is uncovered and their resolution is negotiated with all stakeholders.</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An important element of the validation process is a </a:t>
            </a:r>
            <a:r>
              <a:rPr lang="en-US" b="1" i="1" noProof="0" dirty="0">
                <a:latin typeface="Times New Roman" panose="02020603050405020304" pitchFamily="18" charset="0"/>
                <a:cs typeface="Times New Roman" panose="02020603050405020304" pitchFamily="18" charset="0"/>
              </a:rPr>
              <a:t>configuration review</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(audit) that ensures the complete system was built properly.</a:t>
            </a:r>
            <a:endParaRPr lang="en-US" altLang="en-US"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23</a:t>
            </a:fld>
            <a:endParaRPr lang="en-US"/>
          </a:p>
        </p:txBody>
      </p:sp>
    </p:spTree>
    <p:extLst>
      <p:ext uri="{BB962C8B-B14F-4D97-AF65-F5344CB8AC3E}">
        <p14:creationId xmlns:p14="http://schemas.microsoft.com/office/powerpoint/2010/main" val="3867618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Software Testing Patterns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1341881"/>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Testing patterns are described in much the same way as design patterns.</a:t>
            </a:r>
          </a:p>
          <a:p>
            <a:pPr marL="291600" indent="-291600">
              <a:spcBef>
                <a:spcPts val="1000"/>
              </a:spcBef>
              <a:spcAft>
                <a:spcPts val="0"/>
              </a:spcAft>
              <a:buFont typeface="Arial" panose="020B0604020202020204" pitchFamily="34" charset="0"/>
              <a:buChar char="•"/>
            </a:pPr>
            <a:r>
              <a:rPr lang="en-US" altLang="en-US" sz="2400" i="1" noProof="0" dirty="0">
                <a:latin typeface="Times New Roman" panose="02020603050405020304" pitchFamily="18" charset="0"/>
                <a:cs typeface="Times New Roman" panose="02020603050405020304" pitchFamily="18" charset="0"/>
              </a:rPr>
              <a:t>Example:</a:t>
            </a:r>
          </a:p>
        </p:txBody>
      </p:sp>
      <p:sp>
        <p:nvSpPr>
          <p:cNvPr id="9" name="Content Placeholder 6"/>
          <p:cNvSpPr>
            <a:spLocks noGrp="1"/>
          </p:cNvSpPr>
          <p:nvPr>
            <p:ph sz="quarter" idx="17"/>
          </p:nvPr>
        </p:nvSpPr>
        <p:spPr>
          <a:xfrm>
            <a:off x="342900" y="2699616"/>
            <a:ext cx="8495348" cy="1990166"/>
          </a:xfrm>
        </p:spPr>
        <p:txBody>
          <a:bodyPr>
            <a:normAutofit/>
          </a:bodyPr>
          <a:lstStyle/>
          <a:p>
            <a:pPr marL="0" lvl="2" indent="0">
              <a:spcBef>
                <a:spcPts val="300"/>
              </a:spcBef>
              <a:buNone/>
            </a:pPr>
            <a:r>
              <a:rPr lang="en-US" altLang="en-US" i="1" noProof="0" dirty="0">
                <a:latin typeface="Times New Roman" panose="02020603050405020304" pitchFamily="18" charset="0"/>
                <a:cs typeface="Times New Roman" panose="02020603050405020304" pitchFamily="18" charset="0"/>
              </a:rPr>
              <a:t>Pattern name: </a:t>
            </a:r>
            <a:r>
              <a:rPr lang="en-US" altLang="en-US" b="1" noProof="0" dirty="0">
                <a:latin typeface="Times New Roman" panose="02020603050405020304" pitchFamily="18" charset="0"/>
                <a:cs typeface="Times New Roman" panose="02020603050405020304" pitchFamily="18" charset="0"/>
              </a:rPr>
              <a:t>ScenarioTesting</a:t>
            </a:r>
            <a:endParaRPr lang="en-US" altLang="en-US" noProof="0" dirty="0">
              <a:latin typeface="Times New Roman" panose="02020603050405020304" pitchFamily="18" charset="0"/>
              <a:cs typeface="Times New Roman" panose="02020603050405020304" pitchFamily="18" charset="0"/>
            </a:endParaRPr>
          </a:p>
          <a:p>
            <a:pPr marL="0" lvl="2" indent="0">
              <a:buNone/>
            </a:pPr>
            <a:r>
              <a:rPr lang="en-US" altLang="en-US" i="1" noProof="0" dirty="0">
                <a:latin typeface="Times New Roman" panose="02020603050405020304" pitchFamily="18" charset="0"/>
                <a:cs typeface="Times New Roman" panose="02020603050405020304" pitchFamily="18" charset="0"/>
              </a:rPr>
              <a:t>Abstract: </a:t>
            </a:r>
            <a:r>
              <a:rPr lang="en-US" altLang="en-US" noProof="0" dirty="0">
                <a:latin typeface="Times New Roman" panose="02020603050405020304" pitchFamily="18" charset="0"/>
                <a:cs typeface="Times New Roman" panose="02020603050405020304" pitchFamily="18" charset="0"/>
              </a:rPr>
              <a:t>Once unit and integration tests have been conducted, there is a need to determine whether the software will perform in a manner that satisfies users. The </a:t>
            </a:r>
            <a:r>
              <a:rPr lang="en-US" altLang="en-US" b="1" noProof="0" dirty="0">
                <a:latin typeface="Times New Roman" panose="02020603050405020304" pitchFamily="18" charset="0"/>
                <a:cs typeface="Times New Roman" panose="02020603050405020304" pitchFamily="18" charset="0"/>
              </a:rPr>
              <a:t>ScenarioTesting</a:t>
            </a:r>
            <a:r>
              <a:rPr lang="en-US" altLang="en-US" noProof="0" dirty="0">
                <a:latin typeface="Times New Roman" panose="02020603050405020304" pitchFamily="18" charset="0"/>
                <a:cs typeface="Times New Roman" panose="02020603050405020304" pitchFamily="18" charset="0"/>
              </a:rPr>
              <a:t> pattern describes a technique for exercising the software from the user’s point of view. A failure at this level indicates that the software has failed to meet a user visible requirement.</a:t>
            </a:r>
            <a:endParaRPr lang="en-US" noProof="0" dirty="0"/>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24</a:t>
            </a:fld>
            <a:endParaRPr lang="en-US"/>
          </a:p>
        </p:txBody>
      </p:sp>
    </p:spTree>
    <p:extLst>
      <p:ext uri="{BB962C8B-B14F-4D97-AF65-F5344CB8AC3E}">
        <p14:creationId xmlns:p14="http://schemas.microsoft.com/office/powerpoint/2010/main" val="1631116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26</a:t>
            </a:fld>
            <a:endParaRPr lang="en-US"/>
          </a:p>
        </p:txBody>
      </p:sp>
    </p:spTree>
    <p:extLst>
      <p:ext uri="{BB962C8B-B14F-4D97-AF65-F5344CB8AC3E}">
        <p14:creationId xmlns:p14="http://schemas.microsoft.com/office/powerpoint/2010/main" val="42450165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Top-Down Integration 2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top down integration testing process. The primary module is labeled M1. Module 1 links to module 2, 3 and 4. Module 2 links to module 5 and 6. Module 3 links to module 7. Module 5 links to module 8.</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27</a:t>
            </a:fld>
            <a:endParaRPr lang="en-US"/>
          </a:p>
        </p:txBody>
      </p:sp>
    </p:spTree>
    <p:extLst>
      <p:ext uri="{BB962C8B-B14F-4D97-AF65-F5344CB8AC3E}">
        <p14:creationId xmlns:p14="http://schemas.microsoft.com/office/powerpoint/2010/main" val="57252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normAutofit/>
          </a:bodyPr>
          <a:lstStyle/>
          <a:p>
            <a:r>
              <a:rPr lang="en-US" sz="3600" noProof="0" dirty="0">
                <a:latin typeface="Times New Roman" panose="02020603050405020304" pitchFamily="18" charset="0"/>
                <a:cs typeface="Times New Roman" panose="02020603050405020304" pitchFamily="18" charset="0"/>
              </a:rPr>
              <a:t>Bottom-Up Integration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371601"/>
            <a:ext cx="8178530" cy="3579778"/>
          </a:xfrm>
        </p:spPr>
        <p:txBody>
          <a:bodyPr>
            <a:normAutofit/>
          </a:bodyPr>
          <a:lstStyle/>
          <a:p>
            <a:r>
              <a:rPr lang="en-US" sz="2400" noProof="0" dirty="0">
                <a:latin typeface="Times New Roman" panose="02020603050405020304" pitchFamily="18" charset="0"/>
                <a:cs typeface="Times New Roman" panose="02020603050405020304" pitchFamily="18" charset="0"/>
              </a:rPr>
              <a:t>The diagram shows a bottom up integration testing process. The diagram a flowchart with multiple modules and three clusters. The first cluster is a collection of four modules which links up to a module labeled D1. The second cluster is a collection of five modules which links up to a module labeled D2. The third cluster is a collection of two modules which links up to a module labeled D3. Modules D1 and D2 link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Module D3 links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 Modules M a and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 link up to a module labeled 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28</a:t>
            </a:fld>
            <a:endParaRPr lang="en-US"/>
          </a:p>
        </p:txBody>
      </p:sp>
    </p:spTree>
    <p:extLst>
      <p:ext uri="{BB962C8B-B14F-4D97-AF65-F5344CB8AC3E}">
        <p14:creationId xmlns:p14="http://schemas.microsoft.com/office/powerpoint/2010/main" val="12163477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a:xfrm>
            <a:off x="342900" y="192490"/>
            <a:ext cx="8458200" cy="903231"/>
          </a:xfrm>
        </p:spPr>
        <p:txBody>
          <a:bodyPr>
            <a:noAutofit/>
          </a:bodyPr>
          <a:lstStyle/>
          <a:p>
            <a:r>
              <a:rPr lang="en-US" sz="3200" noProof="0" dirty="0">
                <a:latin typeface="Times New Roman" panose="02020603050405020304" pitchFamily="18" charset="0"/>
                <a:cs typeface="Times New Roman" panose="02020603050405020304" pitchFamily="18" charset="0"/>
              </a:rPr>
              <a:t>Collaboration Diagram for Banking Application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a:xfrm>
            <a:off x="3081587" y="1204426"/>
            <a:ext cx="2980826" cy="225425"/>
          </a:xfrm>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a:xfrm>
            <a:off x="342900" y="1507793"/>
            <a:ext cx="8458200" cy="4508288"/>
          </a:xfrm>
        </p:spPr>
        <p:txBody>
          <a:bodyPr>
            <a:normAutofit/>
          </a:bodyPr>
          <a:lstStyle/>
          <a:p>
            <a:r>
              <a:rPr lang="en-US" sz="2400" noProof="0" dirty="0">
                <a:latin typeface="Times New Roman" panose="02020603050405020304" pitchFamily="18" charset="0"/>
                <a:ea typeface="Tahoma" panose="020B0604030504040204" pitchFamily="34" charset="0"/>
                <a:cs typeface="Times New Roman" panose="02020603050405020304" pitchFamily="18" charset="0"/>
              </a:rPr>
              <a:t>A flowchart displays collaboration diagram for banking application.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user interface insert the card, and put password and initiate the deposit or withdraw or account status or terminate.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verify account, PIN, policy and </a:t>
            </a:r>
            <a:r>
              <a:rPr lang="en-US" sz="2400" noProof="0" dirty="0" err="1">
                <a:latin typeface="Times New Roman" panose="02020603050405020304" pitchFamily="18" charset="0"/>
                <a:ea typeface="Tahoma" panose="020B0604030504040204" pitchFamily="34" charset="0"/>
                <a:cs typeface="Times New Roman" panose="02020603050405020304" pitchFamily="18" charset="0"/>
              </a:rPr>
              <a:t>analyse</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 and forward the withdraw request or deposit request and the account information to the bank. The bank validate the pin and account by validation information. The bank check account for credit limit, account type, balance, and withdraw or deposit or close request. The cashier open account, check initial deposit, authorize card or deauthorize it or close the account. Finally the A</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T</a:t>
            </a:r>
            <a:r>
              <a:rPr lang="en-US" sz="100" noProof="0" dirty="0">
                <a:latin typeface="Times New Roman" panose="02020603050405020304" pitchFamily="18" charset="0"/>
                <a:ea typeface="Tahoma" panose="020B0604030504040204" pitchFamily="34" charset="0"/>
                <a:cs typeface="Times New Roman" panose="02020603050405020304" pitchFamily="18" charset="0"/>
              </a:rPr>
              <a:t> </a:t>
            </a:r>
            <a:r>
              <a:rPr lang="en-US" sz="2400" noProof="0" dirty="0">
                <a:latin typeface="Times New Roman" panose="02020603050405020304" pitchFamily="18" charset="0"/>
                <a:ea typeface="Tahoma" panose="020B0604030504040204" pitchFamily="34" charset="0"/>
                <a:cs typeface="Times New Roman" panose="02020603050405020304" pitchFamily="18" charset="0"/>
              </a:rPr>
              <a:t>M verify status, deposit status, dispense cash, print account status, read card information, and get cash amount.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hlinkClick r:id="rId2" action="ppaction://hlinksldjump">
                  <a:extLst>
                    <a:ext uri="{A12FA001-AC4F-418D-AE19-62706E023703}">
                      <ahyp:hlinkClr xmlns:ahyp="http://schemas.microsoft.com/office/drawing/2018/hyperlinkcolor" val="tx"/>
                    </a:ext>
                  </a:extLst>
                </a:hlinkClick>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29</a:t>
            </a:fld>
            <a:endParaRPr lang="en-US"/>
          </a:p>
        </p:txBody>
      </p:sp>
    </p:spTree>
    <p:extLst>
      <p:ext uri="{BB962C8B-B14F-4D97-AF65-F5344CB8AC3E}">
        <p14:creationId xmlns:p14="http://schemas.microsoft.com/office/powerpoint/2010/main" val="3512621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Approaches to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3964010"/>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Any engineered product can be tested in one of two ways: </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Knowing the specified function that a product has been designed to perform, tests can be conducted that demonstrate each function is fully operational while at the same time searching for errors in each function.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Knowing the internal workings of a product, tests can be conducted to ensure that “all gears mesh,” that is, internal operations are performed according to specifications and all internal components have been adequately exercised.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a:p>
        </p:txBody>
      </p:sp>
    </p:spTree>
    <p:extLst>
      <p:ext uri="{BB962C8B-B14F-4D97-AF65-F5344CB8AC3E}">
        <p14:creationId xmlns:p14="http://schemas.microsoft.com/office/powerpoint/2010/main" val="2885855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White </a:t>
            </a:r>
            <a:r>
              <a:rPr lang="en-US" sz="4000" noProof="0">
                <a:latin typeface="Times New Roman" panose="02020603050405020304" pitchFamily="18" charset="0"/>
                <a:cs typeface="Times New Roman" panose="02020603050405020304" pitchFamily="18" charset="0"/>
              </a:rPr>
              <a:t>Box Testing</a:t>
            </a:r>
            <a:endParaRPr lang="en-US" sz="4000" noProof="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63031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White-box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is an integration testing philosophy that uses implementation knowledge of the control structures described as part of component-level design to derive test cases.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White-box tests can be only be designed after source code exists and program logic details are known. </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Logical paths through the software and collaborations between components are the focus of white-box integration testing.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Important data structures should also be tested for validity after component integration.</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a:p>
        </p:txBody>
      </p:sp>
    </p:spTree>
    <p:extLst>
      <p:ext uri="{BB962C8B-B14F-4D97-AF65-F5344CB8AC3E}">
        <p14:creationId xmlns:p14="http://schemas.microsoft.com/office/powerpoint/2010/main" val="2898911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590390"/>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Integration testing </a:t>
            </a:r>
            <a:r>
              <a:rPr lang="en-US" sz="2400" noProof="0" dirty="0">
                <a:latin typeface="Times New Roman" panose="02020603050405020304" pitchFamily="18" charset="0"/>
                <a:cs typeface="Times New Roman" panose="02020603050405020304" pitchFamily="18" charset="0"/>
              </a:rPr>
              <a:t>is a systematic technique for constructing the software architecture while conducting tests to uncover errors associated with interfacing.</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objective is to take unit-tested components and build a program structure that matches the design.</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the </a:t>
            </a:r>
            <a:r>
              <a:rPr lang="en-US" sz="2400" b="1" i="1" noProof="0" dirty="0">
                <a:latin typeface="Times New Roman" panose="02020603050405020304" pitchFamily="18" charset="0"/>
                <a:cs typeface="Times New Roman" panose="02020603050405020304" pitchFamily="18" charset="0"/>
              </a:rPr>
              <a:t>big bang </a:t>
            </a:r>
            <a:r>
              <a:rPr lang="en-US" sz="2400" noProof="0" dirty="0">
                <a:latin typeface="Times New Roman" panose="02020603050405020304" pitchFamily="18" charset="0"/>
                <a:cs typeface="Times New Roman" panose="02020603050405020304" pitchFamily="18" charset="0"/>
              </a:rPr>
              <a:t>approach, all components are combined at once and the entire program is tested as a whole. Chaos usually results!</a:t>
            </a:r>
          </a:p>
          <a:p>
            <a:pPr marL="291600" indent="-291600">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In </a:t>
            </a:r>
            <a:r>
              <a:rPr lang="en-US" sz="2400" b="1" i="1" noProof="0" dirty="0">
                <a:latin typeface="Times New Roman" panose="02020603050405020304" pitchFamily="18" charset="0"/>
                <a:cs typeface="Times New Roman" panose="02020603050405020304" pitchFamily="18" charset="0"/>
              </a:rPr>
              <a:t>incremental integration </a:t>
            </a:r>
            <a:r>
              <a:rPr lang="en-US" sz="2400" noProof="0" dirty="0">
                <a:latin typeface="Times New Roman" panose="02020603050405020304" pitchFamily="18" charset="0"/>
                <a:cs typeface="Times New Roman" panose="02020603050405020304" pitchFamily="18" charset="0"/>
              </a:rPr>
              <a:t>a program is constructed and tested in small increments, making errors easier to isolate and correct. Far more cost-effective!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a:p>
        </p:txBody>
      </p:sp>
    </p:spTree>
    <p:extLst>
      <p:ext uri="{BB962C8B-B14F-4D97-AF65-F5344CB8AC3E}">
        <p14:creationId xmlns:p14="http://schemas.microsoft.com/office/powerpoint/2010/main" val="418069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Top-Down Integration 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554176"/>
          </a:xfrm>
        </p:spPr>
        <p:txBody>
          <a:bodyPr vert="horz" lIns="91440" tIns="45720" rIns="91440" bIns="45720" rtlCol="0">
            <a:noAutofit/>
          </a:bodyPr>
          <a:lstStyle/>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Top-down integration testing </a:t>
            </a:r>
            <a:r>
              <a:rPr lang="en-US" noProof="0" dirty="0">
                <a:latin typeface="Times New Roman" panose="02020603050405020304" pitchFamily="18" charset="0"/>
                <a:cs typeface="Times New Roman" panose="02020603050405020304" pitchFamily="18" charset="0"/>
              </a:rPr>
              <a:t>is an incremental approach to construction of the software architecture.</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Modules are integrated by moving downward through the control hierarchy, beginning with the main control module (main program).</a:t>
            </a:r>
          </a:p>
          <a:p>
            <a:pPr marL="291600" indent="-291600">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Modules subordinate to the main control module are incorporated into the structure followed by their subordinates.</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Depth-first integration </a:t>
            </a:r>
            <a:r>
              <a:rPr lang="en-US" noProof="0" dirty="0">
                <a:latin typeface="Times New Roman" panose="02020603050405020304" pitchFamily="18" charset="0"/>
                <a:cs typeface="Times New Roman" panose="02020603050405020304" pitchFamily="18" charset="0"/>
              </a:rPr>
              <a:t>integrates all components on a major control path of the program structure before starting another major control path.</a:t>
            </a:r>
          </a:p>
          <a:p>
            <a:pPr marL="291600" indent="-291600">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Breadth-first integration </a:t>
            </a:r>
            <a:r>
              <a:rPr lang="en-US" noProof="0" dirty="0">
                <a:latin typeface="Times New Roman" panose="02020603050405020304" pitchFamily="18" charset="0"/>
                <a:cs typeface="Times New Roman" panose="02020603050405020304" pitchFamily="18" charset="0"/>
              </a:rPr>
              <a:t>incorporates all components directly subordinate at each level, moving across the structure horizontally before moving down to the next level of subordinates.</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a:p>
        </p:txBody>
      </p:sp>
    </p:spTree>
    <p:extLst>
      <p:ext uri="{BB962C8B-B14F-4D97-AF65-F5344CB8AC3E}">
        <p14:creationId xmlns:p14="http://schemas.microsoft.com/office/powerpoint/2010/main" val="415032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dirty="0">
                <a:latin typeface="Times New Roman" panose="02020603050405020304" pitchFamily="18" charset="0"/>
                <a:cs typeface="Times New Roman" panose="02020603050405020304" pitchFamily="18" charset="0"/>
              </a:rPr>
              <a:t>Top-Down Integration 2</a:t>
            </a:r>
            <a:endParaRPr lang="en-US" sz="1000" b="0" noProof="0" dirty="0">
              <a:latin typeface="Times New Roman" panose="02020603050405020304" pitchFamily="18" charset="0"/>
              <a:cs typeface="Times New Roman" panose="02020603050405020304" pitchFamily="18" charset="0"/>
            </a:endParaRPr>
          </a:p>
        </p:txBody>
      </p:sp>
      <p:pic>
        <p:nvPicPr>
          <p:cNvPr id="12" name="Picture 11" descr="The diagram shows a top down integration testing process.&#10;">
            <a:extLst>
              <a:ext uri="{FF2B5EF4-FFF2-40B4-BE49-F238E27FC236}">
                <a16:creationId xmlns:a16="http://schemas.microsoft.com/office/drawing/2014/main" id="{C711F102-28DB-4B97-9863-6FF00002E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459" y="1658097"/>
            <a:ext cx="8363083" cy="4092448"/>
          </a:xfrm>
          <a:prstGeom prst="rect">
            <a:avLst/>
          </a:prstGeom>
        </p:spPr>
      </p:pic>
      <p:sp>
        <p:nvSpPr>
          <p:cNvPr id="7" name="Text Placeholder 6">
            <a:extLst>
              <a:ext uri="{FF2B5EF4-FFF2-40B4-BE49-F238E27FC236}">
                <a16:creationId xmlns:a16="http://schemas.microsoft.com/office/drawing/2014/main" id="{432969D9-AE7A-43AF-A580-6EB7DBE5BB8D}"/>
              </a:ext>
            </a:extLst>
          </p:cNvPr>
          <p:cNvSpPr>
            <a:spLocks noGrp="1"/>
          </p:cNvSpPr>
          <p:nvPr>
            <p:ph type="body" sz="quarter" idx="12"/>
          </p:nvPr>
        </p:nvSpPr>
        <p:spPr>
          <a:xfrm>
            <a:off x="3369564" y="6324600"/>
            <a:ext cx="2922594" cy="228600"/>
          </a:xfrm>
        </p:spPr>
        <p:txBody>
          <a:bodyPr/>
          <a:lstStyle/>
          <a:p>
            <a:r>
              <a:rPr lang="en-US" sz="1200" noProof="0" dirty="0">
                <a:solidFill>
                  <a:schemeClr val="tx1"/>
                </a:solidFill>
                <a:latin typeface="Times New Roman" panose="02020603050405020304" pitchFamily="18" charset="0"/>
                <a:cs typeface="Times New Roman" panose="02020603050405020304" pitchFamily="18" charset="0"/>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a:p>
        </p:txBody>
      </p:sp>
    </p:spTree>
    <p:extLst>
      <p:ext uri="{BB962C8B-B14F-4D97-AF65-F5344CB8AC3E}">
        <p14:creationId xmlns:p14="http://schemas.microsoft.com/office/powerpoint/2010/main" val="4226162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Top-Down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07812"/>
          </a:xfrm>
        </p:spPr>
        <p:txBody>
          <a:bodyPr vert="horz" lIns="91440" tIns="45720" rIns="91440" bIns="45720" rtlCol="0">
            <a:noAutofit/>
          </a:bodyPr>
          <a:lstStyle/>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main control module is used as a test driver, and stubs are substituted for all components directly subordinate to the main control module.</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Depending on the integration approach selected (for example, depth or breadth first), subordinate stubs are replaced one at a time with actual components.</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Tests are conducted as each component is integrated.</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On completion of each set of tests, another stub is replaced with the real component.</a:t>
            </a:r>
          </a:p>
          <a:p>
            <a:pPr marL="403200" indent="-403200">
              <a:lnSpc>
                <a:spcPct val="90000"/>
              </a:lnSpc>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Regression testing may be conducted to ensure that new errors have not been introduced.</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a:p>
        </p:txBody>
      </p:sp>
    </p:spTree>
    <p:extLst>
      <p:ext uri="{BB962C8B-B14F-4D97-AF65-F5344CB8AC3E}">
        <p14:creationId xmlns:p14="http://schemas.microsoft.com/office/powerpoint/2010/main" val="625128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Bottom-Up Integration Testing</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30988"/>
            <a:ext cx="8228648" cy="4454588"/>
          </a:xfrm>
        </p:spPr>
        <p:txBody>
          <a:bodyPr vert="horz" lIns="91440" tIns="45720" rIns="91440" bIns="45720" rtlCol="0">
            <a:noAutofit/>
          </a:bodyPr>
          <a:lstStyle/>
          <a:p>
            <a:r>
              <a:rPr lang="en-US" sz="2400" b="1" i="1" noProof="0" dirty="0">
                <a:latin typeface="Times New Roman" panose="02020603050405020304" pitchFamily="18" charset="0"/>
                <a:cs typeface="Times New Roman" panose="02020603050405020304" pitchFamily="18" charset="0"/>
              </a:rPr>
              <a:t>Bottom-up integration testing</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begins construction and testing with </a:t>
            </a:r>
            <a:r>
              <a:rPr lang="en-US" sz="2400" i="1" noProof="0" dirty="0">
                <a:latin typeface="Times New Roman" panose="02020603050405020304" pitchFamily="18" charset="0"/>
                <a:cs typeface="Times New Roman" panose="02020603050405020304" pitchFamily="18" charset="0"/>
              </a:rPr>
              <a:t>atomic modules </a:t>
            </a:r>
            <a:r>
              <a:rPr lang="en-US" sz="2400" noProof="0" dirty="0">
                <a:latin typeface="Times New Roman" panose="02020603050405020304" pitchFamily="18" charset="0"/>
                <a:cs typeface="Times New Roman" panose="02020603050405020304" pitchFamily="18" charset="0"/>
              </a:rPr>
              <a:t>components at the lowest levels in the program structure.</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Low-level components are combined into clusters (</a:t>
            </a:r>
            <a:r>
              <a:rPr lang="en-US" sz="2400" b="1" i="1" noProof="0" dirty="0">
                <a:latin typeface="Times New Roman" panose="02020603050405020304" pitchFamily="18" charset="0"/>
                <a:cs typeface="Times New Roman" panose="02020603050405020304" pitchFamily="18" charset="0"/>
              </a:rPr>
              <a:t>builds</a:t>
            </a:r>
            <a:r>
              <a:rPr lang="en-US" sz="2400" noProof="0" dirty="0">
                <a:latin typeface="Times New Roman" panose="02020603050405020304" pitchFamily="18" charset="0"/>
                <a:cs typeface="Times New Roman" panose="02020603050405020304" pitchFamily="18" charset="0"/>
              </a:rPr>
              <a:t>) that perform a specific software subfunction.</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driver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 control program for testing) is written to coordinate test-case input and output.</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The cluster is tested.</a:t>
            </a:r>
          </a:p>
          <a:p>
            <a:pPr marL="403200" indent="-403200">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Drivers are removed and clusters are combined, moving upward in the program structure.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a:p>
        </p:txBody>
      </p:sp>
    </p:spTree>
    <p:extLst>
      <p:ext uri="{BB962C8B-B14F-4D97-AF65-F5344CB8AC3E}">
        <p14:creationId xmlns:p14="http://schemas.microsoft.com/office/powerpoint/2010/main" val="2090617648"/>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592</TotalTime>
  <Words>2480</Words>
  <Application>Microsoft Office PowerPoint</Application>
  <PresentationFormat>全屏显示(4:3)</PresentationFormat>
  <Paragraphs>171</Paragraphs>
  <Slides>29</Slides>
  <Notes>0</Notes>
  <HiddenSlides>4</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29</vt:i4>
      </vt:variant>
    </vt:vector>
  </HeadingPairs>
  <TitlesOfParts>
    <vt:vector size="36" baseType="lpstr">
      <vt:lpstr>Arial</vt:lpstr>
      <vt:lpstr>Times New Roman</vt:lpstr>
      <vt:lpstr>Title Slides Master</vt:lpstr>
      <vt:lpstr>MainContentSlideMaster</vt:lpstr>
      <vt:lpstr>ClosingMaster</vt:lpstr>
      <vt:lpstr>DividerSlideMaster</vt:lpstr>
      <vt:lpstr>ImageDescriptionAppendixSlideMaster</vt:lpstr>
      <vt:lpstr>Chapter 20</vt:lpstr>
      <vt:lpstr>Testing Fundamentals</vt:lpstr>
      <vt:lpstr>Approaches to Testing</vt:lpstr>
      <vt:lpstr>White Box Testing</vt:lpstr>
      <vt:lpstr>Integration Testing</vt:lpstr>
      <vt:lpstr>Top-Down Integration 1</vt:lpstr>
      <vt:lpstr>Top-Down Integration 2</vt:lpstr>
      <vt:lpstr>Top-Down Integration Testing</vt:lpstr>
      <vt:lpstr>Bottom-Up Integration Testing</vt:lpstr>
      <vt:lpstr>Bottom-Up Integration</vt:lpstr>
      <vt:lpstr>Continuous Integration</vt:lpstr>
      <vt:lpstr>Smoke Testing Integration</vt:lpstr>
      <vt:lpstr>Smoke Testing Advantages</vt:lpstr>
      <vt:lpstr>Integration Testing Work Products</vt:lpstr>
      <vt:lpstr>Regression Testing</vt:lpstr>
      <vt:lpstr>O O Integration Testing</vt:lpstr>
      <vt:lpstr>OO Testing – Fault-Based Test Case Design</vt:lpstr>
      <vt:lpstr>Fault-Based O O Integration Testing</vt:lpstr>
      <vt:lpstr>O O Testing – Fault-Based Test Case Design</vt:lpstr>
      <vt:lpstr>Collaboration Diagram for Banking Application</vt:lpstr>
      <vt:lpstr>O O Testing – Random Test Case Design</vt:lpstr>
      <vt:lpstr>O O Testing – Scenario-Based Test Case Design</vt:lpstr>
      <vt:lpstr>Validation Testing</vt:lpstr>
      <vt:lpstr>Software Testing Patterns</vt:lpstr>
      <vt:lpstr>End of Main Content</vt:lpstr>
      <vt:lpstr>Accessibility Content: Text Alternatives for Images</vt:lpstr>
      <vt:lpstr>Top-Down Integration 2 – Text alternative</vt:lpstr>
      <vt:lpstr>Bottom-Up Integration – Text alternative</vt:lpstr>
      <vt:lpstr>Collaboration Diagram for Banking Application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海宁 张</cp:lastModifiedBy>
  <cp:revision>53</cp:revision>
  <dcterms:created xsi:type="dcterms:W3CDTF">2019-01-22T22:04:31Z</dcterms:created>
  <dcterms:modified xsi:type="dcterms:W3CDTF">2023-12-12T14:44:49Z</dcterms:modified>
</cp:coreProperties>
</file>