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15"/>
  </p:notesMasterIdLst>
  <p:sldIdLst>
    <p:sldId id="263" r:id="rId6"/>
    <p:sldId id="266" r:id="rId7"/>
    <p:sldId id="268" r:id="rId8"/>
    <p:sldId id="269" r:id="rId9"/>
    <p:sldId id="272" r:id="rId10"/>
    <p:sldId id="273" r:id="rId11"/>
    <p:sldId id="275" r:id="rId12"/>
    <p:sldId id="258"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63"/>
            <p14:sldId id="266"/>
            <p14:sldId id="268"/>
            <p14:sldId id="269"/>
            <p14:sldId id="272"/>
            <p14:sldId id="273"/>
            <p14:sldId id="275"/>
          </p14:sldIdLst>
        </p14:section>
        <p14:section name="Appendix: Image Descriptions for Unsighted Students" id="{9E859B0B-078E-463E-89A6-21C20DD280C4}">
          <p14:sldIdLst>
            <p14:sldId id="258"/>
            <p14:sldId id="26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42" autoAdjust="0"/>
    <p:restoredTop sz="86375" autoAdjust="0"/>
  </p:normalViewPr>
  <p:slideViewPr>
    <p:cSldViewPr snapToGrid="0" showGuides="1">
      <p:cViewPr varScale="1">
        <p:scale>
          <a:sx n="95" d="100"/>
          <a:sy n="95" d="100"/>
        </p:scale>
        <p:origin x="1256" y="68"/>
      </p:cViewPr>
      <p:guideLst>
        <p:guide pos="3264"/>
        <p:guide orient="horz" pos="2256"/>
        <p:guide pos="5640"/>
      </p:guideLst>
    </p:cSldViewPr>
  </p:slideViewPr>
  <p:outlineViewPr>
    <p:cViewPr>
      <p:scale>
        <a:sx n="33" d="100"/>
        <a:sy n="33" d="100"/>
      </p:scale>
      <p:origin x="0" y="-1300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273605E9-36BE-415B-A551-2ACA2EBAEE1B}"/>
    <pc:docChg chg="modSld">
      <pc:chgData name="Dan" userId="709aba668a628c61" providerId="LiveId" clId="{273605E9-36BE-415B-A551-2ACA2EBAEE1B}" dt="2023-12-27T16:17:43.136" v="0" actId="13926"/>
      <pc:docMkLst>
        <pc:docMk/>
      </pc:docMkLst>
      <pc:sldChg chg="modSp mod">
        <pc:chgData name="Dan" userId="709aba668a628c61" providerId="LiveId" clId="{273605E9-36BE-415B-A551-2ACA2EBAEE1B}" dt="2023-12-27T16:17:43.136" v="0" actId="13926"/>
        <pc:sldMkLst>
          <pc:docMk/>
          <pc:sldMk cId="1503147761" sldId="263"/>
        </pc:sldMkLst>
        <pc:spChg chg="mod">
          <ac:chgData name="Dan" userId="709aba668a628c61" providerId="LiveId" clId="{273605E9-36BE-415B-A551-2ACA2EBAEE1B}" dt="2023-12-27T16:17:43.136" v="0" actId="13926"/>
          <ac:spMkLst>
            <pc:docMk/>
            <pc:sldMk cId="1503147761" sldId="263"/>
            <ac:spMk id="2" creationId="{6BF7D065-69D6-43BD-8F16-1ED3737765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45B73-8D0D-4E45-9BFF-872F6C0442D6}" type="datetimeFigureOut">
              <a:rPr lang="zh-CN" altLang="en-US" smtClean="0"/>
              <a:t>2024/12/28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80483-BA31-4A98-AF62-F289FF130214}" type="slidenum">
              <a:rPr lang="zh-CN" altLang="en-US" smtClean="0"/>
              <a:t>‹#›</a:t>
            </a:fld>
            <a:endParaRPr lang="zh-CN" altLang="en-US"/>
          </a:p>
        </p:txBody>
      </p:sp>
    </p:spTree>
    <p:extLst>
      <p:ext uri="{BB962C8B-B14F-4D97-AF65-F5344CB8AC3E}">
        <p14:creationId xmlns:p14="http://schemas.microsoft.com/office/powerpoint/2010/main" val="264804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5180483-BA31-4A98-AF62-F289FF130214}" type="slidenum">
              <a:rPr lang="zh-CN" altLang="en-US" smtClean="0"/>
              <a:t>6</a:t>
            </a:fld>
            <a:endParaRPr lang="zh-CN" altLang="en-US"/>
          </a:p>
        </p:txBody>
      </p:sp>
    </p:spTree>
    <p:extLst>
      <p:ext uri="{BB962C8B-B14F-4D97-AF65-F5344CB8AC3E}">
        <p14:creationId xmlns:p14="http://schemas.microsoft.com/office/powerpoint/2010/main" val="43260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
        <p:nvSpPr>
          <p:cNvPr id="12" name="Content Placeholder 5">
            <a:extLst>
              <a:ext uri="{FF2B5EF4-FFF2-40B4-BE49-F238E27FC236}">
                <a16:creationId xmlns:a16="http://schemas.microsoft.com/office/drawing/2014/main" id="{BE1470B2-4B4B-4272-8EFE-1E42737D1B3C}"/>
              </a:ext>
            </a:extLst>
          </p:cNvPr>
          <p:cNvSpPr>
            <a:spLocks noGrp="1"/>
          </p:cNvSpPr>
          <p:nvPr>
            <p:ph sz="quarter" idx="19" hasCustomPrompt="1"/>
          </p:nvPr>
        </p:nvSpPr>
        <p:spPr>
          <a:xfrm>
            <a:off x="4578065" y="4635164"/>
            <a:ext cx="4048347"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4" name="Content Placeholder 6">
            <a:extLst>
              <a:ext uri="{FF2B5EF4-FFF2-40B4-BE49-F238E27FC236}">
                <a16:creationId xmlns:a16="http://schemas.microsoft.com/office/drawing/2014/main" id="{D5A6E116-39FC-41DD-A4B6-19BB681046FE}"/>
              </a:ext>
            </a:extLst>
          </p:cNvPr>
          <p:cNvSpPr>
            <a:spLocks noGrp="1"/>
          </p:cNvSpPr>
          <p:nvPr>
            <p:ph sz="quarter" idx="20" hasCustomPrompt="1"/>
          </p:nvPr>
        </p:nvSpPr>
        <p:spPr>
          <a:xfrm>
            <a:off x="4578065" y="5514975"/>
            <a:ext cx="4048347"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Tree>
    <p:extLst>
      <p:ext uri="{BB962C8B-B14F-4D97-AF65-F5344CB8AC3E}">
        <p14:creationId xmlns:p14="http://schemas.microsoft.com/office/powerpoint/2010/main" val="25452099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488"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23968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647825"/>
            <a:ext cx="8458200" cy="46005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atin typeface="Times New Roman" panose="02020603050405020304" pitchFamily="18" charset="0"/>
                <a:cs typeface="Times New Roman" panose="02020603050405020304" pitchFamily="18" charset="0"/>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266885"/>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65E0AE6C-7730-4CD4-B5F5-733D17B54979}"/>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 id="2147483704" r:id="rId7"/>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5F41FE73-54FE-43CD-B935-566870C515D8}"/>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C69A58A0-D202-4D72-8DFE-CE2DED52E86C}"/>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3600" noProof="0" dirty="0">
                <a:highlight>
                  <a:srgbClr val="FFFF00"/>
                </a:highlight>
              </a:rPr>
              <a:t>Nature of Software – Defining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476162"/>
          </a:xfrm>
        </p:spPr>
        <p:txBody>
          <a:bodyPr vert="horz" lIns="91440" tIns="45720" rIns="91440" bIns="45720" rtlCol="0">
            <a:noAutofit/>
          </a:bodyPr>
          <a:lstStyle/>
          <a:p>
            <a:pPr>
              <a:spcBef>
                <a:spcPct val="50000"/>
              </a:spcBef>
            </a:pPr>
            <a:r>
              <a:rPr lang="en-US" altLang="en-US" sz="2400" i="1" noProof="0" dirty="0">
                <a:solidFill>
                  <a:schemeClr val="tx1"/>
                </a:solidFill>
              </a:rPr>
              <a:t>Software is:</a:t>
            </a:r>
          </a:p>
          <a:p>
            <a:pPr marL="403200" indent="-403200">
              <a:spcBef>
                <a:spcPts val="1000"/>
              </a:spcBef>
              <a:spcAft>
                <a:spcPts val="0"/>
              </a:spcAft>
              <a:buFont typeface="+mj-lt"/>
              <a:buAutoNum type="arabicParenR"/>
            </a:pPr>
            <a:r>
              <a:rPr lang="en-US" altLang="en-US" sz="2400" i="1" noProof="0" dirty="0">
                <a:solidFill>
                  <a:schemeClr val="tx1"/>
                </a:solidFill>
              </a:rPr>
              <a:t>Instructions (computer programs) that when executed provide desired features, function, and performance;</a:t>
            </a:r>
          </a:p>
          <a:p>
            <a:pPr marL="403200" indent="-403200">
              <a:spcBef>
                <a:spcPts val="1000"/>
              </a:spcBef>
              <a:spcAft>
                <a:spcPts val="0"/>
              </a:spcAft>
              <a:buFont typeface="+mj-lt"/>
              <a:buAutoNum type="arabicParenR"/>
            </a:pPr>
            <a:r>
              <a:rPr lang="en-US" altLang="en-US" sz="2400" i="1" noProof="0" dirty="0">
                <a:solidFill>
                  <a:schemeClr val="tx1"/>
                </a:solidFill>
              </a:rPr>
              <a:t>Data structures that enable the programs to adequately(</a:t>
            </a:r>
            <a:r>
              <a:rPr lang="zh-CN" altLang="en-US" sz="2400" i="1" noProof="0" dirty="0">
                <a:solidFill>
                  <a:schemeClr val="tx1"/>
                </a:solidFill>
              </a:rPr>
              <a:t>充分</a:t>
            </a:r>
            <a:r>
              <a:rPr lang="en-US" altLang="en-US" sz="2400" i="1" noProof="0" dirty="0">
                <a:solidFill>
                  <a:schemeClr val="tx1"/>
                </a:solidFill>
              </a:rPr>
              <a:t>) manipulate(</a:t>
            </a:r>
            <a:r>
              <a:rPr lang="zh-CN" altLang="en-US" sz="2400" i="1" noProof="0" dirty="0">
                <a:solidFill>
                  <a:schemeClr val="tx1"/>
                </a:solidFill>
              </a:rPr>
              <a:t>操纵</a:t>
            </a:r>
            <a:r>
              <a:rPr lang="en-US" altLang="en-US" sz="2400" i="1" noProof="0" dirty="0">
                <a:solidFill>
                  <a:schemeClr val="tx1"/>
                </a:solidFill>
              </a:rPr>
              <a:t>) information.</a:t>
            </a:r>
          </a:p>
          <a:p>
            <a:pPr marL="403200" indent="-403200">
              <a:spcBef>
                <a:spcPts val="1000"/>
              </a:spcBef>
              <a:spcAft>
                <a:spcPts val="0"/>
              </a:spcAft>
              <a:buFont typeface="+mj-lt"/>
              <a:buAutoNum type="arabicParenR"/>
            </a:pPr>
            <a:r>
              <a:rPr lang="en-US" altLang="en-US" sz="2400" i="1" dirty="0">
                <a:solidFill>
                  <a:schemeClr val="tx1"/>
                </a:solidFill>
              </a:rPr>
              <a:t>D</a:t>
            </a:r>
            <a:r>
              <a:rPr lang="en-US" altLang="en-US" sz="2400" i="1" noProof="0" dirty="0" err="1">
                <a:solidFill>
                  <a:schemeClr val="tx1"/>
                </a:solidFill>
              </a:rPr>
              <a:t>ocumentation</a:t>
            </a:r>
            <a:r>
              <a:rPr lang="en-US" altLang="en-US" sz="2400" i="1" noProof="0" dirty="0">
                <a:solidFill>
                  <a:schemeClr val="tx1"/>
                </a:solidFill>
              </a:rPr>
              <a:t> that describes the operation and use of the programs.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What is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29940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i="1" noProof="0" dirty="0"/>
              <a:t>Software is developed or engineered it </a:t>
            </a:r>
            <a:r>
              <a:rPr lang="en-US" altLang="en-US" sz="2400" i="1" noProof="0" dirty="0">
                <a:solidFill>
                  <a:srgbClr val="FF0000"/>
                </a:solidFill>
              </a:rPr>
              <a:t>is not manufactured</a:t>
            </a:r>
            <a:r>
              <a:rPr lang="en-US" altLang="en-US" sz="2400" i="1" noProof="0" dirty="0"/>
              <a:t> in the classical sense.</a:t>
            </a:r>
          </a:p>
          <a:p>
            <a:pPr marL="291600" indent="-291600">
              <a:spcBef>
                <a:spcPts val="1000"/>
              </a:spcBef>
              <a:spcAft>
                <a:spcPts val="0"/>
              </a:spcAft>
              <a:buFont typeface="Arial" panose="020B0604020202020204" pitchFamily="34" charset="0"/>
              <a:buChar char="•"/>
            </a:pPr>
            <a:r>
              <a:rPr lang="en-US" altLang="en-US" sz="2400" i="1" noProof="0" dirty="0"/>
              <a:t>Software </a:t>
            </a:r>
            <a:r>
              <a:rPr lang="en-US" altLang="en-US" sz="2400" i="1" noProof="0" dirty="0">
                <a:solidFill>
                  <a:srgbClr val="FF0000"/>
                </a:solidFill>
              </a:rPr>
              <a:t>doesn't "wear out“ but i</a:t>
            </a:r>
            <a:r>
              <a:rPr lang="en-US" altLang="zh-CN" sz="2400" i="1" noProof="0" dirty="0">
                <a:solidFill>
                  <a:srgbClr val="FF0000"/>
                </a:solidFill>
              </a:rPr>
              <a:t>t</a:t>
            </a:r>
            <a:r>
              <a:rPr lang="en-US" altLang="en-US" sz="2400" i="1" noProof="0" dirty="0">
                <a:solidFill>
                  <a:srgbClr val="FF0000"/>
                </a:solidFill>
              </a:rPr>
              <a:t> does deteriorate</a:t>
            </a:r>
            <a:r>
              <a:rPr lang="en-US" altLang="en-US" sz="2400" i="1" noProof="0" dirty="0"/>
              <a:t>.</a:t>
            </a:r>
            <a:endParaRPr lang="en-US" altLang="en-US" sz="2400" noProof="0" dirty="0"/>
          </a:p>
          <a:p>
            <a:pPr marL="291600" indent="-291600">
              <a:spcBef>
                <a:spcPts val="1000"/>
              </a:spcBef>
              <a:spcAft>
                <a:spcPts val="0"/>
              </a:spcAft>
              <a:buFont typeface="Arial" panose="020B0604020202020204" pitchFamily="34" charset="0"/>
              <a:buChar char="•"/>
            </a:pPr>
            <a:r>
              <a:rPr lang="en-US" altLang="en-US" sz="2400" i="1" noProof="0" dirty="0"/>
              <a:t>Although the industry is moving toward component-based construction, </a:t>
            </a:r>
            <a:r>
              <a:rPr lang="en-US" altLang="en-US" sz="2400" i="1" noProof="0" dirty="0">
                <a:solidFill>
                  <a:srgbClr val="FF0000"/>
                </a:solidFill>
              </a:rPr>
              <a:t>most </a:t>
            </a:r>
            <a:r>
              <a:rPr lang="en-US" altLang="en-US" sz="2400" i="1" noProof="0" dirty="0"/>
              <a:t>software continues to be </a:t>
            </a:r>
            <a:r>
              <a:rPr lang="en-US" altLang="en-US" sz="2400" i="1" noProof="0" dirty="0">
                <a:solidFill>
                  <a:srgbClr val="FF0000"/>
                </a:solidFill>
              </a:rPr>
              <a:t>custom-built</a:t>
            </a:r>
            <a:r>
              <a:rPr lang="en-US" altLang="en-US" sz="2400" i="1" noProof="0" dirty="0"/>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32758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Software Application Domains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73891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System software.</a:t>
            </a:r>
          </a:p>
          <a:p>
            <a:pPr marL="291600" indent="-291600">
              <a:spcBef>
                <a:spcPts val="1000"/>
              </a:spcBef>
              <a:spcAft>
                <a:spcPts val="0"/>
              </a:spcAft>
              <a:buFont typeface="Arial" panose="020B0604020202020204" pitchFamily="34" charset="0"/>
              <a:buChar char="•"/>
            </a:pPr>
            <a:r>
              <a:rPr lang="en-US" altLang="en-US" sz="2400" noProof="0" dirty="0"/>
              <a:t>Application software.</a:t>
            </a:r>
          </a:p>
          <a:p>
            <a:pPr marL="291600" indent="-291600">
              <a:spcBef>
                <a:spcPts val="1000"/>
              </a:spcBef>
              <a:spcAft>
                <a:spcPts val="0"/>
              </a:spcAft>
              <a:buFont typeface="Arial" panose="020B0604020202020204" pitchFamily="34" charset="0"/>
              <a:buChar char="•"/>
            </a:pPr>
            <a:r>
              <a:rPr lang="en-US" altLang="en-US" sz="2400" noProof="0" dirty="0"/>
              <a:t>Engineering/Scientific software.</a:t>
            </a:r>
          </a:p>
          <a:p>
            <a:pPr marL="291600" indent="-291600">
              <a:spcBef>
                <a:spcPts val="1000"/>
              </a:spcBef>
              <a:spcAft>
                <a:spcPts val="0"/>
              </a:spcAft>
              <a:buFont typeface="Arial" panose="020B0604020202020204" pitchFamily="34" charset="0"/>
              <a:buChar char="•"/>
            </a:pPr>
            <a:r>
              <a:rPr lang="en-US" altLang="en-US" sz="2400" noProof="0" dirty="0"/>
              <a:t>Embedded(</a:t>
            </a:r>
            <a:r>
              <a:rPr lang="zh-CN" altLang="en-US" sz="2400" noProof="0" dirty="0"/>
              <a:t>嵌入式</a:t>
            </a:r>
            <a:r>
              <a:rPr lang="en-US" altLang="en-US" sz="2400" noProof="0" dirty="0"/>
              <a:t>) software.</a:t>
            </a:r>
          </a:p>
          <a:p>
            <a:pPr marL="291600" indent="-291600">
              <a:spcBef>
                <a:spcPts val="1000"/>
              </a:spcBef>
              <a:spcAft>
                <a:spcPts val="0"/>
              </a:spcAft>
              <a:buFont typeface="Arial" panose="020B0604020202020204" pitchFamily="34" charset="0"/>
              <a:buChar char="•"/>
            </a:pPr>
            <a:r>
              <a:rPr lang="en-US" altLang="en-US" sz="2400" noProof="0" dirty="0"/>
              <a:t>Product-line software.</a:t>
            </a:r>
          </a:p>
          <a:p>
            <a:pPr marL="291600" indent="-291600">
              <a:spcBef>
                <a:spcPts val="1000"/>
              </a:spcBef>
              <a:spcAft>
                <a:spcPts val="0"/>
              </a:spcAft>
              <a:buFont typeface="Arial" panose="020B0604020202020204" pitchFamily="34" charset="0"/>
              <a:buChar char="•"/>
            </a:pPr>
            <a:r>
              <a:rPr lang="en-US" altLang="en-US" sz="2400" noProof="0" dirty="0"/>
              <a:t>Web/Mobile applications.</a:t>
            </a:r>
          </a:p>
          <a:p>
            <a:pPr marL="291600" indent="-291600">
              <a:spcBef>
                <a:spcPts val="1000"/>
              </a:spcBef>
              <a:spcAft>
                <a:spcPts val="0"/>
              </a:spcAft>
              <a:buFont typeface="Arial" panose="020B0604020202020204" pitchFamily="34" charset="0"/>
              <a:buChar char="•"/>
            </a:pPr>
            <a:r>
              <a:rPr lang="en-US" altLang="en-US" sz="2400" noProof="0" dirty="0"/>
              <a:t>AI software (robotics, neural nets, game playing).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4073033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Legacy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337821"/>
          </a:xfrm>
        </p:spPr>
        <p:txBody>
          <a:bodyPr vert="horz" lIns="91440" tIns="45720" rIns="91440" bIns="45720" rtlCol="0">
            <a:noAutofit/>
          </a:bodyPr>
          <a:lstStyle/>
          <a:p>
            <a:pPr>
              <a:lnSpc>
                <a:spcPct val="90000"/>
              </a:lnSpc>
            </a:pPr>
            <a:r>
              <a:rPr lang="en-US" altLang="en-US" sz="2400" i="1" noProof="0" dirty="0">
                <a:solidFill>
                  <a:schemeClr val="tx1"/>
                </a:solidFill>
                <a:highlight>
                  <a:srgbClr val="FFFF00"/>
                </a:highlight>
              </a:rPr>
              <a:t>Why must software change?</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a:t>
            </a:r>
            <a:r>
              <a:rPr lang="en-US" altLang="en-US" sz="2000" noProof="0" dirty="0">
                <a:solidFill>
                  <a:schemeClr val="tx1"/>
                </a:solidFill>
                <a:highlight>
                  <a:srgbClr val="FFFF00"/>
                </a:highlight>
              </a:rPr>
              <a:t>be </a:t>
            </a:r>
            <a:r>
              <a:rPr lang="en-US" altLang="en-US" sz="2000" i="1" noProof="0" dirty="0">
                <a:solidFill>
                  <a:schemeClr val="tx1"/>
                </a:solidFill>
                <a:highlight>
                  <a:srgbClr val="FFFF00"/>
                </a:highlight>
              </a:rPr>
              <a:t>adapted</a:t>
            </a:r>
            <a:r>
              <a:rPr lang="en-US" altLang="en-US" sz="2000" noProof="0" dirty="0">
                <a:solidFill>
                  <a:schemeClr val="tx1"/>
                </a:solidFill>
                <a:highlight>
                  <a:srgbClr val="FFFF00"/>
                </a:highlight>
              </a:rPr>
              <a:t> to meet the needs of new computing environments or technology</a:t>
            </a:r>
            <a:r>
              <a:rPr lang="en-US" altLang="en-US" sz="2000" noProof="0" dirty="0">
                <a:solidFill>
                  <a:schemeClr val="tx1"/>
                </a:solidFill>
              </a:rPr>
              <a:t>,</a:t>
            </a:r>
            <a:r>
              <a:rPr lang="zh-CN" altLang="en-US" sz="2000" noProof="0" dirty="0">
                <a:solidFill>
                  <a:schemeClr val="tx1"/>
                </a:solidFill>
              </a:rPr>
              <a:t> </a:t>
            </a:r>
            <a:r>
              <a:rPr lang="en-US" altLang="zh-CN" sz="2000" noProof="0" dirty="0">
                <a:solidFill>
                  <a:schemeClr val="tx1"/>
                </a:solidFill>
              </a:rPr>
              <a:t>e.g. cloud </a:t>
            </a:r>
            <a:r>
              <a:rPr lang="en-US" altLang="zh-CN" sz="2000" dirty="0">
                <a:solidFill>
                  <a:schemeClr val="tx1"/>
                </a:solidFill>
              </a:rPr>
              <a:t>c</a:t>
            </a:r>
            <a:r>
              <a:rPr lang="en-US" altLang="zh-CN" sz="2000" noProof="0" dirty="0" err="1">
                <a:solidFill>
                  <a:schemeClr val="tx1"/>
                </a:solidFill>
              </a:rPr>
              <a:t>omputing</a:t>
            </a:r>
            <a:endParaRPr lang="en-US" altLang="en-US" sz="2000" noProof="0" dirty="0">
              <a:solidFill>
                <a:schemeClr val="tx1"/>
              </a:solidFill>
            </a:endParaRP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highlight>
                  <a:srgbClr val="FFFF00"/>
                </a:highlight>
              </a:rPr>
              <a:t>enhanced</a:t>
            </a:r>
            <a:r>
              <a:rPr lang="en-US" altLang="en-US" sz="2000" noProof="0" dirty="0">
                <a:solidFill>
                  <a:schemeClr val="tx1"/>
                </a:solidFill>
                <a:highlight>
                  <a:srgbClr val="FFFF00"/>
                </a:highlight>
              </a:rPr>
              <a:t> to implement new business requirements</a:t>
            </a:r>
            <a:r>
              <a:rPr lang="en-US" altLang="en-US" sz="2000" dirty="0">
                <a:solidFill>
                  <a:schemeClr val="tx1"/>
                </a:solidFill>
              </a:rPr>
              <a:t>,</a:t>
            </a:r>
            <a:r>
              <a:rPr lang="zh-CN" altLang="en-US" sz="2000" dirty="0">
                <a:solidFill>
                  <a:schemeClr val="tx1"/>
                </a:solidFill>
              </a:rPr>
              <a:t> </a:t>
            </a:r>
            <a:r>
              <a:rPr lang="en-US" altLang="zh-CN" sz="2000" dirty="0">
                <a:solidFill>
                  <a:schemeClr val="tx1"/>
                </a:solidFill>
              </a:rPr>
              <a:t>e.g.</a:t>
            </a:r>
            <a:r>
              <a:rPr lang="zh-CN" altLang="en-US" sz="2000" dirty="0">
                <a:solidFill>
                  <a:schemeClr val="tx1"/>
                </a:solidFill>
              </a:rPr>
              <a:t> </a:t>
            </a:r>
            <a:r>
              <a:rPr lang="en-US" altLang="zh-CN" sz="2000" dirty="0">
                <a:solidFill>
                  <a:schemeClr val="tx1"/>
                </a:solidFill>
              </a:rPr>
              <a:t>e-commerce</a:t>
            </a:r>
            <a:endParaRPr lang="en-US" altLang="en-US" sz="2000" noProof="0" dirty="0">
              <a:solidFill>
                <a:schemeClr val="tx1"/>
              </a:solidFill>
            </a:endParaRPr>
          </a:p>
          <a:p>
            <a:pPr marL="291600" lvl="2" indent="-291600">
              <a:spcBef>
                <a:spcPts val="1000"/>
              </a:spcBef>
              <a:spcAft>
                <a:spcPts val="0"/>
              </a:spcAft>
            </a:pPr>
            <a:r>
              <a:rPr lang="en-US" altLang="en-US" sz="2000" noProof="0" dirty="0">
                <a:solidFill>
                  <a:schemeClr val="tx1"/>
                </a:solidFill>
              </a:rPr>
              <a:t>Software must be </a:t>
            </a:r>
            <a:r>
              <a:rPr lang="en-US" altLang="en-US" sz="2000" i="1" noProof="0" dirty="0">
                <a:solidFill>
                  <a:schemeClr val="tx1"/>
                </a:solidFill>
                <a:highlight>
                  <a:srgbClr val="FFFF00"/>
                </a:highlight>
              </a:rPr>
              <a:t>extended</a:t>
            </a:r>
            <a:r>
              <a:rPr lang="en-US" altLang="en-US" sz="2000" noProof="0" dirty="0">
                <a:solidFill>
                  <a:schemeClr val="tx1"/>
                </a:solidFill>
                <a:highlight>
                  <a:srgbClr val="FFFF00"/>
                </a:highlight>
              </a:rPr>
              <a:t> to make it interoperable with other more modern systems or databases</a:t>
            </a:r>
            <a:r>
              <a:rPr lang="en-US" altLang="en-US" sz="2000" noProof="0" dirty="0">
                <a:solidFill>
                  <a:schemeClr val="tx1"/>
                </a:solidFill>
              </a:rPr>
              <a:t>, e.g. AI framework</a:t>
            </a:r>
          </a:p>
          <a:p>
            <a:pPr marL="291600" lvl="2" indent="-291600">
              <a:spcBef>
                <a:spcPts val="1000"/>
              </a:spcBef>
              <a:spcAft>
                <a:spcPts val="0"/>
              </a:spcAft>
            </a:pPr>
            <a:r>
              <a:rPr lang="en-US" altLang="en-US" sz="2000" dirty="0">
                <a:solidFill>
                  <a:schemeClr val="tx1"/>
                </a:solidFill>
              </a:rPr>
              <a:t>S</a:t>
            </a:r>
            <a:r>
              <a:rPr lang="en-US" altLang="en-US" sz="2000" noProof="0" dirty="0" err="1">
                <a:solidFill>
                  <a:schemeClr val="tx1"/>
                </a:solidFill>
              </a:rPr>
              <a:t>oftware</a:t>
            </a:r>
            <a:r>
              <a:rPr lang="en-US" altLang="en-US" sz="2000" noProof="0" dirty="0">
                <a:solidFill>
                  <a:schemeClr val="tx1"/>
                </a:solidFill>
              </a:rPr>
              <a:t> must be </a:t>
            </a:r>
            <a:r>
              <a:rPr lang="en-US" altLang="en-US" sz="2000" i="1" noProof="0" dirty="0">
                <a:solidFill>
                  <a:schemeClr val="tx1"/>
                </a:solidFill>
                <a:highlight>
                  <a:srgbClr val="FFFF00"/>
                </a:highlight>
              </a:rPr>
              <a:t>re-architected</a:t>
            </a:r>
            <a:r>
              <a:rPr lang="en-US" altLang="en-US" sz="2000" noProof="0" dirty="0">
                <a:solidFill>
                  <a:schemeClr val="tx1"/>
                </a:solidFill>
                <a:highlight>
                  <a:srgbClr val="FFFF00"/>
                </a:highlight>
              </a:rPr>
              <a:t> to make it viable within a network environment</a:t>
            </a:r>
            <a:r>
              <a:rPr lang="en-US" altLang="en-US" sz="2000" dirty="0">
                <a:solidFill>
                  <a:schemeClr val="tx1"/>
                </a:solidFill>
              </a:rPr>
              <a:t>, e.g. data center virtualization</a:t>
            </a:r>
            <a:endParaRPr lang="en-US" altLang="en-US" sz="20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96778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Process Framework Activities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2391523"/>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highlight>
                  <a:srgbClr val="FFFF00"/>
                </a:highlight>
              </a:rPr>
              <a:t>Communication</a:t>
            </a:r>
            <a:r>
              <a:rPr lang="en-US" altLang="en-US" sz="2400" noProof="0" dirty="0">
                <a:solidFill>
                  <a:schemeClr val="tx1"/>
                </a:solidFill>
              </a:rPr>
              <a:t> – Understand the problem.</a:t>
            </a:r>
          </a:p>
          <a:p>
            <a:pPr>
              <a:spcBef>
                <a:spcPts val="1000"/>
              </a:spcBef>
              <a:spcAft>
                <a:spcPts val="0"/>
              </a:spcAft>
            </a:pPr>
            <a:r>
              <a:rPr lang="en-US" altLang="en-US" sz="2400" noProof="0" dirty="0">
                <a:solidFill>
                  <a:schemeClr val="tx1"/>
                </a:solidFill>
                <a:highlight>
                  <a:srgbClr val="FFFF00"/>
                </a:highlight>
              </a:rPr>
              <a:t>Planning</a:t>
            </a:r>
            <a:r>
              <a:rPr lang="en-US" altLang="en-US" sz="2400" noProof="0" dirty="0">
                <a:solidFill>
                  <a:schemeClr val="tx1"/>
                </a:solidFill>
              </a:rPr>
              <a:t> – Tasks, Dependencies, Schedule, Resources</a:t>
            </a:r>
          </a:p>
          <a:p>
            <a:pPr>
              <a:spcBef>
                <a:spcPts val="1000"/>
              </a:spcBef>
              <a:spcAft>
                <a:spcPts val="0"/>
              </a:spcAft>
            </a:pPr>
            <a:r>
              <a:rPr lang="en-US" altLang="en-US" sz="2400" noProof="0" dirty="0">
                <a:solidFill>
                  <a:schemeClr val="tx1"/>
                </a:solidFill>
                <a:highlight>
                  <a:srgbClr val="FFFF00"/>
                </a:highlight>
              </a:rPr>
              <a:t>Modeling</a:t>
            </a:r>
            <a:r>
              <a:rPr lang="en-US" altLang="en-US" sz="2400" noProof="0" dirty="0">
                <a:solidFill>
                  <a:schemeClr val="tx1"/>
                </a:solidFill>
              </a:rPr>
              <a:t>.</a:t>
            </a:r>
          </a:p>
          <a:p>
            <a:pPr marL="291600" lvl="2" indent="-291600">
              <a:spcBef>
                <a:spcPts val="1000"/>
              </a:spcBef>
              <a:spcAft>
                <a:spcPts val="0"/>
              </a:spcAft>
            </a:pPr>
            <a:r>
              <a:rPr lang="en-US" altLang="en-US" sz="2200" noProof="0" dirty="0">
                <a:solidFill>
                  <a:schemeClr val="tx1"/>
                </a:solidFill>
              </a:rPr>
              <a:t>Analysis of requirements.</a:t>
            </a:r>
          </a:p>
          <a:p>
            <a:pPr marL="291600" lvl="2" indent="-291600">
              <a:spcBef>
                <a:spcPts val="1000"/>
              </a:spcBef>
              <a:spcAft>
                <a:spcPts val="0"/>
              </a:spcAft>
            </a:pPr>
            <a:r>
              <a:rPr lang="en-US" altLang="en-US" sz="2200" noProof="0" dirty="0">
                <a:solidFill>
                  <a:schemeClr val="tx1"/>
                </a:solidFill>
              </a:rPr>
              <a:t>Design.</a:t>
            </a:r>
          </a:p>
        </p:txBody>
      </p:sp>
      <p:sp>
        <p:nvSpPr>
          <p:cNvPr id="10" name="Content Placeholder 9">
            <a:extLst>
              <a:ext uri="{FF2B5EF4-FFF2-40B4-BE49-F238E27FC236}">
                <a16:creationId xmlns:a16="http://schemas.microsoft.com/office/drawing/2014/main" id="{3F1F179D-E8E6-48E7-8E9A-53A916AAAF55}"/>
              </a:ext>
            </a:extLst>
          </p:cNvPr>
          <p:cNvSpPr>
            <a:spLocks noGrp="1"/>
          </p:cNvSpPr>
          <p:nvPr>
            <p:ph sz="quarter" idx="15"/>
          </p:nvPr>
        </p:nvSpPr>
        <p:spPr>
          <a:xfrm>
            <a:off x="342900" y="3857330"/>
            <a:ext cx="8383772" cy="1437683"/>
          </a:xfrm>
        </p:spPr>
        <p:txBody>
          <a:bodyPr>
            <a:normAutofit/>
          </a:bodyPr>
          <a:lstStyle/>
          <a:p>
            <a:pPr>
              <a:spcAft>
                <a:spcPts val="0"/>
              </a:spcAft>
            </a:pPr>
            <a:r>
              <a:rPr lang="en-US" altLang="en-US" sz="2400" noProof="0" dirty="0">
                <a:solidFill>
                  <a:schemeClr val="tx1"/>
                </a:solidFill>
                <a:highlight>
                  <a:srgbClr val="FFFF00"/>
                </a:highlight>
              </a:rPr>
              <a:t>Construction</a:t>
            </a:r>
            <a:r>
              <a:rPr lang="en-US" altLang="en-US" sz="2400" noProof="0" dirty="0">
                <a:solidFill>
                  <a:schemeClr val="tx1"/>
                </a:solidFill>
              </a:rPr>
              <a:t>:</a:t>
            </a:r>
          </a:p>
          <a:p>
            <a:pPr marL="291600" lvl="2" indent="-291600">
              <a:spcBef>
                <a:spcPts val="1000"/>
              </a:spcBef>
              <a:spcAft>
                <a:spcPts val="0"/>
              </a:spcAft>
            </a:pPr>
            <a:r>
              <a:rPr lang="en-US" altLang="en-US" sz="2200" noProof="0" dirty="0">
                <a:solidFill>
                  <a:schemeClr val="tx1"/>
                </a:solidFill>
              </a:rPr>
              <a:t>Code generation.</a:t>
            </a:r>
          </a:p>
          <a:p>
            <a:pPr marL="291600" lvl="2" indent="-291600">
              <a:spcBef>
                <a:spcPts val="1000"/>
              </a:spcBef>
              <a:spcAft>
                <a:spcPts val="0"/>
              </a:spcAft>
            </a:pPr>
            <a:r>
              <a:rPr lang="en-US" altLang="en-US" sz="2200" noProof="0" dirty="0">
                <a:solidFill>
                  <a:schemeClr val="tx1"/>
                </a:solidFill>
              </a:rPr>
              <a:t>Testing.</a:t>
            </a:r>
          </a:p>
        </p:txBody>
      </p:sp>
      <p:sp>
        <p:nvSpPr>
          <p:cNvPr id="11" name="Content Placeholder 10">
            <a:extLst>
              <a:ext uri="{FF2B5EF4-FFF2-40B4-BE49-F238E27FC236}">
                <a16:creationId xmlns:a16="http://schemas.microsoft.com/office/drawing/2014/main" id="{8C02830F-C27A-4559-A0D4-FEA583A96F7A}"/>
              </a:ext>
            </a:extLst>
          </p:cNvPr>
          <p:cNvSpPr>
            <a:spLocks noGrp="1"/>
          </p:cNvSpPr>
          <p:nvPr>
            <p:ph sz="quarter" idx="16"/>
          </p:nvPr>
        </p:nvSpPr>
        <p:spPr>
          <a:xfrm>
            <a:off x="342900" y="5484111"/>
            <a:ext cx="8383772" cy="489901"/>
          </a:xfrm>
        </p:spPr>
        <p:txBody>
          <a:bodyPr>
            <a:noAutofit/>
          </a:bodyPr>
          <a:lstStyle/>
          <a:p>
            <a:r>
              <a:rPr lang="en-US" altLang="en-US" sz="2400" noProof="0" dirty="0">
                <a:solidFill>
                  <a:schemeClr val="tx1"/>
                </a:solidFill>
                <a:highlight>
                  <a:srgbClr val="FFFF00"/>
                </a:highlight>
              </a:rPr>
              <a:t>Deployment</a:t>
            </a:r>
            <a:r>
              <a:rPr lang="en-US" altLang="en-US" sz="2400" noProof="0" dirty="0">
                <a:solidFill>
                  <a:schemeClr val="tx1"/>
                </a:solidFill>
              </a:rPr>
              <a: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99518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noProof="0" dirty="0">
                <a:highlight>
                  <a:srgbClr val="FFFF00"/>
                </a:highlight>
              </a:rPr>
              <a:t>Umbrella Activities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1000"/>
              </a:spcBef>
              <a:spcAft>
                <a:spcPts val="0"/>
              </a:spcAft>
            </a:pPr>
            <a:r>
              <a:rPr lang="en-US" altLang="en-US" sz="2400" noProof="0" dirty="0"/>
              <a:t>Umbrella activities help a software team manage and control the process, quality,</a:t>
            </a:r>
            <a:r>
              <a:rPr lang="en-US" altLang="en-US" sz="2400" dirty="0"/>
              <a:t> change and risk.</a:t>
            </a:r>
            <a:endParaRPr lang="en-US" altLang="en-US" sz="2400" noProof="0" dirty="0"/>
          </a:p>
          <a:p>
            <a:pPr marL="291600" indent="-291600">
              <a:spcBef>
                <a:spcPts val="1000"/>
              </a:spcBef>
              <a:spcAft>
                <a:spcPts val="0"/>
              </a:spcAft>
              <a:buFont typeface="Arial" panose="020B0604020202020204" pitchFamily="34" charset="0"/>
              <a:buChar char="•"/>
            </a:pPr>
            <a:r>
              <a:rPr lang="en-US" altLang="en-US" sz="2400" noProof="0" dirty="0"/>
              <a:t>Software project tracking and control.</a:t>
            </a:r>
          </a:p>
          <a:p>
            <a:pPr marL="291600" indent="-291600">
              <a:spcBef>
                <a:spcPts val="1000"/>
              </a:spcBef>
              <a:spcAft>
                <a:spcPts val="0"/>
              </a:spcAft>
              <a:buFont typeface="Arial" panose="020B0604020202020204" pitchFamily="34" charset="0"/>
              <a:buChar char="•"/>
            </a:pPr>
            <a:r>
              <a:rPr lang="en-US" altLang="en-US" sz="2400" noProof="0" dirty="0"/>
              <a:t>Risk management.</a:t>
            </a:r>
          </a:p>
          <a:p>
            <a:pPr marL="291600" indent="-291600">
              <a:spcBef>
                <a:spcPts val="1000"/>
              </a:spcBef>
              <a:spcAft>
                <a:spcPts val="0"/>
              </a:spcAft>
              <a:buFont typeface="Arial" panose="020B0604020202020204" pitchFamily="34" charset="0"/>
              <a:buChar char="•"/>
            </a:pPr>
            <a:r>
              <a:rPr lang="en-US" altLang="en-US" sz="2400" noProof="0" dirty="0"/>
              <a:t>Software quality assurance.</a:t>
            </a:r>
          </a:p>
          <a:p>
            <a:pPr marL="291600" indent="-291600">
              <a:spcBef>
                <a:spcPts val="1000"/>
              </a:spcBef>
              <a:spcAft>
                <a:spcPts val="0"/>
              </a:spcAft>
              <a:buFont typeface="Arial" panose="020B0604020202020204" pitchFamily="34" charset="0"/>
              <a:buChar char="•"/>
            </a:pPr>
            <a:r>
              <a:rPr lang="en-US" altLang="en-US" sz="2400" noProof="0" dirty="0"/>
              <a:t>Technical reviews.</a:t>
            </a:r>
          </a:p>
          <a:p>
            <a:pPr marL="291600" indent="-291600">
              <a:spcBef>
                <a:spcPts val="1000"/>
              </a:spcBef>
              <a:spcAft>
                <a:spcPts val="0"/>
              </a:spcAft>
              <a:buFont typeface="Arial" panose="020B0604020202020204" pitchFamily="34" charset="0"/>
              <a:buChar char="•"/>
            </a:pPr>
            <a:r>
              <a:rPr lang="en-US" altLang="en-US" sz="2400" noProof="0" dirty="0"/>
              <a:t>Measurement – KPIs (Key Performance Indicators).</a:t>
            </a:r>
          </a:p>
          <a:p>
            <a:pPr marL="291600" indent="-291600">
              <a:spcBef>
                <a:spcPts val="1000"/>
              </a:spcBef>
              <a:spcAft>
                <a:spcPts val="0"/>
              </a:spcAft>
              <a:buFont typeface="Arial" panose="020B0604020202020204" pitchFamily="34" charset="0"/>
              <a:buChar char="•"/>
            </a:pPr>
            <a:r>
              <a:rPr lang="en-US" altLang="en-US" sz="2400" noProof="0" dirty="0"/>
              <a:t>Software configuration management.</a:t>
            </a:r>
          </a:p>
          <a:p>
            <a:pPr marL="291600" indent="-291600">
              <a:spcBef>
                <a:spcPts val="1000"/>
              </a:spcBef>
              <a:spcAft>
                <a:spcPts val="0"/>
              </a:spcAft>
              <a:buFont typeface="Arial" panose="020B0604020202020204" pitchFamily="34" charset="0"/>
              <a:buChar char="•"/>
            </a:pPr>
            <a:r>
              <a:rPr lang="en-US" altLang="en-US" sz="2400" noProof="0" dirty="0"/>
              <a:t>Reusability management.</a:t>
            </a:r>
          </a:p>
          <a:p>
            <a:pPr marL="291600" indent="-291600">
              <a:spcBef>
                <a:spcPts val="1000"/>
              </a:spcBef>
              <a:spcAft>
                <a:spcPts val="0"/>
              </a:spcAft>
              <a:buFont typeface="Arial" panose="020B0604020202020204" pitchFamily="34" charset="0"/>
              <a:buChar char="•"/>
            </a:pPr>
            <a:r>
              <a:rPr lang="en-US" altLang="en-US" sz="2400" noProof="0" dirty="0"/>
              <a:t>Work product preparation and production.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73344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fontScale="90000"/>
          </a:bodyPr>
          <a:lstStyle/>
          <a:p>
            <a:r>
              <a:rPr lang="en-US" sz="3600" noProof="0" dirty="0">
                <a:highlight>
                  <a:srgbClr val="FFFF00"/>
                </a:highlight>
              </a:rPr>
              <a:t>Essence(</a:t>
            </a:r>
            <a:r>
              <a:rPr lang="zh-CN" altLang="en-US" sz="3600" noProof="0" dirty="0">
                <a:highlight>
                  <a:srgbClr val="FFFF00"/>
                </a:highlight>
              </a:rPr>
              <a:t>本质</a:t>
            </a:r>
            <a:r>
              <a:rPr lang="en-US" sz="3600" noProof="0" dirty="0">
                <a:highlight>
                  <a:srgbClr val="FFFF00"/>
                </a:highlight>
              </a:rPr>
              <a:t>) of Software Engineering Practice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altLang="en-US" sz="2400" noProof="0" dirty="0" err="1">
                <a:solidFill>
                  <a:schemeClr val="tx1"/>
                </a:solidFill>
              </a:rPr>
              <a:t>Polya</a:t>
            </a:r>
            <a:r>
              <a:rPr lang="en-US" altLang="en-US" sz="2400" noProof="0" dirty="0">
                <a:solidFill>
                  <a:schemeClr val="tx1"/>
                </a:solidFill>
              </a:rPr>
              <a:t> suggests:</a:t>
            </a:r>
          </a:p>
          <a:p>
            <a:pPr marL="403200" lvl="2" indent="-403200">
              <a:spcBef>
                <a:spcPts val="1000"/>
              </a:spcBef>
              <a:spcAft>
                <a:spcPts val="0"/>
              </a:spcAft>
              <a:buFont typeface="+mj-lt"/>
              <a:buAutoNum type="arabicPeriod"/>
            </a:pPr>
            <a:r>
              <a:rPr lang="en-US" altLang="en-US" sz="2400" i="1" noProof="0" dirty="0">
                <a:solidFill>
                  <a:schemeClr val="tx1"/>
                </a:solidFill>
                <a:highlight>
                  <a:srgbClr val="FFFF00"/>
                </a:highlight>
                <a:cs typeface="Nirmala UI" panose="020B0502040204020203" pitchFamily="34" charset="0"/>
              </a:rPr>
              <a:t>Understand the problem</a:t>
            </a:r>
            <a:r>
              <a:rPr lang="en-US" altLang="en-US" sz="2400" noProof="0" dirty="0">
                <a:solidFill>
                  <a:schemeClr val="tx1"/>
                </a:solidFill>
                <a:highlight>
                  <a:srgbClr val="FFFF00"/>
                </a:highlight>
                <a:cs typeface="Nirmala UI" panose="020B0502040204020203" pitchFamily="34" charset="0"/>
              </a:rPr>
              <a:t> </a:t>
            </a:r>
            <a:r>
              <a:rPr lang="en-US" altLang="en-US" sz="2400" noProof="0" dirty="0">
                <a:solidFill>
                  <a:schemeClr val="tx1"/>
                </a:solidFill>
                <a:cs typeface="Nirmala UI" panose="020B0502040204020203" pitchFamily="34" charset="0"/>
              </a:rPr>
              <a:t>(communication and analysis).</a:t>
            </a:r>
          </a:p>
          <a:p>
            <a:pPr marL="403200" lvl="2" indent="-403200">
              <a:spcBef>
                <a:spcPts val="1000"/>
              </a:spcBef>
              <a:spcAft>
                <a:spcPts val="0"/>
              </a:spcAft>
              <a:buFont typeface="+mj-lt"/>
              <a:buAutoNum type="arabicPeriod"/>
            </a:pPr>
            <a:r>
              <a:rPr lang="en-US" altLang="en-US" sz="2400" i="1" noProof="0" dirty="0">
                <a:solidFill>
                  <a:schemeClr val="tx1"/>
                </a:solidFill>
                <a:highlight>
                  <a:srgbClr val="FFFF00"/>
                </a:highlight>
                <a:cs typeface="Nirmala UI" panose="020B0502040204020203" pitchFamily="34" charset="0"/>
              </a:rPr>
              <a:t>Plan a solution</a:t>
            </a:r>
            <a:r>
              <a:rPr lang="en-US" altLang="en-US" sz="2400" noProof="0" dirty="0">
                <a:solidFill>
                  <a:schemeClr val="tx1"/>
                </a:solidFill>
                <a:highlight>
                  <a:srgbClr val="FFFF00"/>
                </a:highlight>
                <a:cs typeface="Nirmala UI" panose="020B0502040204020203" pitchFamily="34" charset="0"/>
              </a:rPr>
              <a:t> </a:t>
            </a:r>
            <a:r>
              <a:rPr lang="en-US" altLang="en-US" sz="2400" noProof="0" dirty="0">
                <a:solidFill>
                  <a:schemeClr val="tx1"/>
                </a:solidFill>
                <a:cs typeface="Nirmala UI" panose="020B0502040204020203" pitchFamily="34" charset="0"/>
              </a:rPr>
              <a:t>(modeling and software design).</a:t>
            </a:r>
          </a:p>
          <a:p>
            <a:pPr marL="403200" lvl="2" indent="-403200">
              <a:spcBef>
                <a:spcPts val="1000"/>
              </a:spcBef>
              <a:spcAft>
                <a:spcPts val="0"/>
              </a:spcAft>
              <a:buFont typeface="+mj-lt"/>
              <a:buAutoNum type="arabicPeriod"/>
            </a:pPr>
            <a:r>
              <a:rPr lang="en-US" altLang="en-US" sz="2400" i="1" noProof="0" dirty="0">
                <a:solidFill>
                  <a:schemeClr val="tx1"/>
                </a:solidFill>
                <a:highlight>
                  <a:srgbClr val="FFFF00"/>
                </a:highlight>
                <a:cs typeface="Nirmala UI" panose="020B0502040204020203" pitchFamily="34" charset="0"/>
              </a:rPr>
              <a:t>Carry out the plan</a:t>
            </a:r>
            <a:r>
              <a:rPr lang="en-US" altLang="en-US" sz="2400" noProof="0" dirty="0">
                <a:solidFill>
                  <a:schemeClr val="tx1"/>
                </a:solidFill>
                <a:highlight>
                  <a:srgbClr val="FFFF00"/>
                </a:highlight>
                <a:cs typeface="Nirmala UI" panose="020B0502040204020203" pitchFamily="34" charset="0"/>
              </a:rPr>
              <a:t> </a:t>
            </a:r>
            <a:r>
              <a:rPr lang="en-US" altLang="en-US" sz="2400" noProof="0" dirty="0">
                <a:solidFill>
                  <a:schemeClr val="tx1"/>
                </a:solidFill>
                <a:cs typeface="Nirmala UI" panose="020B0502040204020203" pitchFamily="34" charset="0"/>
              </a:rPr>
              <a:t>(code generation).</a:t>
            </a:r>
          </a:p>
          <a:p>
            <a:pPr marL="403200" lvl="2" indent="-403200">
              <a:spcBef>
                <a:spcPts val="1000"/>
              </a:spcBef>
              <a:spcAft>
                <a:spcPts val="0"/>
              </a:spcAft>
              <a:buFont typeface="+mj-lt"/>
              <a:buAutoNum type="arabicPeriod"/>
            </a:pPr>
            <a:r>
              <a:rPr lang="en-US" altLang="en-US" sz="2400" i="1" noProof="0" dirty="0">
                <a:solidFill>
                  <a:schemeClr val="tx1"/>
                </a:solidFill>
                <a:highlight>
                  <a:srgbClr val="FFFF00"/>
                </a:highlight>
                <a:cs typeface="Nirmala UI" panose="020B0502040204020203" pitchFamily="34" charset="0"/>
              </a:rPr>
              <a:t>Examine result for accuracy</a:t>
            </a:r>
            <a:r>
              <a:rPr lang="en-US" altLang="en-US" sz="2400" noProof="0" dirty="0">
                <a:solidFill>
                  <a:schemeClr val="tx1"/>
                </a:solidFill>
                <a:highlight>
                  <a:srgbClr val="FFFF00"/>
                </a:highlight>
                <a:cs typeface="Nirmala UI" panose="020B0502040204020203" pitchFamily="34" charset="0"/>
              </a:rPr>
              <a:t> </a:t>
            </a:r>
            <a:r>
              <a:rPr lang="en-US" altLang="en-US" sz="2400" noProof="0" dirty="0">
                <a:solidFill>
                  <a:schemeClr val="tx1"/>
                </a:solidFill>
                <a:cs typeface="Nirmala UI" panose="020B0502040204020203" pitchFamily="34" charset="0"/>
              </a:rPr>
              <a:t>(testing &amp; quality assurance).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15257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a:xfrm>
            <a:off x="342899" y="2310981"/>
            <a:ext cx="7696919" cy="637593"/>
          </a:xfrm>
        </p:spPr>
        <p:txBody>
          <a:bodyPr>
            <a:normAutofit/>
          </a:bodyPr>
          <a:lstStyle/>
          <a:p>
            <a:r>
              <a:rPr lang="en-US" sz="2400"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lstStyle/>
          <a:p>
            <a:r>
              <a:rPr lang="en-US" sz="3400" noProof="0" dirty="0"/>
              <a:t>Wear versus Deterioration – Text Alternative</a:t>
            </a:r>
          </a:p>
        </p:txBody>
      </p:sp>
      <p:sp>
        <p:nvSpPr>
          <p:cNvPr id="9" name="Text Placeholder 8">
            <a:extLst>
              <a:ext uri="{FF2B5EF4-FFF2-40B4-BE49-F238E27FC236}">
                <a16:creationId xmlns:a16="http://schemas.microsoft.com/office/drawing/2014/main" id="{807C2EF4-254C-4377-806E-80116D50C5C8}"/>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647824"/>
            <a:ext cx="8458200" cy="3797011"/>
          </a:xfrm>
        </p:spPr>
        <p:txBody>
          <a:bodyPr>
            <a:noAutofit/>
          </a:bodyPr>
          <a:lstStyle/>
          <a:p>
            <a:r>
              <a:rPr lang="en-US" sz="2400" noProof="0" dirty="0"/>
              <a:t>A graph showing wear versus deterioration is plotted for failure rate versus time. An idealized curve shows that failure-rate reduces as time increases. The displayed curve has a hyperbolic shape which falls from a high y-value to a near constant y-value as x increases. The actual curve shows that failure-rate reduces and reaches a minimum but rises again with a reduced slope as time increases. When a change is implemented there is sudden spike in the curve resulting in higher failure rate which then falls back towards the actual curve as time increases. The failure rate increases due to side-effects. </a:t>
            </a:r>
          </a:p>
        </p:txBody>
      </p:sp>
      <p:sp>
        <p:nvSpPr>
          <p:cNvPr id="10" name="Text Placeholder 9">
            <a:extLst>
              <a:ext uri="{FF2B5EF4-FFF2-40B4-BE49-F238E27FC236}">
                <a16:creationId xmlns:a16="http://schemas.microsoft.com/office/drawing/2014/main" id="{5CD8D1E9-6727-4E17-8A6E-93BCC813D2FE}"/>
              </a:ext>
            </a:extLst>
          </p:cNvPr>
          <p:cNvSpPr>
            <a:spLocks noGrp="1"/>
          </p:cNvSpPr>
          <p:nvPr>
            <p:ph type="body" sz="quarter" idx="15"/>
          </p:nvPr>
        </p:nvSpPr>
        <p:spPr/>
        <p:txBody>
          <a:bodyPr/>
          <a:lstStyle/>
          <a:p>
            <a:pPr algn="ctr"/>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57252996"/>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753</TotalTime>
  <Words>502</Words>
  <Application>Microsoft Office PowerPoint</Application>
  <PresentationFormat>全屏显示(4:3)</PresentationFormat>
  <Paragraphs>64</Paragraphs>
  <Slides>9</Slides>
  <Notes>1</Notes>
  <HiddenSlides>2</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9</vt:i4>
      </vt:variant>
    </vt:vector>
  </HeadingPairs>
  <TitlesOfParts>
    <vt:vector size="18" baseType="lpstr">
      <vt:lpstr>等线</vt:lpstr>
      <vt:lpstr>Arial</vt:lpstr>
      <vt:lpstr>Nirmala UI</vt:lpstr>
      <vt:lpstr>Times New Roman</vt:lpstr>
      <vt:lpstr>Title Slides Master</vt:lpstr>
      <vt:lpstr>MainContentSlideMaster</vt:lpstr>
      <vt:lpstr>ClosingMaster</vt:lpstr>
      <vt:lpstr>DividerSlideMaster</vt:lpstr>
      <vt:lpstr>ImageDescriptionAppendixSlideMaster</vt:lpstr>
      <vt:lpstr>Nature of Software – Defining Software</vt:lpstr>
      <vt:lpstr>What is Software?</vt:lpstr>
      <vt:lpstr>Software Application Domains</vt:lpstr>
      <vt:lpstr>Legacy Software</vt:lpstr>
      <vt:lpstr>Process Framework Activities</vt:lpstr>
      <vt:lpstr>Umbrella Activities</vt:lpstr>
      <vt:lpstr>Essence(本质) of Software Engineering Practice</vt:lpstr>
      <vt:lpstr>Accessibility Content: Text Alternatives for Images</vt:lpstr>
      <vt:lpstr>Wear versus Deterioration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62</cp:revision>
  <dcterms:created xsi:type="dcterms:W3CDTF">2019-01-22T22:04:31Z</dcterms:created>
  <dcterms:modified xsi:type="dcterms:W3CDTF">2024-12-28T06:44:13Z</dcterms:modified>
</cp:coreProperties>
</file>