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75" r:id="rId6"/>
    <p:sldId id="266" r:id="rId7"/>
    <p:sldId id="267" r:id="rId8"/>
    <p:sldId id="268" r:id="rId9"/>
    <p:sldId id="270" r:id="rId10"/>
    <p:sldId id="271" r:id="rId11"/>
    <p:sldId id="274" r:id="rId12"/>
    <p:sldId id="260" r:id="rId13"/>
    <p:sldId id="258" r:id="rId14"/>
    <p:sldId id="264"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75"/>
            <p14:sldId id="266"/>
            <p14:sldId id="267"/>
            <p14:sldId id="268"/>
            <p14:sldId id="270"/>
            <p14:sldId id="271"/>
            <p14:sldId id="274"/>
            <p14:sldId id="260"/>
          </p14:sldIdLst>
        </p14:section>
        <p14:section name="Appendix: Image Descriptions for Unsighted Students" id="{9E859B0B-078E-463E-89A6-21C20DD280C4}">
          <p14:sldIdLst>
            <p14:sldId id="258"/>
            <p14:sldId id="264"/>
            <p14:sldId id="27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16" autoAdjust="0"/>
    <p:restoredTop sz="86410" autoAdjust="0"/>
  </p:normalViewPr>
  <p:slideViewPr>
    <p:cSldViewPr snapToGrid="0" showGuides="1">
      <p:cViewPr varScale="1">
        <p:scale>
          <a:sx n="95" d="100"/>
          <a:sy n="95" d="100"/>
        </p:scale>
        <p:origin x="808" y="72"/>
      </p:cViewPr>
      <p:guideLst>
        <p:guide pos="3264"/>
        <p:guide orient="horz" pos="2256"/>
        <p:guide pos="5640"/>
      </p:guideLst>
    </p:cSldViewPr>
  </p:slideViewPr>
  <p:outlineViewPr>
    <p:cViewPr>
      <p:scale>
        <a:sx n="66" d="100"/>
        <a:sy n="66" d="100"/>
      </p:scale>
      <p:origin x="0" y="-427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A42C893F-13F6-4FD1-8433-4F369E46F762}"/>
    <pc:docChg chg="modSld">
      <pc:chgData name="Dan" userId="709aba668a628c61" providerId="LiveId" clId="{A42C893F-13F6-4FD1-8433-4F369E46F762}" dt="2023-12-20T03:09:17.142" v="0" actId="13926"/>
      <pc:docMkLst>
        <pc:docMk/>
      </pc:docMkLst>
      <pc:sldChg chg="modSp mod">
        <pc:chgData name="Dan" userId="709aba668a628c61" providerId="LiveId" clId="{A42C893F-13F6-4FD1-8433-4F369E46F762}" dt="2023-12-20T03:09:17.142" v="0" actId="13926"/>
        <pc:sldMkLst>
          <pc:docMk/>
          <pc:sldMk cId="4100615716" sldId="271"/>
        </pc:sldMkLst>
        <pc:spChg chg="mod">
          <ac:chgData name="Dan" userId="709aba668a628c61" providerId="LiveId" clId="{A42C893F-13F6-4FD1-8433-4F369E46F762}" dt="2023-12-20T03:09:17.142" v="0" actId="13926"/>
          <ac:spMkLst>
            <pc:docMk/>
            <pc:sldMk cId="4100615716" sldId="271"/>
            <ac:spMk id="2" creationId="{6BF7D065-69D6-43BD-8F16-1ED3737765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Human Aspects of Software Engineering</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06489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Behavior Model for Software Engineering </a:t>
            </a:r>
            <a:r>
              <a:rPr lang="en-US" sz="30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behavior model for software engineering. The model levels from bottom to top are: individual, team, project, company, and business milieu. A problem is introduced to an individual results as a software after passing all the levels. Individual level consists of  cognition and motivation. Project and team have group dynamics. The company and business milieu are within the organizational behavior.</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000" noProof="0" dirty="0">
                <a:latin typeface="Times New Roman" panose="02020603050405020304" pitchFamily="18" charset="0"/>
                <a:cs typeface="Times New Roman" panose="02020603050405020304" pitchFamily="18" charset="0"/>
              </a:rPr>
              <a:t>Factors Affecting Global Software Development Teams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factors affecting global software development teams. The factors are distance, barriers and complexity, communication, collaboration, and coordination. The distance introduces barriers and complexity, it complicates communication, and accentuates the need for coordination. Communication enhances collaboration, and collaboration improves coordination. Coordination reduces barriers and complexity and that attenuates the communication.</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03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35646"/>
            <a:ext cx="8458200" cy="616919"/>
          </a:xfrm>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Traits of Successful Software Engineers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53274"/>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individual </a:t>
            </a:r>
            <a:r>
              <a:rPr lang="en-US" altLang="en-US" sz="2400" noProof="0" dirty="0">
                <a:highlight>
                  <a:srgbClr val="FFFF00"/>
                </a:highlight>
                <a:latin typeface="Times New Roman" panose="02020603050405020304" pitchFamily="18" charset="0"/>
                <a:cs typeface="Times New Roman" panose="02020603050405020304" pitchFamily="18" charset="0"/>
              </a:rPr>
              <a:t>responsibility</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Acutely </a:t>
            </a:r>
            <a:r>
              <a:rPr lang="en-US" altLang="en-US" sz="2400" noProof="0" dirty="0">
                <a:highlight>
                  <a:srgbClr val="FFFF00"/>
                </a:highlight>
                <a:latin typeface="Times New Roman" panose="02020603050405020304" pitchFamily="18" charset="0"/>
                <a:cs typeface="Times New Roman" panose="02020603050405020304" pitchFamily="18" charset="0"/>
              </a:rPr>
              <a:t>aware of the needs </a:t>
            </a:r>
            <a:r>
              <a:rPr lang="en-US" altLang="en-US" sz="2400" noProof="0" dirty="0">
                <a:latin typeface="Times New Roman" panose="02020603050405020304" pitchFamily="18" charset="0"/>
                <a:cs typeface="Times New Roman" panose="02020603050405020304" pitchFamily="18" charset="0"/>
              </a:rPr>
              <a:t>of team members and stakeholders.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Brutally </a:t>
            </a:r>
            <a:r>
              <a:rPr lang="en-US" altLang="en-US" sz="2400" noProof="0" dirty="0">
                <a:highlight>
                  <a:srgbClr val="FFFF00"/>
                </a:highlight>
                <a:latin typeface="Times New Roman" panose="02020603050405020304" pitchFamily="18" charset="0"/>
                <a:cs typeface="Times New Roman" panose="02020603050405020304" pitchFamily="18" charset="0"/>
              </a:rPr>
              <a:t>honest</a:t>
            </a:r>
            <a:r>
              <a:rPr lang="en-US" altLang="en-US" sz="2400" noProof="0" dirty="0">
                <a:latin typeface="Times New Roman" panose="02020603050405020304" pitchFamily="18" charset="0"/>
                <a:cs typeface="Times New Roman" panose="02020603050405020304" pitchFamily="18" charset="0"/>
              </a:rPr>
              <a:t> about design flaws and offers constructive criticism(</a:t>
            </a:r>
            <a:r>
              <a:rPr lang="zh-CN" altLang="en-US" sz="2400" noProof="0" dirty="0">
                <a:latin typeface="Times New Roman" panose="02020603050405020304" pitchFamily="18" charset="0"/>
                <a:cs typeface="Times New Roman" panose="02020603050405020304" pitchFamily="18" charset="0"/>
              </a:rPr>
              <a:t>批评</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Resilient under pressure.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Heightened sense of fairness.</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Attention to detail.</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Pragmatic adapting software engineering practices based on the circumstances at hand.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Behavior Model for Software Engineering</a:t>
            </a:r>
          </a:p>
        </p:txBody>
      </p:sp>
      <p:pic>
        <p:nvPicPr>
          <p:cNvPr id="5" name="Picture 4" descr="A diagram shows a behavior model for software engineering which starts with a problem and ends with a software. ">
            <a:extLst>
              <a:ext uri="{FF2B5EF4-FFF2-40B4-BE49-F238E27FC236}">
                <a16:creationId xmlns:a16="http://schemas.microsoft.com/office/drawing/2014/main" id="{52A68BD4-0C22-4062-BCEB-40BD9AE30192}"/>
              </a:ext>
            </a:extLst>
          </p:cNvPr>
          <p:cNvPicPr>
            <a:picLocks noChangeAspect="1"/>
          </p:cNvPicPr>
          <p:nvPr/>
        </p:nvPicPr>
        <p:blipFill rotWithShape="1">
          <a:blip r:embed="rId2">
            <a:extLst>
              <a:ext uri="{28A0092B-C50C-407E-A947-70E740481C1C}">
                <a14:useLocalDpi xmlns:a14="http://schemas.microsoft.com/office/drawing/2010/main" val="0"/>
              </a:ext>
            </a:extLst>
          </a:blip>
          <a:srcRect b="4743"/>
          <a:stretch/>
        </p:blipFill>
        <p:spPr>
          <a:xfrm>
            <a:off x="2517704" y="1201336"/>
            <a:ext cx="4108592" cy="4240201"/>
          </a:xfrm>
          <a:prstGeom prst="rect">
            <a:avLst/>
          </a:prstGeom>
        </p:spPr>
      </p:pic>
      <p:sp>
        <p:nvSpPr>
          <p:cNvPr id="4" name="Content Placeholder 3">
            <a:extLst>
              <a:ext uri="{FF2B5EF4-FFF2-40B4-BE49-F238E27FC236}">
                <a16:creationId xmlns:a16="http://schemas.microsoft.com/office/drawing/2014/main" id="{CDAF2AD4-DA7F-4991-BEB3-BA44C0638715}"/>
              </a:ext>
            </a:extLst>
          </p:cNvPr>
          <p:cNvSpPr>
            <a:spLocks noGrp="1"/>
          </p:cNvSpPr>
          <p:nvPr>
            <p:ph sz="quarter" idx="11"/>
          </p:nvPr>
        </p:nvSpPr>
        <p:spPr>
          <a:xfrm>
            <a:off x="342900" y="5509688"/>
            <a:ext cx="8458200" cy="678611"/>
          </a:xfrm>
        </p:spPr>
        <p:txBody>
          <a:bodyPr>
            <a:normAutofit/>
          </a:bodyPr>
          <a:lstStyle/>
          <a:p>
            <a:r>
              <a:rPr lang="en-US" sz="16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a:t>
            </a:r>
            <a:r>
              <a:rPr lang="en-US" sz="100" noProof="0" dirty="0">
                <a:latin typeface="Times New Roman" panose="02020603050405020304" pitchFamily="18" charset="0"/>
                <a:cs typeface="Times New Roman" panose="02020603050405020304" pitchFamily="18" charset="0"/>
              </a:rPr>
              <a:t> </a:t>
            </a:r>
            <a:r>
              <a:rPr lang="en-US" sz="1600" noProof="0" dirty="0">
                <a:latin typeface="Times New Roman" panose="02020603050405020304" pitchFamily="18" charset="0"/>
                <a:cs typeface="Times New Roman" panose="02020603050405020304" pitchFamily="18" charset="0"/>
              </a:rPr>
              <a:t>90.</a:t>
            </a:r>
          </a:p>
        </p:txBody>
      </p:sp>
      <p:sp>
        <p:nvSpPr>
          <p:cNvPr id="6" name="Text Placeholder 5">
            <a:extLst>
              <a:ext uri="{FF2B5EF4-FFF2-40B4-BE49-F238E27FC236}">
                <a16:creationId xmlns:a16="http://schemas.microsoft.com/office/drawing/2014/main" id="{CFC2ABD2-C8B7-431C-8AA1-F13BD668EB02}"/>
              </a:ext>
            </a:extLst>
          </p:cNvPr>
          <p:cNvSpPr>
            <a:spLocks noGrp="1"/>
          </p:cNvSpPr>
          <p:nvPr>
            <p:ph type="body" sz="quarter" idx="12"/>
          </p:nvPr>
        </p:nvSpPr>
        <p:spPr>
          <a:xfrm>
            <a:off x="3113978" y="6324600"/>
            <a:ext cx="2916043"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85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Effective Software Team Attributes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1820"/>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purpose</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involvement</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trust</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improvement</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Diversity</a:t>
            </a:r>
            <a:r>
              <a:rPr lang="en-US" altLang="en-US" sz="2400" noProof="0" dirty="0">
                <a:latin typeface="Times New Roman" panose="02020603050405020304" pitchFamily="18" charset="0"/>
                <a:cs typeface="Times New Roman" panose="02020603050405020304" pitchFamily="18" charset="0"/>
              </a:rPr>
              <a:t> of team member </a:t>
            </a:r>
            <a:r>
              <a:rPr lang="en-US" altLang="en-US" sz="2400" noProof="0" dirty="0">
                <a:highlight>
                  <a:srgbClr val="FFFF00"/>
                </a:highlight>
                <a:latin typeface="Times New Roman" panose="02020603050405020304" pitchFamily="18" charset="0"/>
                <a:cs typeface="Times New Roman" panose="02020603050405020304" pitchFamily="18" charset="0"/>
              </a:rPr>
              <a:t>skill sets</a:t>
            </a:r>
            <a:r>
              <a:rPr lang="en-US" altLang="en-US" sz="2400" noProof="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38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Project Factors Affecting Team Structure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78912"/>
            <a:ext cx="8458200" cy="47147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Difficulty</a:t>
            </a:r>
            <a:r>
              <a:rPr lang="en-US" altLang="en-US" sz="2400" noProof="0" dirty="0">
                <a:latin typeface="Times New Roman" panose="02020603050405020304" pitchFamily="18" charset="0"/>
                <a:cs typeface="Times New Roman" panose="02020603050405020304" pitchFamily="18" charset="0"/>
              </a:rPr>
              <a:t> of the problem to be solved.</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Resultant</a:t>
            </a:r>
            <a:r>
              <a:rPr lang="en-US" altLang="en-US" sz="2400" noProof="0" dirty="0">
                <a:latin typeface="Times New Roman" panose="02020603050405020304" pitchFamily="18" charset="0"/>
                <a:cs typeface="Times New Roman" panose="02020603050405020304" pitchFamily="18" charset="0"/>
              </a:rPr>
              <a:t> program size in lines of code or function points.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Time that the team will stay together (</a:t>
            </a:r>
            <a:r>
              <a:rPr lang="en-US" altLang="en-US" sz="2400" noProof="0" dirty="0">
                <a:highlight>
                  <a:srgbClr val="FFFF00"/>
                </a:highlight>
                <a:latin typeface="Times New Roman" panose="02020603050405020304" pitchFamily="18" charset="0"/>
                <a:cs typeface="Times New Roman" panose="02020603050405020304" pitchFamily="18" charset="0"/>
              </a:rPr>
              <a:t>team lifetime</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to which the problem can be </a:t>
            </a:r>
            <a:r>
              <a:rPr lang="en-US" altLang="en-US" sz="2400" noProof="0" dirty="0">
                <a:highlight>
                  <a:srgbClr val="FFFF00"/>
                </a:highlight>
                <a:latin typeface="Times New Roman" panose="02020603050405020304" pitchFamily="18" charset="0"/>
                <a:cs typeface="Times New Roman" panose="02020603050405020304" pitchFamily="18" charset="0"/>
              </a:rPr>
              <a:t>modularized</a:t>
            </a:r>
            <a:r>
              <a:rPr lang="en-US" altLang="en-US" sz="2400"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Required quality and reliability of the system to be built.</a:t>
            </a:r>
          </a:p>
          <a:p>
            <a:pPr marL="291600" indent="-291600">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Rigidity</a:t>
            </a:r>
            <a:r>
              <a:rPr lang="en-US" altLang="en-US"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刚性</a:t>
            </a:r>
            <a:r>
              <a:rPr lang="en-US" altLang="en-US" sz="2400" noProof="0" dirty="0">
                <a:latin typeface="Times New Roman" panose="02020603050405020304" pitchFamily="18" charset="0"/>
                <a:cs typeface="Times New Roman" panose="02020603050405020304" pitchFamily="18" charset="0"/>
              </a:rPr>
              <a:t>) of the </a:t>
            </a:r>
            <a:r>
              <a:rPr lang="en-US" altLang="en-US" sz="2400" noProof="0" dirty="0">
                <a:highlight>
                  <a:srgbClr val="FFFF00"/>
                </a:highlight>
                <a:latin typeface="Times New Roman" panose="02020603050405020304" pitchFamily="18" charset="0"/>
                <a:cs typeface="Times New Roman" panose="02020603050405020304" pitchFamily="18" charset="0"/>
              </a:rPr>
              <a:t>delivery</a:t>
            </a:r>
            <a:r>
              <a:rPr lang="en-US" altLang="en-US" sz="2400" noProof="0" dirty="0">
                <a:latin typeface="Times New Roman" panose="02020603050405020304" pitchFamily="18" charset="0"/>
                <a:cs typeface="Times New Roman" panose="02020603050405020304" pitchFamily="18" charset="0"/>
              </a:rPr>
              <a:t> date.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of communication required for the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66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Agile Teams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782542"/>
          </a:xfrm>
        </p:spPr>
        <p:txBody>
          <a:bodyPr vert="horz" lIns="91440" tIns="45720" rIns="91440" bIns="45720" rtlCol="0">
            <a:noAutofit/>
          </a:bodyPr>
          <a:lstStyle/>
          <a:p>
            <a:pPr>
              <a:defRPr/>
            </a:pPr>
            <a:r>
              <a:rPr lang="en-US" sz="2400" noProof="0" dirty="0">
                <a:highlight>
                  <a:srgbClr val="FFFF00"/>
                </a:highlight>
                <a:latin typeface="Times New Roman" panose="02020603050405020304" pitchFamily="18" charset="0"/>
                <a:cs typeface="Times New Roman" panose="02020603050405020304" pitchFamily="18" charset="0"/>
              </a:rPr>
              <a:t>Stress individual competency </a:t>
            </a:r>
            <a:r>
              <a:rPr lang="en-US" sz="2400" noProof="0" dirty="0">
                <a:latin typeface="Times New Roman" panose="02020603050405020304" pitchFamily="18" charset="0"/>
                <a:cs typeface="Times New Roman" panose="02020603050405020304" pitchFamily="18" charset="0"/>
              </a:rPr>
              <a:t>coupled with </a:t>
            </a:r>
            <a:r>
              <a:rPr lang="en-US" sz="2400" noProof="0" dirty="0">
                <a:highlight>
                  <a:srgbClr val="FFFF00"/>
                </a:highlight>
                <a:latin typeface="Times New Roman" panose="02020603050405020304" pitchFamily="18" charset="0"/>
                <a:cs typeface="Times New Roman" panose="02020603050405020304" pitchFamily="18" charset="0"/>
              </a:rPr>
              <a:t>group collaboration </a:t>
            </a:r>
            <a:r>
              <a:rPr lang="en-US" sz="2400" noProof="0" dirty="0">
                <a:latin typeface="Times New Roman" panose="02020603050405020304" pitchFamily="18" charset="0"/>
                <a:cs typeface="Times New Roman" panose="02020603050405020304" pitchFamily="18" charset="0"/>
              </a:rPr>
              <a:t>as critical success factors.</a:t>
            </a:r>
          </a:p>
          <a:p>
            <a:pPr>
              <a:defRPr/>
            </a:pPr>
            <a:r>
              <a:rPr lang="en-US" sz="2400" noProof="0" dirty="0">
                <a:latin typeface="Times New Roman" panose="02020603050405020304" pitchFamily="18" charset="0"/>
                <a:cs typeface="Times New Roman" panose="02020603050405020304" pitchFamily="18" charset="0"/>
              </a:rPr>
              <a:t>People trump process and politics can trump people.</a:t>
            </a:r>
          </a:p>
          <a:p>
            <a:pPr>
              <a:defRPr/>
            </a:pPr>
            <a:r>
              <a:rPr lang="en-US" sz="2400" noProof="0" dirty="0">
                <a:highlight>
                  <a:srgbClr val="FFFF00"/>
                </a:highlight>
                <a:latin typeface="Times New Roman" panose="02020603050405020304" pitchFamily="18" charset="0"/>
                <a:cs typeface="Times New Roman" panose="02020603050405020304" pitchFamily="18" charset="0"/>
              </a:rPr>
              <a:t>Agile teams as self-organizing </a:t>
            </a:r>
            <a:r>
              <a:rPr lang="en-US" sz="2400" noProof="0" dirty="0">
                <a:latin typeface="Times New Roman" panose="02020603050405020304" pitchFamily="18" charset="0"/>
                <a:cs typeface="Times New Roman" panose="02020603050405020304" pitchFamily="18" charset="0"/>
              </a:rPr>
              <a:t>and have many structures.</a:t>
            </a:r>
          </a:p>
          <a:p>
            <a:pPr marL="291600" lvl="3" indent="-291600">
              <a:spcBef>
                <a:spcPts val="1000"/>
              </a:spcBef>
              <a:spcAft>
                <a:spcPts val="0"/>
              </a:spcAft>
              <a:defRPr/>
            </a:pPr>
            <a:r>
              <a:rPr lang="en-US" sz="2000" noProof="0" dirty="0">
                <a:highlight>
                  <a:srgbClr val="FFFF00"/>
                </a:highlight>
                <a:latin typeface="Times New Roman" panose="02020603050405020304" pitchFamily="18" charset="0"/>
                <a:cs typeface="Times New Roman" panose="02020603050405020304" pitchFamily="18" charset="0"/>
              </a:rPr>
              <a:t>Adaptive</a:t>
            </a:r>
            <a:r>
              <a:rPr lang="en-US" sz="2000" noProof="0" dirty="0">
                <a:latin typeface="Times New Roman" panose="02020603050405020304" pitchFamily="18" charset="0"/>
                <a:cs typeface="Times New Roman" panose="02020603050405020304" pitchFamily="18" charset="0"/>
              </a:rPr>
              <a:t> team structures.</a:t>
            </a:r>
          </a:p>
          <a:p>
            <a:pPr marL="291600" lvl="3" indent="-291600">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Significant </a:t>
            </a:r>
            <a:r>
              <a:rPr lang="en-US" sz="2000" noProof="0" dirty="0">
                <a:highlight>
                  <a:srgbClr val="FFFF00"/>
                </a:highlight>
                <a:latin typeface="Times New Roman" panose="02020603050405020304" pitchFamily="18" charset="0"/>
                <a:cs typeface="Times New Roman" panose="02020603050405020304" pitchFamily="18" charset="0"/>
              </a:rPr>
              <a:t>autonomy</a:t>
            </a:r>
            <a:r>
              <a:rPr lang="en-US" sz="2000" noProof="0" dirty="0">
                <a:latin typeface="Times New Roman" panose="02020603050405020304" pitchFamily="18" charset="0"/>
                <a:cs typeface="Times New Roman" panose="02020603050405020304" pitchFamily="18" charset="0"/>
              </a:rPr>
              <a:t>.</a:t>
            </a:r>
          </a:p>
        </p:txBody>
      </p:sp>
      <p:sp>
        <p:nvSpPr>
          <p:cNvPr id="9" name="Content Placeholder 8"/>
          <p:cNvSpPr>
            <a:spLocks noGrp="1"/>
          </p:cNvSpPr>
          <p:nvPr>
            <p:ph sz="quarter" idx="14"/>
          </p:nvPr>
        </p:nvSpPr>
        <p:spPr>
          <a:xfrm>
            <a:off x="342900" y="4101979"/>
            <a:ext cx="8458200" cy="1734799"/>
          </a:xfrm>
        </p:spPr>
        <p:txBody>
          <a:bodyPr>
            <a:normAutofit/>
          </a:bodyPr>
          <a:lstStyle/>
          <a:p>
            <a:pPr>
              <a:defRPr/>
            </a:pPr>
            <a:r>
              <a:rPr lang="en-US" sz="2400" noProof="0" dirty="0">
                <a:highlight>
                  <a:srgbClr val="FFFF00"/>
                </a:highlight>
                <a:latin typeface="Times New Roman" panose="02020603050405020304" pitchFamily="18" charset="0"/>
                <a:cs typeface="Times New Roman" panose="02020603050405020304" pitchFamily="18" charset="0"/>
              </a:rPr>
              <a:t>Communication</a:t>
            </a:r>
            <a:r>
              <a:rPr lang="en-US" sz="2400" noProof="0" dirty="0">
                <a:latin typeface="Times New Roman" panose="02020603050405020304" pitchFamily="18" charset="0"/>
                <a:cs typeface="Times New Roman" panose="02020603050405020304" pitchFamily="18" charset="0"/>
              </a:rPr>
              <a:t> among developers and stakeholders is important (consider adding customer rep to team).</a:t>
            </a:r>
          </a:p>
          <a:p>
            <a:pPr>
              <a:defRPr/>
            </a:pPr>
            <a:r>
              <a:rPr lang="en-US" sz="2400" noProof="0" dirty="0">
                <a:highlight>
                  <a:srgbClr val="FFFF00"/>
                </a:highlight>
                <a:latin typeface="Times New Roman" panose="02020603050405020304" pitchFamily="18" charset="0"/>
                <a:cs typeface="Times New Roman" panose="02020603050405020304" pitchFamily="18" charset="0"/>
              </a:rPr>
              <a:t>Planning</a:t>
            </a:r>
            <a:r>
              <a:rPr lang="en-US" sz="2400" noProof="0" dirty="0">
                <a:latin typeface="Times New Roman" panose="02020603050405020304" pitchFamily="18" charset="0"/>
                <a:cs typeface="Times New Roman" panose="02020603050405020304" pitchFamily="18" charset="0"/>
              </a:rPr>
              <a:t> is kept to a </a:t>
            </a:r>
            <a:r>
              <a:rPr lang="en-US" sz="2400" noProof="0" dirty="0">
                <a:highlight>
                  <a:srgbClr val="FFFF00"/>
                </a:highlight>
                <a:latin typeface="Times New Roman" panose="02020603050405020304" pitchFamily="18" charset="0"/>
                <a:cs typeface="Times New Roman" panose="02020603050405020304" pitchFamily="18" charset="0"/>
              </a:rPr>
              <a:t>minimum</a:t>
            </a:r>
            <a:r>
              <a:rPr lang="en-US" sz="2400" noProof="0" dirty="0">
                <a:latin typeface="Times New Roman" panose="02020603050405020304" pitchFamily="18" charset="0"/>
                <a:cs typeface="Times New Roman" panose="02020603050405020304" pitchFamily="18" charset="0"/>
              </a:rPr>
              <a:t> and  constrained only by business requirements and organizational standards.(</a:t>
            </a:r>
            <a:r>
              <a:rPr lang="en-US" altLang="zh-CN" sz="2400" noProof="0" dirty="0">
                <a:highlight>
                  <a:srgbClr val="FFFF00"/>
                </a:highlight>
                <a:latin typeface="Times New Roman" panose="02020603050405020304" pitchFamily="18" charset="0"/>
                <a:cs typeface="Times New Roman" panose="02020603050405020304" pitchFamily="18" charset="0"/>
              </a:rPr>
              <a:t>less planning</a:t>
            </a:r>
            <a:r>
              <a:rPr lang="en-US" sz="2400" noProof="0" dirty="0">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61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Factors Affecting Global Software Development Teams</a:t>
            </a:r>
          </a:p>
        </p:txBody>
      </p:sp>
      <p:pic>
        <p:nvPicPr>
          <p:cNvPr id="6" name="Picture 5" descr="A diagram shows factors like distance, barriers and communication among others which affect global software development teams. ">
            <a:extLst>
              <a:ext uri="{FF2B5EF4-FFF2-40B4-BE49-F238E27FC236}">
                <a16:creationId xmlns:a16="http://schemas.microsoft.com/office/drawing/2014/main" id="{FB3EC514-0187-458D-9142-18D2CB1D8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99" y="1338406"/>
            <a:ext cx="7816580" cy="431541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27403" y="6324599"/>
            <a:ext cx="2889193" cy="2182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71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283</TotalTime>
  <Words>572</Words>
  <Application>Microsoft Office PowerPoint</Application>
  <PresentationFormat>全屏显示(4:3)</PresentationFormat>
  <Paragraphs>61</Paragraphs>
  <Slides>11</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11</vt:i4>
      </vt:variant>
    </vt:vector>
  </HeadingPairs>
  <TitlesOfParts>
    <vt:vector size="18" baseType="lpstr">
      <vt:lpstr>Arial</vt:lpstr>
      <vt:lpstr>Times New Roman</vt:lpstr>
      <vt:lpstr>Title Slides Master</vt:lpstr>
      <vt:lpstr>MainContentSlideMaster</vt:lpstr>
      <vt:lpstr>ClosingMaster</vt:lpstr>
      <vt:lpstr>DividerSlideMaster</vt:lpstr>
      <vt:lpstr>ImageDescriptionAppendixSlideMaster</vt:lpstr>
      <vt:lpstr>Chapter 5</vt:lpstr>
      <vt:lpstr>Traits of Successful Software Engineers</vt:lpstr>
      <vt:lpstr>Behavior Model for Software Engineering</vt:lpstr>
      <vt:lpstr>Effective Software Team Attributes</vt:lpstr>
      <vt:lpstr>Project Factors Affecting Team Structure</vt:lpstr>
      <vt:lpstr>Agile Teams</vt:lpstr>
      <vt:lpstr>Factors Affecting Global Software Development Teams</vt:lpstr>
      <vt:lpstr>End of Main Content</vt:lpstr>
      <vt:lpstr>Accessibility Content: Text Alternatives for Images</vt:lpstr>
      <vt:lpstr>Behavior Model for Software Engineering – Text Alternative</vt:lpstr>
      <vt:lpstr>Factors Affecting Global Software Development Teams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49</cp:revision>
  <dcterms:created xsi:type="dcterms:W3CDTF">2019-01-22T22:04:31Z</dcterms:created>
  <dcterms:modified xsi:type="dcterms:W3CDTF">2024-12-28T05:35:52Z</dcterms:modified>
</cp:coreProperties>
</file>