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42"/>
  </p:notesMasterIdLst>
  <p:sldIdLst>
    <p:sldId id="288" r:id="rId6"/>
    <p:sldId id="263" r:id="rId7"/>
    <p:sldId id="266" r:id="rId8"/>
    <p:sldId id="267" r:id="rId9"/>
    <p:sldId id="268" r:id="rId10"/>
    <p:sldId id="269" r:id="rId11"/>
    <p:sldId id="270" r:id="rId12"/>
    <p:sldId id="271" r:id="rId13"/>
    <p:sldId id="272" r:id="rId14"/>
    <p:sldId id="273" r:id="rId15"/>
    <p:sldId id="274" r:id="rId16"/>
    <p:sldId id="275" r:id="rId17"/>
    <p:sldId id="277" r:id="rId18"/>
    <p:sldId id="276" r:id="rId19"/>
    <p:sldId id="278" r:id="rId20"/>
    <p:sldId id="279" r:id="rId21"/>
    <p:sldId id="280" r:id="rId22"/>
    <p:sldId id="281" r:id="rId23"/>
    <p:sldId id="282" r:id="rId24"/>
    <p:sldId id="283" r:id="rId25"/>
    <p:sldId id="284" r:id="rId26"/>
    <p:sldId id="285" r:id="rId27"/>
    <p:sldId id="286" r:id="rId28"/>
    <p:sldId id="287" r:id="rId29"/>
    <p:sldId id="298" r:id="rId30"/>
    <p:sldId id="258" r:id="rId31"/>
    <p:sldId id="264" r:id="rId32"/>
    <p:sldId id="289" r:id="rId33"/>
    <p:sldId id="290" r:id="rId34"/>
    <p:sldId id="291" r:id="rId35"/>
    <p:sldId id="292" r:id="rId36"/>
    <p:sldId id="293" r:id="rId37"/>
    <p:sldId id="294" r:id="rId38"/>
    <p:sldId id="295" r:id="rId39"/>
    <p:sldId id="296" r:id="rId40"/>
    <p:sldId id="29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63"/>
            <p14:sldId id="266"/>
            <p14:sldId id="267"/>
            <p14:sldId id="268"/>
            <p14:sldId id="269"/>
            <p14:sldId id="270"/>
            <p14:sldId id="271"/>
            <p14:sldId id="272"/>
            <p14:sldId id="273"/>
            <p14:sldId id="274"/>
            <p14:sldId id="275"/>
            <p14:sldId id="277"/>
            <p14:sldId id="276"/>
            <p14:sldId id="278"/>
            <p14:sldId id="279"/>
            <p14:sldId id="280"/>
            <p14:sldId id="281"/>
            <p14:sldId id="282"/>
            <p14:sldId id="283"/>
            <p14:sldId id="284"/>
            <p14:sldId id="285"/>
            <p14:sldId id="286"/>
            <p14:sldId id="287"/>
            <p14:sldId id="298"/>
          </p14:sldIdLst>
        </p14:section>
        <p14:section name="Appendix: Image Descriptions for Unsighted Students" id="{9E859B0B-078E-463E-89A6-21C20DD280C4}">
          <p14:sldIdLst>
            <p14:sldId id="258"/>
            <p14:sldId id="264"/>
            <p14:sldId id="289"/>
            <p14:sldId id="290"/>
            <p14:sldId id="291"/>
            <p14:sldId id="292"/>
            <p14:sldId id="293"/>
            <p14:sldId id="294"/>
            <p14:sldId id="295"/>
            <p14:sldId id="296"/>
            <p14:sldId id="29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86443" autoAdjust="0"/>
  </p:normalViewPr>
  <p:slideViewPr>
    <p:cSldViewPr snapToGrid="0" showGuides="1">
      <p:cViewPr>
        <p:scale>
          <a:sx n="100" d="100"/>
          <a:sy n="100" d="100"/>
        </p:scale>
        <p:origin x="1232" y="-48"/>
      </p:cViewPr>
      <p:guideLst>
        <p:guide pos="3264"/>
        <p:guide orient="horz" pos="2256"/>
        <p:guide pos="5640"/>
      </p:guideLst>
    </p:cSldViewPr>
  </p:slideViewPr>
  <p:outlineViewPr>
    <p:cViewPr>
      <p:scale>
        <a:sx n="33" d="100"/>
        <a:sy n="33" d="100"/>
      </p:scale>
      <p:origin x="0" y="-1951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userId="709aba668a628c61" providerId="LiveId" clId="{FC822464-2028-469D-946D-D649E3CF5447}"/>
    <pc:docChg chg="modSld">
      <pc:chgData name="Dan" userId="709aba668a628c61" providerId="LiveId" clId="{FC822464-2028-469D-946D-D649E3CF5447}" dt="2024-01-07T01:31:23.275" v="5" actId="1036"/>
      <pc:docMkLst>
        <pc:docMk/>
      </pc:docMkLst>
      <pc:sldChg chg="modSp mod">
        <pc:chgData name="Dan" userId="709aba668a628c61" providerId="LiveId" clId="{FC822464-2028-469D-946D-D649E3CF5447}" dt="2024-01-07T01:31:23.275" v="5" actId="1036"/>
        <pc:sldMkLst>
          <pc:docMk/>
          <pc:sldMk cId="3340078196" sldId="270"/>
        </pc:sldMkLst>
        <pc:spChg chg="mod">
          <ac:chgData name="Dan" userId="709aba668a628c61" providerId="LiveId" clId="{FC822464-2028-469D-946D-D649E3CF5447}" dt="2024-01-06T13:11:53.250" v="0" actId="13926"/>
          <ac:spMkLst>
            <pc:docMk/>
            <pc:sldMk cId="3340078196" sldId="270"/>
            <ac:spMk id="2" creationId="{6BF7D065-69D6-43BD-8F16-1ED37377658A}"/>
          </ac:spMkLst>
        </pc:spChg>
        <pc:spChg chg="mod">
          <ac:chgData name="Dan" userId="709aba668a628c61" providerId="LiveId" clId="{FC822464-2028-469D-946D-D649E3CF5447}" dt="2024-01-07T01:31:23.275" v="5" actId="1036"/>
          <ac:spMkLst>
            <pc:docMk/>
            <pc:sldMk cId="3340078196" sldId="270"/>
            <ac:spMk id="4" creationId="{F11F9857-6496-490D-8EF4-49E16A203194}"/>
          </ac:spMkLst>
        </pc:spChg>
      </pc:sldChg>
      <pc:sldChg chg="modSp mod">
        <pc:chgData name="Dan" userId="709aba668a628c61" providerId="LiveId" clId="{FC822464-2028-469D-946D-D649E3CF5447}" dt="2024-01-06T13:17:26.764" v="1" actId="20577"/>
        <pc:sldMkLst>
          <pc:docMk/>
          <pc:sldMk cId="1991545577" sldId="275"/>
        </pc:sldMkLst>
        <pc:spChg chg="mod">
          <ac:chgData name="Dan" userId="709aba668a628c61" providerId="LiveId" clId="{FC822464-2028-469D-946D-D649E3CF5447}" dt="2024-01-06T13:17:26.764" v="1" actId="20577"/>
          <ac:spMkLst>
            <pc:docMk/>
            <pc:sldMk cId="1991545577" sldId="275"/>
            <ac:spMk id="2" creationId="{6BF7D065-69D6-43BD-8F16-1ED37377658A}"/>
          </ac:spMkLst>
        </pc:spChg>
      </pc:sldChg>
      <pc:sldChg chg="modSp mod">
        <pc:chgData name="Dan" userId="709aba668a628c61" providerId="LiveId" clId="{FC822464-2028-469D-946D-D649E3CF5447}" dt="2024-01-06T13:20:26.279" v="2" actId="13926"/>
        <pc:sldMkLst>
          <pc:docMk/>
          <pc:sldMk cId="601573431" sldId="276"/>
        </pc:sldMkLst>
        <pc:spChg chg="mod">
          <ac:chgData name="Dan" userId="709aba668a628c61" providerId="LiveId" clId="{FC822464-2028-469D-946D-D649E3CF5447}" dt="2024-01-06T13:20:26.279" v="2" actId="13926"/>
          <ac:spMkLst>
            <pc:docMk/>
            <pc:sldMk cId="601573431" sldId="276"/>
            <ac:spMk id="2" creationId="{6BF7D065-69D6-43BD-8F16-1ED37377658A}"/>
          </ac:spMkLst>
        </pc:spChg>
      </pc:sldChg>
      <pc:sldChg chg="modSp mod">
        <pc:chgData name="Dan" userId="709aba668a628c61" providerId="LiveId" clId="{FC822464-2028-469D-946D-D649E3CF5447}" dt="2024-01-06T13:20:31.181" v="3" actId="13926"/>
        <pc:sldMkLst>
          <pc:docMk/>
          <pc:sldMk cId="3326769795" sldId="278"/>
        </pc:sldMkLst>
        <pc:spChg chg="mod">
          <ac:chgData name="Dan" userId="709aba668a628c61" providerId="LiveId" clId="{FC822464-2028-469D-946D-D649E3CF5447}" dt="2024-01-06T13:20:31.181" v="3" actId="13926"/>
          <ac:spMkLst>
            <pc:docMk/>
            <pc:sldMk cId="3326769795" sldId="278"/>
            <ac:spMk id="2" creationId="{6BF7D065-69D6-43BD-8F16-1ED37377658A}"/>
          </ac:spMkLst>
        </pc:spChg>
      </pc:sldChg>
      <pc:sldChg chg="modSp mod">
        <pc:chgData name="Dan" userId="709aba668a628c61" providerId="LiveId" clId="{FC822464-2028-469D-946D-D649E3CF5447}" dt="2024-01-06T13:22:09.888" v="4" actId="13926"/>
        <pc:sldMkLst>
          <pc:docMk/>
          <pc:sldMk cId="4006472092" sldId="281"/>
        </pc:sldMkLst>
        <pc:spChg chg="mod">
          <ac:chgData name="Dan" userId="709aba668a628c61" providerId="LiveId" clId="{FC822464-2028-469D-946D-D649E3CF5447}" dt="2024-01-06T13:22:09.888" v="4" actId="13926"/>
          <ac:spMkLst>
            <pc:docMk/>
            <pc:sldMk cId="4006472092" sldId="281"/>
            <ac:spMk id="2" creationId="{6BF7D065-69D6-43BD-8F16-1ED3737765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A5BC6-9138-4BD8-B3F5-BA65DE9DDB0A}" type="datetimeFigureOut">
              <a:rPr lang="en-US" smtClean="0"/>
              <a:t>12/24/2024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248EC4-D178-4BF4-86D5-F6A5FF9A29CD}" type="slidenum">
              <a:rPr lang="en-US" smtClean="0"/>
              <a:t>‹#›</a:t>
            </a:fld>
            <a:endParaRPr lang="en-US"/>
          </a:p>
        </p:txBody>
      </p:sp>
    </p:spTree>
    <p:extLst>
      <p:ext uri="{BB962C8B-B14F-4D97-AF65-F5344CB8AC3E}">
        <p14:creationId xmlns:p14="http://schemas.microsoft.com/office/powerpoint/2010/main" val="2823299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01419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248EC4-D178-4BF4-86D5-F6A5FF9A29CD}" type="slidenum">
              <a:rPr lang="en-US" smtClean="0"/>
              <a:t>7</a:t>
            </a:fld>
            <a:endParaRPr lang="en-US"/>
          </a:p>
        </p:txBody>
      </p:sp>
    </p:spTree>
    <p:extLst>
      <p:ext uri="{BB962C8B-B14F-4D97-AF65-F5344CB8AC3E}">
        <p14:creationId xmlns:p14="http://schemas.microsoft.com/office/powerpoint/2010/main" val="1228198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10</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Architectural Design – A Recommended Approach</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523778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Call Return Architecture</a:t>
            </a:r>
          </a:p>
        </p:txBody>
      </p:sp>
      <p:pic>
        <p:nvPicPr>
          <p:cNvPr id="4" name="Picture 3" descr="A flowchart displays call return archite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760" y="1699148"/>
            <a:ext cx="7858480" cy="3459705"/>
          </a:xfrm>
          <a:prstGeom prst="rect">
            <a:avLst/>
          </a:prstGeom>
        </p:spPr>
      </p:pic>
      <p:sp>
        <p:nvSpPr>
          <p:cNvPr id="6" name="Text Placeholder 5">
            <a:extLst>
              <a:ext uri="{FF2B5EF4-FFF2-40B4-BE49-F238E27FC236}">
                <a16:creationId xmlns:a16="http://schemas.microsoft.com/office/drawing/2014/main" id="{0968110F-A7E6-46E1-B082-7D92C6E367C8}"/>
              </a:ext>
            </a:extLst>
          </p:cNvPr>
          <p:cNvSpPr>
            <a:spLocks noGrp="1"/>
          </p:cNvSpPr>
          <p:nvPr>
            <p:ph type="body" sz="quarter" idx="12"/>
          </p:nvPr>
        </p:nvSpPr>
        <p:spPr>
          <a:xfrm>
            <a:off x="2743047" y="6221896"/>
            <a:ext cx="3170601" cy="2932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112080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Object-Oriented Architecture</a:t>
            </a:r>
          </a:p>
        </p:txBody>
      </p:sp>
      <p:pic>
        <p:nvPicPr>
          <p:cNvPr id="4" name="Picture 3" descr="The diagram shows an object oriented architecture. An actor connects to a security logon and requests logon and enters name password on log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9083" y="1398538"/>
            <a:ext cx="4825834" cy="4454032"/>
          </a:xfrm>
          <a:prstGeom prst="rect">
            <a:avLst/>
          </a:prstGeom>
        </p:spPr>
      </p:pic>
      <p:sp>
        <p:nvSpPr>
          <p:cNvPr id="6" name="Text Placeholder 5">
            <a:extLst>
              <a:ext uri="{FF2B5EF4-FFF2-40B4-BE49-F238E27FC236}">
                <a16:creationId xmlns:a16="http://schemas.microsoft.com/office/drawing/2014/main" id="{120F7943-1EA9-4726-A5CD-D52D48FF31B8}"/>
              </a:ext>
            </a:extLst>
          </p:cNvPr>
          <p:cNvSpPr>
            <a:spLocks noGrp="1"/>
          </p:cNvSpPr>
          <p:nvPr>
            <p:ph type="body" sz="quarter" idx="12"/>
          </p:nvPr>
        </p:nvSpPr>
        <p:spPr>
          <a:xfrm>
            <a:off x="2768099" y="6267697"/>
            <a:ext cx="3110966" cy="247403"/>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168325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*Layered Architecture</a:t>
            </a:r>
            <a:r>
              <a:rPr lang="zh-CN" altLang="en-US" sz="4000" noProof="0" dirty="0">
                <a:solidFill>
                  <a:schemeClr val="tx1"/>
                </a:solidFill>
                <a:highlight>
                  <a:srgbClr val="FFFF00"/>
                </a:highlight>
                <a:latin typeface="Times New Roman" panose="02020603050405020304" pitchFamily="18" charset="0"/>
                <a:cs typeface="Times New Roman" panose="02020603050405020304" pitchFamily="18" charset="0"/>
              </a:rPr>
              <a:t>重要</a:t>
            </a:r>
            <a:endParaRPr lang="en-US" sz="4000" noProof="0" dirty="0">
              <a:solidFill>
                <a:schemeClr val="tx1"/>
              </a:solidFill>
              <a:highlight>
                <a:srgbClr val="FFFF00"/>
              </a:highlight>
              <a:latin typeface="Times New Roman" panose="02020603050405020304" pitchFamily="18" charset="0"/>
              <a:cs typeface="Times New Roman" panose="02020603050405020304" pitchFamily="18" charset="0"/>
            </a:endParaRPr>
          </a:p>
        </p:txBody>
      </p:sp>
      <p:pic>
        <p:nvPicPr>
          <p:cNvPr id="4" name="Picture 3" descr="An illustration displays layered architecture. The circular diagram has four layer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3143" y="1410685"/>
            <a:ext cx="4437715" cy="4087906"/>
          </a:xfrm>
          <a:prstGeom prst="rect">
            <a:avLst/>
          </a:prstGeom>
        </p:spPr>
      </p:pic>
      <p:sp>
        <p:nvSpPr>
          <p:cNvPr id="6" name="Text Placeholder 5">
            <a:extLst>
              <a:ext uri="{FF2B5EF4-FFF2-40B4-BE49-F238E27FC236}">
                <a16:creationId xmlns:a16="http://schemas.microsoft.com/office/drawing/2014/main" id="{06737B5E-9838-42D2-9321-3A47CBB7809F}"/>
              </a:ext>
            </a:extLst>
          </p:cNvPr>
          <p:cNvSpPr>
            <a:spLocks noGrp="1"/>
          </p:cNvSpPr>
          <p:nvPr>
            <p:ph type="body" sz="quarter" idx="12"/>
          </p:nvPr>
        </p:nvSpPr>
        <p:spPr>
          <a:xfrm>
            <a:off x="2730675" y="6202017"/>
            <a:ext cx="3195770" cy="313083"/>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
        <p:nvSpPr>
          <p:cNvPr id="5" name="文本框 4">
            <a:extLst>
              <a:ext uri="{FF2B5EF4-FFF2-40B4-BE49-F238E27FC236}">
                <a16:creationId xmlns:a16="http://schemas.microsoft.com/office/drawing/2014/main" id="{991F46B6-40C8-69D6-1C23-85C283826250}"/>
              </a:ext>
            </a:extLst>
          </p:cNvPr>
          <p:cNvSpPr txBox="1"/>
          <p:nvPr/>
        </p:nvSpPr>
        <p:spPr>
          <a:xfrm>
            <a:off x="961465" y="2978524"/>
            <a:ext cx="806823" cy="923330"/>
          </a:xfrm>
          <a:prstGeom prst="rect">
            <a:avLst/>
          </a:prstGeom>
          <a:noFill/>
        </p:spPr>
        <p:txBody>
          <a:bodyPr wrap="square" rtlCol="0">
            <a:spAutoFit/>
          </a:bodyPr>
          <a:lstStyle/>
          <a:p>
            <a:r>
              <a:rPr lang="en-US" altLang="zh-CN" dirty="0"/>
              <a:t>Core</a:t>
            </a:r>
          </a:p>
          <a:p>
            <a:r>
              <a:rPr lang="en-US" altLang="zh-CN" dirty="0" err="1"/>
              <a:t>Utitlity</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199154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Model View Controller Architecture</a:t>
            </a:r>
          </a:p>
        </p:txBody>
      </p:sp>
      <p:pic>
        <p:nvPicPr>
          <p:cNvPr id="4" name="Picture 3" descr="The diagram shows a model view controller architecture. The architecture contains three section. The client, the server and the external dat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078" y="1382094"/>
            <a:ext cx="7551845" cy="4555286"/>
          </a:xfrm>
          <a:prstGeom prst="rect">
            <a:avLst/>
          </a:prstGeom>
        </p:spPr>
      </p:pic>
      <p:sp>
        <p:nvSpPr>
          <p:cNvPr id="6" name="Text Placeholder 5">
            <a:extLst>
              <a:ext uri="{FF2B5EF4-FFF2-40B4-BE49-F238E27FC236}">
                <a16:creationId xmlns:a16="http://schemas.microsoft.com/office/drawing/2014/main" id="{317406C2-9D59-416E-95A8-EBE874DD8632}"/>
              </a:ext>
            </a:extLst>
          </p:cNvPr>
          <p:cNvSpPr>
            <a:spLocks noGrp="1"/>
          </p:cNvSpPr>
          <p:nvPr>
            <p:ph type="body" sz="quarter" idx="12"/>
          </p:nvPr>
        </p:nvSpPr>
        <p:spPr>
          <a:xfrm>
            <a:off x="2505053" y="6182138"/>
            <a:ext cx="3647679" cy="332961"/>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11228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Architectural Organization and Refinement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42959"/>
            <a:ext cx="8458200" cy="4881641"/>
          </a:xfrm>
        </p:spPr>
        <p:txBody>
          <a:bodyPr vert="horz" lIns="91440" tIns="45720" rIns="91440" bIns="45720" rtlCol="0">
            <a:noAutofit/>
          </a:bodyPr>
          <a:lstStyle/>
          <a:p>
            <a:r>
              <a:rPr lang="en-US" sz="2400" b="1" noProof="0" dirty="0">
                <a:solidFill>
                  <a:schemeClr val="tx1"/>
                </a:solidFill>
                <a:latin typeface="Times New Roman" panose="02020603050405020304" pitchFamily="18" charset="0"/>
                <a:cs typeface="Times New Roman" panose="02020603050405020304" pitchFamily="18" charset="0"/>
              </a:rPr>
              <a:t>Control.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How is control managed within the architecture?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Does a distinct control hierarchy exist, and if so, what is the role of components within this control hierarchy?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How do components transfer control within the system?</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How is control shared among components?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What is the control topology (that is, the geometric form that the control takes)?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Is control synchronized, or do components operate asynchronously?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601573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Architectural Organization and Refinement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442960"/>
            <a:ext cx="8458200" cy="4711778"/>
          </a:xfrm>
        </p:spPr>
        <p:txBody>
          <a:bodyPr vert="horz" lIns="91440" tIns="45720" rIns="91440" bIns="45720" rtlCol="0">
            <a:noAutofit/>
          </a:bodyPr>
          <a:lstStyle/>
          <a:p>
            <a:r>
              <a:rPr lang="en-US" sz="2400" b="1" noProof="0" dirty="0">
                <a:solidFill>
                  <a:schemeClr val="tx1"/>
                </a:solidFill>
                <a:latin typeface="Times New Roman" panose="02020603050405020304" pitchFamily="18" charset="0"/>
                <a:cs typeface="Times New Roman" panose="02020603050405020304" pitchFamily="18" charset="0"/>
              </a:rPr>
              <a:t>Data.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are data communicated between components?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Is the flow of data continuous, or are data objects passed to the system sporadically?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What is the mode of data transfer?</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Do data components exist, and if so, what is their role?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do functional components interact with data components?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Are data components passive or active?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How do data and control interact within the system?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332676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Architectural Considerations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Economy</a:t>
            </a:r>
            <a:r>
              <a:rPr lang="en-US" sz="2400" noProof="0" dirty="0">
                <a:solidFill>
                  <a:schemeClr val="tx1"/>
                </a:solidFill>
                <a:latin typeface="Times New Roman" panose="02020603050405020304" pitchFamily="18" charset="0"/>
                <a:cs typeface="Times New Roman" panose="02020603050405020304" pitchFamily="18" charset="0"/>
              </a:rPr>
              <a:t> – software is uncluttered and relies on abstraction to reduce unnecessary detail. </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Visibility</a:t>
            </a:r>
            <a:r>
              <a:rPr lang="en-US" sz="2400" noProof="0" dirty="0">
                <a:solidFill>
                  <a:schemeClr val="tx1"/>
                </a:solidFill>
                <a:latin typeface="Times New Roman" panose="02020603050405020304" pitchFamily="18" charset="0"/>
                <a:cs typeface="Times New Roman" panose="02020603050405020304" pitchFamily="18" charset="0"/>
              </a:rPr>
              <a:t> – Architectural decisions and their justifications should be obvious to software engineers who review.</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Spacing</a:t>
            </a:r>
            <a:r>
              <a:rPr lang="en-US" sz="2400" noProof="0" dirty="0">
                <a:solidFill>
                  <a:schemeClr val="tx1"/>
                </a:solidFill>
                <a:latin typeface="Times New Roman" panose="02020603050405020304" pitchFamily="18" charset="0"/>
                <a:cs typeface="Times New Roman" panose="02020603050405020304" pitchFamily="18" charset="0"/>
              </a:rPr>
              <a:t> – Separation of concerns in a design without introducing hidden dependencies.</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Symmetry</a:t>
            </a:r>
            <a:r>
              <a:rPr lang="en-US" sz="2400" noProof="0" dirty="0">
                <a:solidFill>
                  <a:schemeClr val="tx1"/>
                </a:solidFill>
                <a:latin typeface="Times New Roman" panose="02020603050405020304" pitchFamily="18" charset="0"/>
                <a:cs typeface="Times New Roman" panose="02020603050405020304" pitchFamily="18" charset="0"/>
              </a:rPr>
              <a:t> – Architectural symmetry implies that a system is consistent and balanced in its attributes.</a:t>
            </a:r>
          </a:p>
          <a:p>
            <a:pPr marL="291600" indent="-291600">
              <a:lnSpc>
                <a:spcPct val="90000"/>
              </a:lnSpc>
              <a:spcBef>
                <a:spcPts val="1000"/>
              </a:spcBef>
              <a:spcAft>
                <a:spcPts val="0"/>
              </a:spcAft>
              <a:buClr>
                <a:schemeClr val="folHlink"/>
              </a:buClr>
              <a:buSzPct val="100000"/>
              <a:buFont typeface="Arial" panose="020B0604020202020204" pitchFamily="34" charset="0"/>
              <a:buChar char="•"/>
              <a:defRPr/>
            </a:pPr>
            <a:r>
              <a:rPr lang="en-US" sz="2400" b="1" noProof="0" dirty="0">
                <a:solidFill>
                  <a:schemeClr val="tx1"/>
                </a:solidFill>
                <a:latin typeface="Times New Roman" panose="02020603050405020304" pitchFamily="18" charset="0"/>
                <a:cs typeface="Times New Roman" panose="02020603050405020304" pitchFamily="18" charset="0"/>
              </a:rPr>
              <a:t>Emergence</a:t>
            </a:r>
            <a:r>
              <a:rPr lang="en-US" sz="2400" noProof="0" dirty="0">
                <a:solidFill>
                  <a:schemeClr val="tx1"/>
                </a:solidFill>
                <a:latin typeface="Times New Roman" panose="02020603050405020304" pitchFamily="18" charset="0"/>
                <a:cs typeface="Times New Roman" panose="02020603050405020304" pitchFamily="18" charset="0"/>
              </a:rPr>
              <a:t> – Emergent, self-organized behavior and control are key to creating scalable, efficient, and economic software architectures.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67317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493923"/>
          </a:xfrm>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rPr>
              <a:t>The software must be placed into context.</a:t>
            </a:r>
          </a:p>
          <a:p>
            <a:pPr marL="291600" lvl="2" indent="-291600">
              <a:lnSpc>
                <a:spcPct val="90000"/>
              </a:lnSpc>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design should define the external entities (other systems, devices, people) that the software interacts with and the nature of the interaction.</a:t>
            </a:r>
          </a:p>
        </p:txBody>
      </p:sp>
      <p:sp>
        <p:nvSpPr>
          <p:cNvPr id="10" name="Content Placeholder 9">
            <a:extLst>
              <a:ext uri="{FF2B5EF4-FFF2-40B4-BE49-F238E27FC236}">
                <a16:creationId xmlns:a16="http://schemas.microsoft.com/office/drawing/2014/main" id="{96405626-7697-4652-945F-1A3E7676F03C}"/>
              </a:ext>
            </a:extLst>
          </p:cNvPr>
          <p:cNvSpPr>
            <a:spLocks noGrp="1"/>
          </p:cNvSpPr>
          <p:nvPr>
            <p:ph sz="quarter" idx="14"/>
          </p:nvPr>
        </p:nvSpPr>
        <p:spPr>
          <a:xfrm>
            <a:off x="342900" y="2822797"/>
            <a:ext cx="8458200" cy="1182275"/>
          </a:xfrm>
        </p:spPr>
        <p:txBody>
          <a:bodyPr/>
          <a:lstStyle/>
          <a:p>
            <a:pPr>
              <a:lnSpc>
                <a:spcPct val="90000"/>
              </a:lnSpc>
              <a:spcBef>
                <a:spcPts val="1000"/>
              </a:spcBef>
              <a:spcAft>
                <a:spcPts val="0"/>
              </a:spcAft>
            </a:pPr>
            <a:r>
              <a:rPr lang="en-US" altLang="en-US" sz="2400" noProof="0" dirty="0">
                <a:solidFill>
                  <a:schemeClr val="tx1"/>
                </a:solidFill>
              </a:rPr>
              <a:t>A set of architectural archetypes should be identified.</a:t>
            </a:r>
          </a:p>
          <a:p>
            <a:pPr marL="291600" lvl="2" indent="-291600">
              <a:lnSpc>
                <a:spcPct val="90000"/>
              </a:lnSpc>
              <a:spcBef>
                <a:spcPts val="1000"/>
              </a:spcBef>
              <a:spcAft>
                <a:spcPts val="0"/>
              </a:spcAft>
            </a:pPr>
            <a:r>
              <a:rPr lang="en-US" altLang="en-US" sz="2200" noProof="0" dirty="0">
                <a:solidFill>
                  <a:schemeClr val="tx1"/>
                </a:solidFill>
              </a:rPr>
              <a:t>An </a:t>
            </a:r>
            <a:r>
              <a:rPr lang="en-US" altLang="en-US" sz="2200" i="1" noProof="0" dirty="0">
                <a:solidFill>
                  <a:schemeClr val="tx1"/>
                </a:solidFill>
              </a:rPr>
              <a:t>archetype</a:t>
            </a:r>
            <a:r>
              <a:rPr lang="en-US" altLang="en-US" sz="2200" noProof="0" dirty="0">
                <a:solidFill>
                  <a:schemeClr val="tx1"/>
                </a:solidFill>
              </a:rPr>
              <a:t> is an abstraction (similar to a class) that represents one element of system behavior.</a:t>
            </a:r>
          </a:p>
        </p:txBody>
      </p:sp>
      <p:sp>
        <p:nvSpPr>
          <p:cNvPr id="11" name="Content Placeholder 10">
            <a:extLst>
              <a:ext uri="{FF2B5EF4-FFF2-40B4-BE49-F238E27FC236}">
                <a16:creationId xmlns:a16="http://schemas.microsoft.com/office/drawing/2014/main" id="{AAB79A07-64F3-48E1-8A1B-C4B1FE9C8EDF}"/>
              </a:ext>
            </a:extLst>
          </p:cNvPr>
          <p:cNvSpPr>
            <a:spLocks noGrp="1"/>
          </p:cNvSpPr>
          <p:nvPr>
            <p:ph sz="quarter" idx="15"/>
          </p:nvPr>
        </p:nvSpPr>
        <p:spPr>
          <a:xfrm>
            <a:off x="342900" y="4062323"/>
            <a:ext cx="8458200" cy="969265"/>
          </a:xfrm>
        </p:spPr>
        <p:txBody>
          <a:bodyPr>
            <a:normAutofit/>
          </a:bodyPr>
          <a:lstStyle/>
          <a:p>
            <a:r>
              <a:rPr lang="en-US" altLang="en-US" sz="2400" noProof="0" dirty="0">
                <a:solidFill>
                  <a:schemeClr val="tx1"/>
                </a:solidFill>
              </a:rPr>
              <a:t>The designer specifies the structure of the system by defining and refining software components that implement each archetype.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307757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Architecture Context Diagram</a:t>
            </a:r>
          </a:p>
        </p:txBody>
      </p:sp>
      <p:pic>
        <p:nvPicPr>
          <p:cNvPr id="4" name="Picture 3" descr="The diagram shows an architecture context desig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996" y="1504968"/>
            <a:ext cx="7860008" cy="4548820"/>
          </a:xfrm>
          <a:prstGeom prst="rect">
            <a:avLst/>
          </a:prstGeom>
        </p:spPr>
      </p:pic>
      <p:sp>
        <p:nvSpPr>
          <p:cNvPr id="6" name="Text Placeholder 5">
            <a:extLst>
              <a:ext uri="{FF2B5EF4-FFF2-40B4-BE49-F238E27FC236}">
                <a16:creationId xmlns:a16="http://schemas.microsoft.com/office/drawing/2014/main" id="{88E64587-ECFF-4894-B37C-8ED7A0C643F5}"/>
              </a:ext>
            </a:extLst>
          </p:cNvPr>
          <p:cNvSpPr>
            <a:spLocks noGrp="1"/>
          </p:cNvSpPr>
          <p:nvPr>
            <p:ph type="body" sz="quarter" idx="12"/>
          </p:nvPr>
        </p:nvSpPr>
        <p:spPr>
          <a:xfrm>
            <a:off x="2717995" y="6221896"/>
            <a:ext cx="3011575" cy="2932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400647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800" noProof="0" dirty="0" err="1">
                <a:solidFill>
                  <a:schemeClr val="tx1"/>
                </a:solidFill>
                <a:latin typeface="Times New Roman" panose="02020603050405020304" pitchFamily="18" charset="0"/>
                <a:cs typeface="Times New Roman" panose="02020603050405020304" pitchFamily="18" charset="0"/>
              </a:rPr>
              <a:t>SafeHome</a:t>
            </a:r>
            <a:r>
              <a:rPr lang="en-US" sz="3800" noProof="0" dirty="0">
                <a:solidFill>
                  <a:schemeClr val="tx1"/>
                </a:solidFill>
                <a:latin typeface="Times New Roman" panose="02020603050405020304" pitchFamily="18" charset="0"/>
                <a:cs typeface="Times New Roman" panose="02020603050405020304" pitchFamily="18" charset="0"/>
              </a:rPr>
              <a:t> Security Function Archetype</a:t>
            </a:r>
          </a:p>
        </p:txBody>
      </p:sp>
      <p:pic>
        <p:nvPicPr>
          <p:cNvPr id="4" name="Picture 3" descr="The diagram shows the safehome security function archetyp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4423" y="1445467"/>
            <a:ext cx="4475154" cy="4308906"/>
          </a:xfrm>
          <a:prstGeom prst="rect">
            <a:avLst/>
          </a:prstGeom>
        </p:spPr>
      </p:pic>
      <p:sp>
        <p:nvSpPr>
          <p:cNvPr id="6" name="Text Placeholder 5">
            <a:extLst>
              <a:ext uri="{FF2B5EF4-FFF2-40B4-BE49-F238E27FC236}">
                <a16:creationId xmlns:a16="http://schemas.microsoft.com/office/drawing/2014/main" id="{637EF78D-D7B2-4846-8D7F-F5ADF730B113}"/>
              </a:ext>
            </a:extLst>
          </p:cNvPr>
          <p:cNvSpPr>
            <a:spLocks noGrp="1"/>
          </p:cNvSpPr>
          <p:nvPr>
            <p:ph type="body" sz="quarter" idx="12"/>
          </p:nvPr>
        </p:nvSpPr>
        <p:spPr>
          <a:xfrm>
            <a:off x="2680417" y="6216429"/>
            <a:ext cx="3091088" cy="298671"/>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420583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What is Software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ct val="50000"/>
              </a:spcBef>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The architecture is not the operational software, it is a representation that enables a software engineer to: </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A</a:t>
            </a:r>
            <a:r>
              <a:rPr lang="en-US" sz="2400" noProof="0" dirty="0">
                <a:solidFill>
                  <a:schemeClr val="tx1"/>
                </a:solidFill>
                <a:latin typeface="Times New Roman" panose="02020603050405020304" pitchFamily="18" charset="0"/>
                <a:cs typeface="Times New Roman" panose="02020603050405020304" pitchFamily="18" charset="0"/>
              </a:rPr>
              <a:t>nalyze the effectiveness of the design</a:t>
            </a: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in meeting its stated requirements,</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C</a:t>
            </a:r>
            <a:r>
              <a:rPr lang="en-US" sz="2400" noProof="0" dirty="0">
                <a:solidFill>
                  <a:schemeClr val="tx1"/>
                </a:solidFill>
                <a:latin typeface="Times New Roman" panose="02020603050405020304" pitchFamily="18" charset="0"/>
                <a:cs typeface="Times New Roman" panose="02020603050405020304" pitchFamily="18" charset="0"/>
              </a:rPr>
              <a:t>onsider architectural alternatives</a:t>
            </a: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at a stage when making design changes is still relatively easy, and</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R</a:t>
            </a:r>
            <a:r>
              <a:rPr lang="en-US" sz="2400" noProof="0" dirty="0">
                <a:solidFill>
                  <a:schemeClr val="tx1"/>
                </a:solidFill>
                <a:latin typeface="Times New Roman" panose="02020603050405020304" pitchFamily="18" charset="0"/>
                <a:cs typeface="Times New Roman" panose="02020603050405020304" pitchFamily="18" charset="0"/>
              </a:rPr>
              <a:t>educe the risks</a:t>
            </a:r>
            <a:r>
              <a:rPr lang="en-US" sz="2400" noProof="0" dirty="0">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 associated with the construction of the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895709"/>
          </a:xfrm>
        </p:spPr>
        <p:txBody>
          <a:bodyPr>
            <a:noAutofit/>
          </a:bodyPr>
          <a:lstStyle/>
          <a:p>
            <a:r>
              <a:rPr lang="en-US" sz="3800" noProof="0" dirty="0" err="1">
                <a:solidFill>
                  <a:schemeClr val="tx1"/>
                </a:solidFill>
                <a:latin typeface="Times New Roman" panose="02020603050405020304" pitchFamily="18" charset="0"/>
                <a:cs typeface="Times New Roman" panose="02020603050405020304" pitchFamily="18" charset="0"/>
              </a:rPr>
              <a:t>SafeHome</a:t>
            </a:r>
            <a:r>
              <a:rPr lang="en-US" sz="3800" noProof="0" dirty="0">
                <a:solidFill>
                  <a:schemeClr val="tx1"/>
                </a:solidFill>
                <a:latin typeface="Times New Roman" panose="02020603050405020304" pitchFamily="18" charset="0"/>
                <a:cs typeface="Times New Roman" panose="02020603050405020304" pitchFamily="18" charset="0"/>
              </a:rPr>
              <a:t> Top-Level Component Architecture</a:t>
            </a:r>
          </a:p>
        </p:txBody>
      </p:sp>
      <p:pic>
        <p:nvPicPr>
          <p:cNvPr id="4" name="Picture 3" descr="The safe-home top-level component architecture from bottom to top is as follow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478" y="1915264"/>
            <a:ext cx="7403044" cy="3813686"/>
          </a:xfrm>
          <a:prstGeom prst="rect">
            <a:avLst/>
          </a:prstGeom>
        </p:spPr>
      </p:pic>
      <p:sp>
        <p:nvSpPr>
          <p:cNvPr id="6" name="Text Placeholder 5">
            <a:extLst>
              <a:ext uri="{FF2B5EF4-FFF2-40B4-BE49-F238E27FC236}">
                <a16:creationId xmlns:a16="http://schemas.microsoft.com/office/drawing/2014/main" id="{C03E0663-DB59-4A98-A594-1591785B4986}"/>
              </a:ext>
            </a:extLst>
          </p:cNvPr>
          <p:cNvSpPr>
            <a:spLocks noGrp="1"/>
          </p:cNvSpPr>
          <p:nvPr>
            <p:ph type="body" sz="quarter" idx="12"/>
          </p:nvPr>
        </p:nvSpPr>
        <p:spPr>
          <a:xfrm>
            <a:off x="2780625" y="6162261"/>
            <a:ext cx="2912183" cy="352839"/>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76224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254925"/>
            <a:ext cx="8458200" cy="989324"/>
          </a:xfrm>
        </p:spPr>
        <p:txBody>
          <a:bodyPr>
            <a:noAutofit/>
          </a:bodyPr>
          <a:lstStyle/>
          <a:p>
            <a:r>
              <a:rPr lang="en-US" sz="3800" noProof="0" dirty="0" err="1">
                <a:solidFill>
                  <a:schemeClr val="tx1"/>
                </a:solidFill>
                <a:latin typeface="Times New Roman" panose="02020603050405020304" pitchFamily="18" charset="0"/>
                <a:cs typeface="Times New Roman" panose="02020603050405020304" pitchFamily="18" charset="0"/>
              </a:rPr>
              <a:t>SafeHome</a:t>
            </a:r>
            <a:r>
              <a:rPr lang="en-US" sz="3800" noProof="0" dirty="0">
                <a:solidFill>
                  <a:schemeClr val="tx1"/>
                </a:solidFill>
                <a:latin typeface="Times New Roman" panose="02020603050405020304" pitchFamily="18" charset="0"/>
                <a:cs typeface="Times New Roman" panose="02020603050405020304" pitchFamily="18" charset="0"/>
              </a:rPr>
              <a:t> Refined Component Architecture</a:t>
            </a:r>
          </a:p>
        </p:txBody>
      </p:sp>
      <p:pic>
        <p:nvPicPr>
          <p:cNvPr id="4" name="Picture 3" descr="The safe-home refined component architecture from bottom to top is as follow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8103" y="1474214"/>
            <a:ext cx="6127794" cy="4670296"/>
          </a:xfrm>
          <a:prstGeom prst="rect">
            <a:avLst/>
          </a:prstGeom>
        </p:spPr>
      </p:pic>
      <p:sp>
        <p:nvSpPr>
          <p:cNvPr id="6" name="Text Placeholder 5">
            <a:extLst>
              <a:ext uri="{FF2B5EF4-FFF2-40B4-BE49-F238E27FC236}">
                <a16:creationId xmlns:a16="http://schemas.microsoft.com/office/drawing/2014/main" id="{A5D284DC-AAA1-4869-9D31-71C4E9F1E2CA}"/>
              </a:ext>
            </a:extLst>
          </p:cNvPr>
          <p:cNvSpPr>
            <a:spLocks noGrp="1"/>
          </p:cNvSpPr>
          <p:nvPr>
            <p:ph type="body" sz="quarter" idx="12"/>
          </p:nvPr>
        </p:nvSpPr>
        <p:spPr>
          <a:xfrm>
            <a:off x="2705469" y="6263626"/>
            <a:ext cx="3051331" cy="25147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82935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Tradeoff Analysis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Collect scenarios. </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Elicit requirements, constraints, environment description. </a:t>
            </a:r>
          </a:p>
          <a:p>
            <a:pPr marL="403200" indent="-403200">
              <a:lnSpc>
                <a:spcPct val="90000"/>
              </a:lnSpc>
              <a:spcBef>
                <a:spcPts val="1000"/>
              </a:spcBef>
              <a:spcAft>
                <a:spcPts val="0"/>
              </a:spcAft>
              <a:buFont typeface="+mj-lt"/>
              <a:buAutoNum type="arabicPeriod"/>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Describe the architectural styles/patterns that have been chosen to address the scenarios and requirements using one of these views: module, process, data flow.</a:t>
            </a:r>
          </a:p>
          <a:p>
            <a:pPr marL="403200" indent="-403200">
              <a:lnSpc>
                <a:spcPct val="90000"/>
              </a:lnSpc>
              <a:spcBef>
                <a:spcPts val="1000"/>
              </a:spcBef>
              <a:spcAft>
                <a:spcPts val="0"/>
              </a:spcAft>
              <a:buFont typeface="+mj-lt"/>
              <a:buAutoNum type="arabicPeriod" startAt="4"/>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Evaluate quality attributes by considering each one in isolation.</a:t>
            </a:r>
          </a:p>
          <a:p>
            <a:pPr marL="403200" indent="-403200">
              <a:lnSpc>
                <a:spcPct val="90000"/>
              </a:lnSpc>
              <a:spcBef>
                <a:spcPts val="1000"/>
              </a:spcBef>
              <a:spcAft>
                <a:spcPts val="0"/>
              </a:spcAft>
              <a:buFont typeface="+mj-lt"/>
              <a:buAutoNum type="arabicPeriod" startAt="4"/>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Identify the sensitivity of quality attributes to various architectural attributes for a specific architectural style.</a:t>
            </a:r>
          </a:p>
          <a:p>
            <a:pPr marL="403200" indent="-403200">
              <a:lnSpc>
                <a:spcPct val="90000"/>
              </a:lnSpc>
              <a:spcBef>
                <a:spcPts val="1000"/>
              </a:spcBef>
              <a:spcAft>
                <a:spcPts val="0"/>
              </a:spcAft>
              <a:buFont typeface="+mj-lt"/>
              <a:buAutoNum type="arabicPeriod" startAt="4"/>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Critique candidate architectures (developed in step 3) using the sensitivity analysis (conducted in step 5).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167364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Architectural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3000"/>
              </a:spcAft>
              <a:buFont typeface="Arial" panose="020B0604020202020204" pitchFamily="34" charset="0"/>
              <a:buChar char="•"/>
              <a:defRPr/>
            </a:pPr>
            <a:r>
              <a:rPr lang="en-US" sz="2400" noProof="0" dirty="0">
                <a:solidFill>
                  <a:schemeClr val="tx1"/>
                </a:solidFill>
                <a:latin typeface="Times New Roman" panose="02020603050405020304" pitchFamily="18" charset="0"/>
                <a:cs typeface="Times New Roman" panose="02020603050405020304" pitchFamily="18" charset="0"/>
              </a:rPr>
              <a:t>Assess the ability of the software architecture to meet the systems quality requirements and identify potential risks.</a:t>
            </a:r>
          </a:p>
          <a:p>
            <a:pPr marL="291600" indent="-291600">
              <a:lnSpc>
                <a:spcPct val="90000"/>
              </a:lnSpc>
              <a:spcBef>
                <a:spcPts val="1000"/>
              </a:spcBef>
              <a:spcAft>
                <a:spcPts val="3000"/>
              </a:spcAft>
              <a:buFont typeface="Arial" panose="020B0604020202020204" pitchFamily="34" charset="0"/>
              <a:buChar char="•"/>
              <a:defRPr/>
            </a:pPr>
            <a:r>
              <a:rPr lang="en-US" sz="2400" noProof="0" dirty="0">
                <a:solidFill>
                  <a:schemeClr val="tx1"/>
                </a:solidFill>
                <a:latin typeface="Times New Roman" panose="02020603050405020304" pitchFamily="18" charset="0"/>
                <a:cs typeface="Times New Roman" panose="02020603050405020304" pitchFamily="18" charset="0"/>
              </a:rPr>
              <a:t>Have the potential to reduce project costs by detecting design problems early.</a:t>
            </a:r>
          </a:p>
          <a:p>
            <a:pPr marL="291600" indent="-291600">
              <a:lnSpc>
                <a:spcPct val="90000"/>
              </a:lnSpc>
              <a:spcBef>
                <a:spcPts val="1000"/>
              </a:spcBef>
              <a:spcAft>
                <a:spcPts val="3000"/>
              </a:spcAft>
              <a:buFont typeface="Arial" panose="020B0604020202020204" pitchFamily="34" charset="0"/>
              <a:buChar char="•"/>
              <a:defRPr/>
            </a:pPr>
            <a:r>
              <a:rPr lang="en-US" sz="2400" noProof="0" dirty="0">
                <a:solidFill>
                  <a:schemeClr val="tx1"/>
                </a:solidFill>
                <a:latin typeface="Times New Roman" panose="02020603050405020304" pitchFamily="18" charset="0"/>
                <a:cs typeface="Times New Roman" panose="02020603050405020304" pitchFamily="18" charset="0"/>
              </a:rPr>
              <a:t>Often make use of experience-based reviews, prototype evaluation, and scenario reviews, and checklists.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857178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Pattern-based Architectural Reviews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Identify and discuss the quality attributes by walking through the use cases.</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Discuss a diagram of system’s architecture in relation to its requirements.</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Identify the architecture patterns used and match the system’s structure to the patterns’ structure.</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Use existing documentation and use cases to determine each pattern’s effect on quality attributes. </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Identify all quality issues raised by architecture patterns used in the design. </a:t>
            </a:r>
          </a:p>
          <a:p>
            <a:pPr marL="403200" indent="-403200">
              <a:lnSpc>
                <a:spcPct val="90000"/>
              </a:lnSpc>
              <a:spcBef>
                <a:spcPts val="1000"/>
              </a:spcBef>
              <a:spcAft>
                <a:spcPts val="0"/>
              </a:spcAft>
              <a:buFont typeface="+mj-lt"/>
              <a:buAutoNum type="arabicPeriod"/>
              <a:defRPr/>
            </a:pPr>
            <a:r>
              <a:rPr lang="en-US" altLang="en-US" sz="2400" noProof="0" dirty="0">
                <a:solidFill>
                  <a:schemeClr val="tx1"/>
                </a:solidFill>
                <a:effectLst>
                  <a:outerShdw blurRad="38100" dist="38100" dir="2700000" algn="tl">
                    <a:srgbClr val="FFFFFF"/>
                  </a:outerShdw>
                </a:effectLst>
                <a:ea typeface="ＭＳ Ｐゴシック" pitchFamily="-128" charset="-128"/>
              </a:rPr>
              <a:t>Develop a short summary of issues uncovered during the meeting and make revisions to the walking skeleton.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3569305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783242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24501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Data Centered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An illustration displays a data centered architecture. The diagram reads data store (repository or blackboard), multiple client </a:t>
            </a:r>
            <a:r>
              <a:rPr lang="en-US" sz="2400" noProof="0" dirty="0" err="1"/>
              <a:t>softwares</a:t>
            </a:r>
            <a:r>
              <a:rPr lang="en-US" sz="2400" noProof="0" dirty="0"/>
              <a:t> placed around it are connected to the data store.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5725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Data Flow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a data flow architecture. Each rectangular component is the architecture is labeled a filter and the connecting arrows between the filters are labeled pipes. The data flow is read in the right to left direction.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273025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Call Return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A flowchart displays call return architecture. The main program is connected to three controller subprograms. Each controller subprograms are connected to two application subprograms each. These two subprograms again constitutes an application subprogram.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156541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1075943"/>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Why is Software Architecture Important?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550606"/>
            <a:ext cx="8458200" cy="4697793"/>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Software architecture provides a representation that facilitates communication among all stakeholders interested in the development of a computer-based system.</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Architecture highlights early design decisions that will have a profound impact on all software engineering work that follows.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Architecture constitutes a relatively small, intellectually graspable mode of how the system is structured and how its components work together.</a:t>
            </a:r>
            <a:endParaRPr lang="en-US" sz="1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932380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solidFill>
                  <a:schemeClr val="tx1"/>
                </a:solidFill>
              </a:rPr>
              <a:t>Object-Oriented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an object oriented architecture. An actor connects to a security logon and requests logon and enters name password on logon. The security logon has an internal loop that relays: display, display message, and display logon. If the security logon is valid, the actor accesses the account data base. After selecting the user type the actor accessed the system.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1621785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noProof="0" dirty="0">
                <a:solidFill>
                  <a:schemeClr val="tx1"/>
                </a:solidFill>
              </a:rPr>
              <a:t>Layered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An illustration displays layered architecture. The circular diagram has four layers: core layer, utility layer, application layer, and user interface layer from inner to outer level. The outer level is in a semicircle form. Each layer has components displayed with squares which are decreasing in number from outer to inner layers.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2576742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solidFill>
                  <a:schemeClr val="tx1"/>
                </a:solidFill>
              </a:rPr>
              <a:t>Model View Controller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fontScale="92500"/>
          </a:bodyPr>
          <a:lstStyle/>
          <a:p>
            <a:r>
              <a:rPr lang="en-US" sz="2400" noProof="0" dirty="0"/>
              <a:t>The diagram shows a model view controller architecture. The architecture contains three section. The client, the server and the external data. A client accessed a browser. The browser connects to the server via two paths. the server contains controller, model and view. The browser sends a user request or data to the controller or the browser accesses H</a:t>
            </a:r>
            <a:r>
              <a:rPr lang="en-US" sz="100" noProof="0" dirty="0"/>
              <a:t> </a:t>
            </a:r>
            <a:r>
              <a:rPr lang="en-US" sz="2400" noProof="0" dirty="0"/>
              <a:t>T</a:t>
            </a:r>
            <a:r>
              <a:rPr lang="en-US" sz="100" noProof="0" dirty="0"/>
              <a:t> </a:t>
            </a:r>
            <a:r>
              <a:rPr lang="en-US" sz="2400" noProof="0" dirty="0"/>
              <a:t>M</a:t>
            </a:r>
            <a:r>
              <a:rPr lang="en-US" sz="100" noProof="0" dirty="0"/>
              <a:t> </a:t>
            </a:r>
            <a:r>
              <a:rPr lang="en-US" sz="2400" noProof="0" dirty="0"/>
              <a:t>L data in the view. The controller manages user requests, selects model behavior and selects view response. The view prepares data from model, requests update from model and presents view selected by controller. The model, encapsulates functionality, encapsulates content objects and incorporates all web app states. The controller sends a view selection to view and sends a sends a state change behavior request to model. View receives the data from model and sends an updated request to model. Model has a two data exchange with external data.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2782974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solidFill>
                  <a:schemeClr val="tx1"/>
                </a:solidFill>
              </a:rPr>
              <a:t>Architecture Context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an architecture context design. A central target system in this case a security function. The security function uses the following external entities. Homeowner, control panel, safe home product, internet based system, surveillance function, and sensors.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3200244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err="1">
                <a:solidFill>
                  <a:schemeClr val="tx1"/>
                </a:solidFill>
              </a:rPr>
              <a:t>SafeHome</a:t>
            </a:r>
            <a:r>
              <a:rPr lang="en-US" sz="3200" noProof="0" dirty="0">
                <a:solidFill>
                  <a:schemeClr val="tx1"/>
                </a:solidFill>
              </a:rPr>
              <a:t> Security Function Archetype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diagram shows the </a:t>
            </a:r>
            <a:r>
              <a:rPr lang="en-US" sz="2400" noProof="0" dirty="0" err="1"/>
              <a:t>safehome</a:t>
            </a:r>
            <a:r>
              <a:rPr lang="en-US" sz="2400" noProof="0" dirty="0"/>
              <a:t> security function archetype: The archetypal class connections from bottom to top are as follow: detector and indicator connect to the node. The node connects to the controller. The controller communicates in a loop with itself.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2120733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000" noProof="0" dirty="0" err="1">
                <a:solidFill>
                  <a:schemeClr val="tx1"/>
                </a:solidFill>
              </a:rPr>
              <a:t>SafeHome</a:t>
            </a:r>
            <a:r>
              <a:rPr lang="en-US" sz="3000" noProof="0" dirty="0">
                <a:solidFill>
                  <a:schemeClr val="tx1"/>
                </a:solidFill>
              </a:rPr>
              <a:t> Top-Level Component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t>The safe-home top-level component architecture from bottom to top is as follows: at level 5 the control panel processing, detector management and alarm processing connect to the security on level 3. At level 4, G</a:t>
            </a:r>
            <a:r>
              <a:rPr lang="en-US" sz="100" noProof="0" dirty="0"/>
              <a:t> </a:t>
            </a:r>
            <a:r>
              <a:rPr lang="en-US" sz="2400" noProof="0" dirty="0"/>
              <a:t>U</a:t>
            </a:r>
            <a:r>
              <a:rPr lang="en-US" sz="100" noProof="0" dirty="0"/>
              <a:t> </a:t>
            </a:r>
            <a:r>
              <a:rPr lang="en-US" sz="2400" noProof="0" dirty="0"/>
              <a:t>I and the internet interface connect to the external communication management on level 2. At level 3, security, surveillance and home management connect to the safe home executive at level 1. At level 2, external communication management connects to the safe home executive at level 1</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35</a:t>
            </a:fld>
            <a:endParaRPr lang="en-US"/>
          </a:p>
        </p:txBody>
      </p:sp>
    </p:spTree>
    <p:extLst>
      <p:ext uri="{BB962C8B-B14F-4D97-AF65-F5344CB8AC3E}">
        <p14:creationId xmlns:p14="http://schemas.microsoft.com/office/powerpoint/2010/main" val="3811203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err="1">
                <a:solidFill>
                  <a:schemeClr val="tx1"/>
                </a:solidFill>
              </a:rPr>
              <a:t>SafeHome</a:t>
            </a:r>
            <a:r>
              <a:rPr lang="en-US" sz="3200" noProof="0" dirty="0">
                <a:solidFill>
                  <a:schemeClr val="tx1"/>
                </a:solidFill>
              </a:rPr>
              <a:t> Refined Component Architecture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endParaRPr lang="en-US" noProof="0" dirty="0"/>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283512" cy="4876800"/>
          </a:xfrm>
        </p:spPr>
        <p:txBody>
          <a:bodyPr>
            <a:normAutofit fontScale="92500"/>
          </a:bodyPr>
          <a:lstStyle/>
          <a:p>
            <a:r>
              <a:rPr lang="en-US" sz="2400" noProof="0" dirty="0"/>
              <a:t>The safe-home refined component architecture from bottom to top is as follows: at level 7 the sensor connects to the scheduler on level 6. The components on level 6 are: keypad processing, C</a:t>
            </a:r>
            <a:r>
              <a:rPr lang="en-US" sz="100" noProof="0" dirty="0"/>
              <a:t> </a:t>
            </a:r>
            <a:r>
              <a:rPr lang="en-US" sz="2400" noProof="0" dirty="0"/>
              <a:t>P display functions, scheduler, phone communication and alarm. Keypad processing and C</a:t>
            </a:r>
            <a:r>
              <a:rPr lang="en-US" sz="100" noProof="0" dirty="0"/>
              <a:t> </a:t>
            </a:r>
            <a:r>
              <a:rPr lang="en-US" sz="2400" noProof="0" dirty="0"/>
              <a:t>P display functions connect to the control panel processing. Scheduler connects to the detector management. Phone communication and alarm connect to the alarm processing. All connections are from level 6 to level 5. At level 5 the control panel processing, detector management and alarm processing connect to the security on level 3. At level 4, G</a:t>
            </a:r>
            <a:r>
              <a:rPr lang="en-US" sz="100" noProof="0" dirty="0"/>
              <a:t> </a:t>
            </a:r>
            <a:r>
              <a:rPr lang="en-US" sz="2400" noProof="0" dirty="0"/>
              <a:t>U</a:t>
            </a:r>
            <a:r>
              <a:rPr lang="en-US" sz="100" noProof="0" dirty="0"/>
              <a:t> </a:t>
            </a:r>
            <a:r>
              <a:rPr lang="en-US" sz="2400" noProof="0" dirty="0"/>
              <a:t>I and the internet interface connect to the external communication management on level 2. At level 3, security, surveillance and home management connect to the safe home executive at level 1. At level 2, external communication management connects to the safe home executive at level 1</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hlinkClick r:id="rId2" action="ppaction://hlinksldjump"/>
              </a:rPr>
              <a:t>Return to parent-slide containing images.</a:t>
            </a:r>
            <a:endParaRPr lang="en-US" noProof="0" dirty="0"/>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36</a:t>
            </a:fld>
            <a:endParaRPr lang="en-US"/>
          </a:p>
        </p:txBody>
      </p:sp>
    </p:spTree>
    <p:extLst>
      <p:ext uri="{BB962C8B-B14F-4D97-AF65-F5344CB8AC3E}">
        <p14:creationId xmlns:p14="http://schemas.microsoft.com/office/powerpoint/2010/main" val="419355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Architectural Descriptions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600"/>
              </a:spcBef>
            </a:pPr>
            <a:r>
              <a:rPr lang="en-US" altLang="en-US" noProof="0" dirty="0">
                <a:solidFill>
                  <a:schemeClr val="tx1"/>
                </a:solidFill>
                <a:latin typeface="Times New Roman" panose="02020603050405020304" pitchFamily="18" charset="0"/>
                <a:cs typeface="Times New Roman" panose="02020603050405020304" pitchFamily="18" charset="0"/>
              </a:rPr>
              <a:t>The I</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E</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err="1">
                <a:solidFill>
                  <a:schemeClr val="tx1"/>
                </a:solidFill>
                <a:latin typeface="Times New Roman" panose="02020603050405020304" pitchFamily="18" charset="0"/>
                <a:cs typeface="Times New Roman" panose="02020603050405020304" pitchFamily="18" charset="0"/>
              </a:rPr>
              <a:t>E</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err="1">
                <a:solidFill>
                  <a:schemeClr val="tx1"/>
                </a:solidFill>
                <a:latin typeface="Times New Roman" panose="02020603050405020304" pitchFamily="18" charset="0"/>
                <a:cs typeface="Times New Roman" panose="02020603050405020304" pitchFamily="18" charset="0"/>
              </a:rPr>
              <a:t>E</a:t>
            </a:r>
            <a:r>
              <a:rPr lang="en-US" altLang="en-US" noProof="0" dirty="0">
                <a:solidFill>
                  <a:schemeClr val="tx1"/>
                </a:solidFill>
                <a:latin typeface="Times New Roman" panose="02020603050405020304" pitchFamily="18" charset="0"/>
                <a:cs typeface="Times New Roman" panose="02020603050405020304" pitchFamily="18" charset="0"/>
              </a:rPr>
              <a:t> Computer Society has proposed </a:t>
            </a:r>
            <a:r>
              <a:rPr lang="en-US" altLang="en-US" noProof="0" dirty="0">
                <a:solidFill>
                  <a:schemeClr val="tx1"/>
                </a:solidFill>
              </a:rPr>
              <a:t>I</a:t>
            </a:r>
            <a:r>
              <a:rPr lang="en-US" altLang="en-US" sz="100" noProof="0" dirty="0">
                <a:solidFill>
                  <a:schemeClr val="tx1"/>
                </a:solidFill>
              </a:rPr>
              <a:t> </a:t>
            </a:r>
            <a:r>
              <a:rPr lang="en-US" altLang="en-US" noProof="0" dirty="0">
                <a:solidFill>
                  <a:schemeClr val="tx1"/>
                </a:solidFill>
              </a:rPr>
              <a:t>E</a:t>
            </a:r>
            <a:r>
              <a:rPr lang="en-US" altLang="en-US" sz="100" noProof="0" dirty="0">
                <a:solidFill>
                  <a:schemeClr val="tx1"/>
                </a:solidFill>
              </a:rPr>
              <a:t> </a:t>
            </a:r>
            <a:r>
              <a:rPr lang="en-US" altLang="en-US" noProof="0" dirty="0" err="1">
                <a:solidFill>
                  <a:schemeClr val="tx1"/>
                </a:solidFill>
              </a:rPr>
              <a:t>E</a:t>
            </a:r>
            <a:r>
              <a:rPr lang="en-US" altLang="en-US" sz="100" noProof="0" dirty="0">
                <a:solidFill>
                  <a:schemeClr val="tx1"/>
                </a:solidFill>
              </a:rPr>
              <a:t> </a:t>
            </a:r>
            <a:r>
              <a:rPr lang="en-US" altLang="en-US" noProof="0" dirty="0">
                <a:solidFill>
                  <a:schemeClr val="tx1"/>
                </a:solidFill>
              </a:rPr>
              <a:t>E-</a:t>
            </a:r>
            <a:r>
              <a:rPr lang="en-US" altLang="en-US" noProof="0" dirty="0">
                <a:solidFill>
                  <a:schemeClr val="tx1"/>
                </a:solidFill>
                <a:latin typeface="Times New Roman" panose="02020603050405020304" pitchFamily="18" charset="0"/>
                <a:cs typeface="Times New Roman" panose="02020603050405020304" pitchFamily="18" charset="0"/>
              </a:rPr>
              <a:t>Std-42010-2011, </a:t>
            </a:r>
            <a:r>
              <a:rPr lang="en-US" altLang="en-US" i="1" noProof="0" dirty="0">
                <a:solidFill>
                  <a:schemeClr val="tx1"/>
                </a:solidFill>
                <a:latin typeface="Times New Roman" panose="02020603050405020304" pitchFamily="18" charset="0"/>
                <a:cs typeface="Times New Roman" panose="02020603050405020304" pitchFamily="18" charset="0"/>
              </a:rPr>
              <a:t>Systems and Software Engineering – Architecture Description.</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174625" lvl="2" indent="0">
              <a:buNone/>
            </a:pPr>
            <a:r>
              <a:rPr lang="en-US" noProof="0" dirty="0">
                <a:solidFill>
                  <a:schemeClr val="tx1"/>
                </a:solidFill>
                <a:latin typeface="Times New Roman" panose="02020603050405020304" pitchFamily="18" charset="0"/>
                <a:cs typeface="Times New Roman" panose="02020603050405020304" pitchFamily="18" charset="0"/>
              </a:rPr>
              <a:t>Describes the use of architecture viewpoints, architecture frameworks, and architecture description languages as a means of codifying the conventions and common practices for architectural description. </a:t>
            </a:r>
          </a:p>
          <a:p>
            <a:pPr marL="1588" lvl="1" indent="0">
              <a:buNone/>
            </a:pPr>
            <a:r>
              <a:rPr lang="en-US" altLang="en-US" noProof="0" dirty="0">
                <a:solidFill>
                  <a:schemeClr val="tx1"/>
                </a:solidFill>
                <a:latin typeface="Times New Roman" panose="02020603050405020304" pitchFamily="18" charset="0"/>
                <a:cs typeface="Times New Roman" panose="02020603050405020304" pitchFamily="18" charset="0"/>
              </a:rPr>
              <a:t>The IEEE Standard defines an </a:t>
            </a:r>
            <a:r>
              <a:rPr lang="en-US" altLang="en-US" i="1" noProof="0" dirty="0">
                <a:solidFill>
                  <a:schemeClr val="tx1"/>
                </a:solidFill>
                <a:latin typeface="Times New Roman" panose="02020603050405020304" pitchFamily="18" charset="0"/>
                <a:cs typeface="Times New Roman" panose="02020603050405020304" pitchFamily="18" charset="0"/>
              </a:rPr>
              <a:t>architectural description</a:t>
            </a:r>
            <a:r>
              <a:rPr lang="en-US" altLang="en-US" noProof="0" dirty="0">
                <a:solidFill>
                  <a:schemeClr val="tx1"/>
                </a:solidFill>
                <a:latin typeface="Times New Roman" panose="02020603050405020304" pitchFamily="18" charset="0"/>
                <a:cs typeface="Times New Roman" panose="02020603050405020304" pitchFamily="18" charset="0"/>
              </a:rPr>
              <a:t> (A</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D) as a “a collection of products to document an architecture.” </a:t>
            </a:r>
          </a:p>
          <a:p>
            <a:pPr marL="291600" lvl="1" indent="-291600">
              <a:lnSpc>
                <a:spcPct val="90000"/>
              </a:lnSpc>
              <a:spcBef>
                <a:spcPts val="1000"/>
              </a:spcBef>
              <a:spcAft>
                <a:spcPts val="0"/>
              </a:spcAft>
            </a:pPr>
            <a:r>
              <a:rPr lang="en-US" sz="1800" noProof="0" dirty="0">
                <a:solidFill>
                  <a:schemeClr val="tx1"/>
                </a:solidFill>
                <a:latin typeface="Times New Roman" panose="02020603050405020304" pitchFamily="18" charset="0"/>
                <a:cs typeface="Times New Roman" panose="02020603050405020304" pitchFamily="18" charset="0"/>
              </a:rPr>
              <a:t>An architecture description shall identify the system stakeholders having concerns considered fundamental to the architecture of the system-of-interest.</a:t>
            </a:r>
          </a:p>
          <a:p>
            <a:pPr marL="291600" lvl="1" indent="-291600">
              <a:lnSpc>
                <a:spcPct val="90000"/>
              </a:lnSpc>
              <a:spcBef>
                <a:spcPts val="1000"/>
              </a:spcBef>
              <a:spcAft>
                <a:spcPts val="0"/>
              </a:spcAft>
            </a:pPr>
            <a:r>
              <a:rPr lang="en-US" sz="1800" noProof="0" dirty="0">
                <a:solidFill>
                  <a:schemeClr val="tx1"/>
                </a:solidFill>
                <a:latin typeface="Times New Roman" panose="02020603050405020304" pitchFamily="18" charset="0"/>
                <a:cs typeface="Times New Roman" panose="02020603050405020304" pitchFamily="18" charset="0"/>
              </a:rPr>
              <a:t>These concerns shall be considered when applicable and identified in the architecture description: system purpose, suitability of the architecture, feasibility of constructing and deploying the system, risks and impacts of the system, and the maintainability and </a:t>
            </a:r>
            <a:r>
              <a:rPr lang="en-US" sz="1800" noProof="0" dirty="0" err="1">
                <a:solidFill>
                  <a:schemeClr val="tx1"/>
                </a:solidFill>
                <a:latin typeface="Times New Roman" panose="02020603050405020304" pitchFamily="18" charset="0"/>
                <a:cs typeface="Times New Roman" panose="02020603050405020304" pitchFamily="18" charset="0"/>
              </a:rPr>
              <a:t>evolvability</a:t>
            </a:r>
            <a:r>
              <a:rPr lang="en-US" sz="1800" noProof="0" dirty="0">
                <a:solidFill>
                  <a:schemeClr val="tx1"/>
                </a:solidFill>
                <a:latin typeface="Times New Roman" panose="02020603050405020304" pitchFamily="18" charset="0"/>
                <a:cs typeface="Times New Roman" panose="02020603050405020304" pitchFamily="18" charset="0"/>
              </a:rPr>
              <a:t> of the system.</a:t>
            </a:r>
            <a:endParaRPr lang="en-US" altLang="en-US" sz="18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4243612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Architecture Decision Documentation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Determine information items needed for each decision.</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Define links between each decision and appropriate requirements.</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Provide mechanisms to change status when alternative decisions need to be evaluated. </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Define prerequisite relationships among decisions to support traceability.</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Link significant decisions to architectural views resulting from decisions.</a:t>
            </a:r>
          </a:p>
          <a:p>
            <a:pPr marL="403200" indent="-403200">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cs typeface="Times New Roman" panose="02020603050405020304" pitchFamily="18" charset="0"/>
              </a:rPr>
              <a:t>Document and communicate all decisions as they are made.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279451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latin typeface="Times New Roman" panose="02020603050405020304" pitchFamily="18" charset="0"/>
                <a:cs typeface="Times New Roman" panose="02020603050405020304" pitchFamily="18" charset="0"/>
              </a:rPr>
              <a:t>Agility and Architecture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To avoid rework, user stories are used to create and evolve an architectural model (walking skeleton) before beginning any coding.</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Use models which allow software architects to add user stories to the evolving storyboard </a:t>
            </a:r>
            <a:r>
              <a:rPr lang="en-US" sz="2400" noProof="0" dirty="0">
                <a:solidFill>
                  <a:schemeClr val="tx1"/>
                </a:solidFill>
                <a:latin typeface="Times New Roman" panose="02020603050405020304" pitchFamily="18" charset="0"/>
                <a:cs typeface="Times New Roman" panose="02020603050405020304" pitchFamily="18" charset="0"/>
              </a:rPr>
              <a:t>and works with the product owner to prioritize the architectural stories as “sprints” (work units) are planned.</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Well run agile projects include delivery of architectural documentation during each sprint.</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After the sprint is completed, the architect reviews the working prototype for quality before the team presents it to the stakeholders in a formal sprint review.</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249509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Architectural Styles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88741"/>
            <a:ext cx="8458200" cy="4147061"/>
          </a:xfrm>
        </p:spPr>
        <p:txBody>
          <a:bodyPr vert="horz" lIns="91440" tIns="45720" rIns="91440" bIns="45720" rtlCol="0">
            <a:noAutofit/>
          </a:bodyPr>
          <a:lstStyle/>
          <a:p>
            <a:pPr>
              <a:lnSpc>
                <a:spcPct val="90000"/>
              </a:lnSpc>
              <a:spcBef>
                <a:spcPct val="50000"/>
              </a:spcBef>
              <a:defRPr/>
            </a:pP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Each style describes a system category that encompasses:</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set of components</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 (for example: a database, computational modules) that perform a function required by a system.</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set of connectors</a:t>
            </a:r>
            <a:r>
              <a:rPr lang="en-US" sz="2400"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that enable “communication, coordination and cooperation” among components.</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constraints</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 that define how components can be integrated to form the system.</a:t>
            </a:r>
          </a:p>
          <a:p>
            <a:pPr marL="403200" indent="-403200">
              <a:lnSpc>
                <a:spcPct val="90000"/>
              </a:lnSpc>
              <a:spcBef>
                <a:spcPts val="1000"/>
              </a:spcBef>
              <a:spcAft>
                <a:spcPts val="0"/>
              </a:spcAft>
              <a:buFont typeface="+mj-lt"/>
              <a:buAutoNum type="arabicPeriod"/>
              <a:defRPr/>
            </a:pPr>
            <a:r>
              <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semantic models</a:t>
            </a:r>
            <a:r>
              <a:rPr lang="en-US" sz="2400"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 that enable a designer to understand the overall properties of a system by analyzing the known properties of its constituent parts.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334007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Data Centered Architecture</a:t>
            </a:r>
          </a:p>
        </p:txBody>
      </p:sp>
      <p:pic>
        <p:nvPicPr>
          <p:cNvPr id="4" name="Picture 3" descr="An illustration displays a data centered architectur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604" y="1407560"/>
            <a:ext cx="7176793" cy="4367623"/>
          </a:xfrm>
          <a:prstGeom prst="rect">
            <a:avLst/>
          </a:prstGeom>
        </p:spPr>
      </p:pic>
      <p:sp>
        <p:nvSpPr>
          <p:cNvPr id="6" name="Text Placeholder 5">
            <a:extLst>
              <a:ext uri="{FF2B5EF4-FFF2-40B4-BE49-F238E27FC236}">
                <a16:creationId xmlns:a16="http://schemas.microsoft.com/office/drawing/2014/main" id="{D15256C5-B3A5-4426-BBA2-151697989FA1}"/>
              </a:ext>
            </a:extLst>
          </p:cNvPr>
          <p:cNvSpPr>
            <a:spLocks noGrp="1"/>
          </p:cNvSpPr>
          <p:nvPr>
            <p:ph type="body" sz="quarter" idx="12"/>
          </p:nvPr>
        </p:nvSpPr>
        <p:spPr>
          <a:xfrm>
            <a:off x="2882349" y="6199332"/>
            <a:ext cx="2892306" cy="315768"/>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245170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Data Flow Architecture</a:t>
            </a:r>
          </a:p>
        </p:txBody>
      </p:sp>
      <p:pic>
        <p:nvPicPr>
          <p:cNvPr id="4" name="Picture 3" descr="The diagram shows a data flow architectur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981" y="1700199"/>
            <a:ext cx="7708039" cy="3457603"/>
          </a:xfrm>
          <a:prstGeom prst="rect">
            <a:avLst/>
          </a:prstGeom>
        </p:spPr>
      </p:pic>
      <p:sp>
        <p:nvSpPr>
          <p:cNvPr id="6" name="Text Placeholder 5">
            <a:extLst>
              <a:ext uri="{FF2B5EF4-FFF2-40B4-BE49-F238E27FC236}">
                <a16:creationId xmlns:a16="http://schemas.microsoft.com/office/drawing/2014/main" id="{3EF21C30-58D1-4032-8F6C-7C9B5818846C}"/>
              </a:ext>
            </a:extLst>
          </p:cNvPr>
          <p:cNvSpPr>
            <a:spLocks noGrp="1"/>
          </p:cNvSpPr>
          <p:nvPr>
            <p:ph type="body" sz="quarter" idx="12"/>
          </p:nvPr>
        </p:nvSpPr>
        <p:spPr>
          <a:xfrm>
            <a:off x="2785134" y="6202016"/>
            <a:ext cx="3091089" cy="313083"/>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1958432633"/>
      </p:ext>
    </p:extLst>
  </p:cSld>
  <p:clrMapOvr>
    <a:masterClrMapping/>
  </p:clrMapOvr>
</p:sld>
</file>

<file path=ppt/theme/theme1.xml><?xml version="1.0" encoding="utf-8"?>
<a:theme xmlns:a="http://schemas.openxmlformats.org/drawingml/2006/main" name="Title Slides Master">
  <a:themeElements>
    <a:clrScheme name="Custom 1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1572</TotalTime>
  <Words>2252</Words>
  <Application>Microsoft Office PowerPoint</Application>
  <PresentationFormat>全屏显示(4:3)</PresentationFormat>
  <Paragraphs>188</Paragraphs>
  <Slides>36</Slides>
  <Notes>2</Notes>
  <HiddenSlides>11</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36</vt:i4>
      </vt:variant>
    </vt:vector>
  </HeadingPairs>
  <TitlesOfParts>
    <vt:vector size="45" baseType="lpstr">
      <vt:lpstr>ＭＳ Ｐゴシック</vt:lpstr>
      <vt:lpstr>Arial</vt:lpstr>
      <vt:lpstr>Calibri</vt:lpstr>
      <vt:lpstr>Times New Roman</vt:lpstr>
      <vt:lpstr>Title Slides Master</vt:lpstr>
      <vt:lpstr>MainContentSlideMaster</vt:lpstr>
      <vt:lpstr>ClosingMaster</vt:lpstr>
      <vt:lpstr>DividerSlideMaster</vt:lpstr>
      <vt:lpstr>ImageDescriptionAppendixSlideMaster</vt:lpstr>
      <vt:lpstr>Chapter 10</vt:lpstr>
      <vt:lpstr>What is Software Architecture?</vt:lpstr>
      <vt:lpstr>Why is Software Architecture Important?</vt:lpstr>
      <vt:lpstr>Architectural Descriptions</vt:lpstr>
      <vt:lpstr>Architecture Decision Documentation</vt:lpstr>
      <vt:lpstr>Agility and Architecture</vt:lpstr>
      <vt:lpstr>Architectural Styles</vt:lpstr>
      <vt:lpstr>Data Centered Architecture</vt:lpstr>
      <vt:lpstr>Data Flow Architecture</vt:lpstr>
      <vt:lpstr>Call Return Architecture</vt:lpstr>
      <vt:lpstr>Object-Oriented Architecture</vt:lpstr>
      <vt:lpstr>*Layered Architecture重要</vt:lpstr>
      <vt:lpstr>Model View Controller Architecture</vt:lpstr>
      <vt:lpstr>Architectural Organization and Refinement 1</vt:lpstr>
      <vt:lpstr>Architectural Organization and Refinement 2</vt:lpstr>
      <vt:lpstr>Architectural Considerations</vt:lpstr>
      <vt:lpstr>Architectural Design</vt:lpstr>
      <vt:lpstr>Architecture Context Diagram</vt:lpstr>
      <vt:lpstr>SafeHome Security Function Archetype</vt:lpstr>
      <vt:lpstr>SafeHome Top-Level Component Architecture</vt:lpstr>
      <vt:lpstr>SafeHome Refined Component Architecture</vt:lpstr>
      <vt:lpstr>Architectural Tradeoff Analysis</vt:lpstr>
      <vt:lpstr>Architectural Reviews</vt:lpstr>
      <vt:lpstr>Pattern-based Architectural Reviews</vt:lpstr>
      <vt:lpstr>End of Main Content</vt:lpstr>
      <vt:lpstr>Accessibility Content: Text Alternatives for Images</vt:lpstr>
      <vt:lpstr>Data Centered Architecture – Text Alternative</vt:lpstr>
      <vt:lpstr>Data Flow Architecture – Text Alternative</vt:lpstr>
      <vt:lpstr>Call Return Architecture – Text Alternative</vt:lpstr>
      <vt:lpstr>Object-Oriented Architecture – Text Alternative</vt:lpstr>
      <vt:lpstr>Layered Architecture – Text Alternative</vt:lpstr>
      <vt:lpstr>Model View Controller Architecture – Text Alternative</vt:lpstr>
      <vt:lpstr>Architecture Context Diagram – Text Alternative</vt:lpstr>
      <vt:lpstr>SafeHome Security Function Archetype – Text Alternative</vt:lpstr>
      <vt:lpstr>SafeHome Top-Level Component Architecture – Text Alternative</vt:lpstr>
      <vt:lpstr>SafeHome Refined Component Architecture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54</cp:revision>
  <dcterms:created xsi:type="dcterms:W3CDTF">2019-01-22T22:04:31Z</dcterms:created>
  <dcterms:modified xsi:type="dcterms:W3CDTF">2024-12-24T01:11:43Z</dcterms:modified>
</cp:coreProperties>
</file>