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70"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0" r:id="rId28"/>
    <p:sldId id="258" r:id="rId29"/>
    <p:sldId id="26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70"/>
            <p14:sldId id="268"/>
            <p14:sldId id="269"/>
            <p14:sldId id="271"/>
            <p14:sldId id="272"/>
            <p14:sldId id="273"/>
            <p14:sldId id="274"/>
            <p14:sldId id="275"/>
            <p14:sldId id="276"/>
            <p14:sldId id="277"/>
            <p14:sldId id="278"/>
            <p14:sldId id="279"/>
            <p14:sldId id="280"/>
            <p14:sldId id="281"/>
            <p14:sldId id="282"/>
            <p14:sldId id="283"/>
            <p14:sldId id="284"/>
            <p14:sldId id="260"/>
          </p14:sldIdLst>
        </p14:section>
        <p14:section name="Appendix: Image Descriptions for Unsighted Students" id="{9E859B0B-078E-463E-89A6-21C20DD280C4}">
          <p14:sldIdLst>
            <p14:sldId id="258"/>
            <p14:sldId id="26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2" autoAdjust="0"/>
    <p:restoredTop sz="86397" autoAdjust="0"/>
  </p:normalViewPr>
  <p:slideViewPr>
    <p:cSldViewPr snapToGrid="0" showGuides="1">
      <p:cViewPr varScale="1">
        <p:scale>
          <a:sx n="84" d="100"/>
          <a:sy n="84" d="100"/>
        </p:scale>
        <p:origin x="80" y="312"/>
      </p:cViewPr>
      <p:guideLst>
        <p:guide pos="3264"/>
        <p:guide orient="horz" pos="2256"/>
        <p:guide pos="5640"/>
      </p:guideLst>
    </p:cSldViewPr>
  </p:slideViewPr>
  <p:outlineViewPr>
    <p:cViewPr>
      <p:scale>
        <a:sx n="33" d="100"/>
        <a:sy n="33" d="100"/>
      </p:scale>
      <p:origin x="0" y="-2253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solidFill>
                  <a:schemeClr val="bg1"/>
                </a:solidFill>
              </a:rPr>
              <a:t>Chapter 15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Quality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in Use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Effectiveness. </a:t>
            </a:r>
            <a:r>
              <a:rPr lang="en-US" sz="2400" noProof="0" dirty="0">
                <a:solidFill>
                  <a:schemeClr val="tx1"/>
                </a:solidFill>
              </a:rPr>
              <a:t>Accuracy and completeness with which users achieve goals.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Efficiency. </a:t>
            </a:r>
            <a:r>
              <a:rPr lang="en-US" sz="2400" noProof="0" dirty="0">
                <a:solidFill>
                  <a:schemeClr val="tx1"/>
                </a:solidFill>
              </a:rPr>
              <a:t>Resources expended to achieve user goals completely with desired accuracy.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Satisfaction. </a:t>
            </a:r>
            <a:r>
              <a:rPr lang="en-US" sz="2400" noProof="0" dirty="0">
                <a:solidFill>
                  <a:schemeClr val="tx1"/>
                </a:solidFill>
              </a:rPr>
              <a:t>Usefulness, trust, pleasure, comfort</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Freedom from risk. </a:t>
            </a:r>
            <a:r>
              <a:rPr lang="en-US" sz="2400" noProof="0" dirty="0">
                <a:solidFill>
                  <a:schemeClr val="tx1"/>
                </a:solidFill>
              </a:rPr>
              <a:t>Mitigation of economic, health, safety, and environmental risks.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Context coverage. </a:t>
            </a:r>
            <a:r>
              <a:rPr lang="en-US" sz="2400" noProof="0" dirty="0">
                <a:solidFill>
                  <a:schemeClr val="tx1"/>
                </a:solidFill>
              </a:rPr>
              <a:t>Completeness, flexibility.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3577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Product Quality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Functional suitability. </a:t>
            </a:r>
            <a:r>
              <a:rPr lang="en-US" sz="2400" noProof="0" dirty="0">
                <a:solidFill>
                  <a:schemeClr val="tx1"/>
                </a:solidFill>
              </a:rPr>
              <a:t>Complete, correct, appropriate.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Performance efficiency. </a:t>
            </a:r>
            <a:r>
              <a:rPr lang="en-US" sz="2400" noProof="0" dirty="0">
                <a:solidFill>
                  <a:schemeClr val="tx1"/>
                </a:solidFill>
              </a:rPr>
              <a:t>Timing, resource use, capacity.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Compatibility. </a:t>
            </a:r>
            <a:r>
              <a:rPr lang="en-US" sz="2400" noProof="0" dirty="0">
                <a:solidFill>
                  <a:schemeClr val="tx1"/>
                </a:solidFill>
              </a:rPr>
              <a:t>Coexistence, interoperability.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Usability. </a:t>
            </a:r>
            <a:r>
              <a:rPr lang="en-US" sz="2400" noProof="0" dirty="0">
                <a:solidFill>
                  <a:schemeClr val="tx1"/>
                </a:solidFill>
              </a:rPr>
              <a:t>Appropriateness, learnability, operability, error protection, aesthetics, accessibility.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Reliability. </a:t>
            </a:r>
            <a:r>
              <a:rPr lang="en-US" sz="2400" noProof="0" dirty="0">
                <a:solidFill>
                  <a:schemeClr val="tx1"/>
                </a:solidFill>
              </a:rPr>
              <a:t>Maturity, availability, fault tolerance.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Security. </a:t>
            </a:r>
            <a:r>
              <a:rPr lang="en-US" sz="2400" noProof="0" dirty="0">
                <a:solidFill>
                  <a:schemeClr val="tx1"/>
                </a:solidFill>
              </a:rPr>
              <a:t>Confidentiality, integrity, authenticity.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Maintainability. </a:t>
            </a:r>
            <a:r>
              <a:rPr lang="en-US" sz="2400" noProof="0" dirty="0">
                <a:solidFill>
                  <a:schemeClr val="tx1"/>
                </a:solidFill>
              </a:rPr>
              <a:t>Reusability, modifiability, testability.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Portability. </a:t>
            </a:r>
            <a:r>
              <a:rPr lang="en-US" sz="2400" noProof="0" dirty="0">
                <a:solidFill>
                  <a:schemeClr val="tx1"/>
                </a:solidFill>
              </a:rPr>
              <a:t>Adaptability, </a:t>
            </a:r>
            <a:r>
              <a:rPr lang="en-US" sz="2400" noProof="0" dirty="0" err="1">
                <a:solidFill>
                  <a:schemeClr val="tx1"/>
                </a:solidFill>
              </a:rPr>
              <a:t>installability</a:t>
            </a:r>
            <a:r>
              <a:rPr lang="en-US" sz="2400" noProof="0" dirty="0">
                <a:solidFill>
                  <a:schemeClr val="tx1"/>
                </a:solidFill>
              </a:rPr>
              <a:t>, replaceability.</a:t>
            </a:r>
            <a:endParaRPr lang="en-US" sz="28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88207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These product quality dimensions and factors presented focus on the complete software product and can be used as a generic indication of the quality of an application.</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and your team might decide to create a user questionnaire and a set of structured tasks for users to perform for each quality factor you want to assess.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might observe the users while they perform these tasks and have them complete the questionnaire when they finish.</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For some quality factors it may be important to test the software in the wild (or in the production environment).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2789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Quantitative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software engineering community strives to develop precise measures for software quality.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Internal code attributes can sometimes be described quantitatively using software metrics.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Any time software metric values computed for a code fragment fall outside the range of acceptable values, it may signal the existence of a quality problem.</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Metrics represent indirect measures; we never really measure </a:t>
            </a:r>
            <a:r>
              <a:rPr lang="en-US" sz="2400" i="1" noProof="0" dirty="0">
                <a:solidFill>
                  <a:schemeClr val="tx1"/>
                </a:solidFill>
              </a:rPr>
              <a:t>quality </a:t>
            </a:r>
            <a:r>
              <a:rPr lang="en-US" sz="2400" noProof="0" dirty="0">
                <a:solidFill>
                  <a:schemeClr val="tx1"/>
                </a:solidFill>
              </a:rPr>
              <a:t>but rather some manifestation of quality.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complicating factor is the accuracy of the relationship between the variable that is measured and the quality of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65131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916832" y="172967"/>
            <a:ext cx="8458200" cy="678611"/>
          </a:xfrm>
        </p:spPr>
        <p:txBody>
          <a:bodyPr>
            <a:noAutofit/>
          </a:bodyPr>
          <a:lstStyle/>
          <a:p>
            <a:r>
              <a:rPr lang="en-US" sz="4000" noProof="0" dirty="0">
                <a:solidFill>
                  <a:schemeClr val="tx1"/>
                </a:solidFill>
                <a:highlight>
                  <a:srgbClr val="FFFF00"/>
                </a:highlight>
              </a:rPr>
              <a:t>Software Quality Dilemma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produce a software system that has terrible quality, you lose because no one will want to buy it.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spend infinite time, extremely large effort, and huge sums of money to build a perfect piece of software, then it's going to take so long to complete and will be so expensive to produce that you'll be out of business.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You will either missed the market window, or you exhausted all your resources.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People in industry try to find that magical middle ground where the product is good enough not to be rejected right away, but also not the object of so much perfectionism that it would take too long or cost too much to complete.</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22248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Good Enough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Arguments </a:t>
            </a:r>
            <a:r>
              <a:rPr lang="en-US" altLang="en-US" sz="2400" i="1" noProof="0" dirty="0">
                <a:solidFill>
                  <a:schemeClr val="tx1"/>
                </a:solidFill>
              </a:rPr>
              <a:t>against</a:t>
            </a:r>
            <a:r>
              <a:rPr lang="en-US" altLang="en-US" sz="2400" noProof="0" dirty="0">
                <a:solidFill>
                  <a:schemeClr val="tx1"/>
                </a:solidFill>
              </a:rPr>
              <a:t> “good enough” (buggy software): </a:t>
            </a:r>
          </a:p>
          <a:p>
            <a:pPr marL="291600" lvl="1" indent="-291600">
              <a:lnSpc>
                <a:spcPct val="90000"/>
              </a:lnSpc>
              <a:spcBef>
                <a:spcPts val="1000"/>
              </a:spcBef>
              <a:spcAft>
                <a:spcPts val="0"/>
              </a:spcAft>
            </a:pPr>
            <a:r>
              <a:rPr lang="en-US" altLang="en-US" sz="2400" noProof="0" dirty="0">
                <a:solidFill>
                  <a:schemeClr val="tx1"/>
                </a:solidFill>
              </a:rPr>
              <a:t>It is true that “good enough” may work in some application domains and for a few major software companies. </a:t>
            </a:r>
          </a:p>
          <a:p>
            <a:pPr marL="291600" lvl="1" indent="-291600">
              <a:lnSpc>
                <a:spcPct val="90000"/>
              </a:lnSpc>
              <a:spcBef>
                <a:spcPts val="1000"/>
              </a:spcBef>
              <a:spcAft>
                <a:spcPts val="0"/>
              </a:spcAft>
            </a:pPr>
            <a:r>
              <a:rPr lang="en-US" altLang="en-US" sz="2400" noProof="0" dirty="0">
                <a:solidFill>
                  <a:schemeClr val="tx1"/>
                </a:solidFill>
              </a:rPr>
              <a:t>If you work for a small company and you deliver a “good enough” (buggy) product, you risk permanent damage to your company’s reputation and may lose customers. </a:t>
            </a:r>
          </a:p>
          <a:p>
            <a:pPr marL="291600" lvl="1" indent="-291600">
              <a:lnSpc>
                <a:spcPct val="90000"/>
              </a:lnSpc>
              <a:spcBef>
                <a:spcPts val="1000"/>
              </a:spcBef>
              <a:spcAft>
                <a:spcPts val="0"/>
              </a:spcAft>
            </a:pPr>
            <a:r>
              <a:rPr lang="en-US" altLang="en-US" sz="2400" noProof="0" dirty="0">
                <a:solidFill>
                  <a:schemeClr val="tx1"/>
                </a:solidFill>
              </a:rPr>
              <a:t>If you work in certain application domains (for example: real time embedded software - application software that is integrated with hardware) delivering “good enough” may be considered negligent and open your company to expensive litigation.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7243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Cost of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Prevention costs</a:t>
            </a:r>
            <a:r>
              <a:rPr lang="en-US" altLang="en-US" sz="2400" noProof="0" dirty="0">
                <a:solidFill>
                  <a:schemeClr val="tx1"/>
                </a:solidFill>
              </a:rPr>
              <a:t> - quality planning, formal technical reviews, test equipment, training.</a:t>
            </a:r>
          </a:p>
          <a:p>
            <a:pPr marL="291600" indent="-291600">
              <a:lnSpc>
                <a:spcPct val="90000"/>
              </a:lnSpc>
              <a:spcBef>
                <a:spcPts val="3000"/>
              </a:spcBef>
              <a:spcAft>
                <a:spcPts val="0"/>
              </a:spcAft>
              <a:buFont typeface="Arial" panose="020B0604020202020204" pitchFamily="34" charset="0"/>
              <a:buChar char="•"/>
            </a:pPr>
            <a:r>
              <a:rPr lang="en-US" sz="2400" i="1" noProof="0" dirty="0">
                <a:solidFill>
                  <a:schemeClr val="tx1"/>
                </a:solidFill>
              </a:rPr>
              <a:t>Appraisal costs </a:t>
            </a:r>
            <a:r>
              <a:rPr lang="en-US" sz="2400" noProof="0" dirty="0">
                <a:solidFill>
                  <a:schemeClr val="tx1"/>
                </a:solidFill>
              </a:rPr>
              <a:t>- conducting technical reviews, data collection and metrics evaluation, testing and debugging.</a:t>
            </a:r>
            <a:endParaRPr lang="en-US" altLang="en-US" sz="2400" i="1" noProof="0" dirty="0">
              <a:solidFill>
                <a:schemeClr val="tx1"/>
              </a:solidFill>
            </a:endParaRP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Internal failure costs</a:t>
            </a:r>
            <a:r>
              <a:rPr lang="en-US" altLang="en-US" sz="2400" noProof="0" dirty="0">
                <a:solidFill>
                  <a:schemeClr val="tx1"/>
                </a:solidFill>
              </a:rPr>
              <a:t> – rework, repair, failure mode analysis.</a:t>
            </a: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External failure costs</a:t>
            </a:r>
            <a:r>
              <a:rPr lang="en-US" altLang="en-US" sz="2400" noProof="0" dirty="0">
                <a:solidFill>
                  <a:schemeClr val="tx1"/>
                </a:solidFill>
              </a:rPr>
              <a:t> - complaint resolution, product return and replacement, help line support, warranty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85241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highlight>
                  <a:srgbClr val="FFFF00"/>
                </a:highlight>
              </a:rPr>
              <a:t>Relative Costs to Find and Repair a Defect</a:t>
            </a:r>
          </a:p>
        </p:txBody>
      </p:sp>
      <p:pic>
        <p:nvPicPr>
          <p:cNvPr id="10" name="Picture 9" descr="A graph displays relative costs to find and repair a defect. ">
            <a:extLst>
              <a:ext uri="{FF2B5EF4-FFF2-40B4-BE49-F238E27FC236}">
                <a16:creationId xmlns:a16="http://schemas.microsoft.com/office/drawing/2014/main" id="{E8F7B6DE-C591-46DD-BC50-0961E9DD1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104" y="1446572"/>
            <a:ext cx="6545792" cy="4769081"/>
          </a:xfrm>
          <a:prstGeom prst="rect">
            <a:avLst/>
          </a:prstGeom>
        </p:spPr>
      </p:pic>
      <p:sp>
        <p:nvSpPr>
          <p:cNvPr id="11" name="Text Placeholder 10">
            <a:extLst>
              <a:ext uri="{FF2B5EF4-FFF2-40B4-BE49-F238E27FC236}">
                <a16:creationId xmlns:a16="http://schemas.microsoft.com/office/drawing/2014/main" id="{7C300A79-D710-4CC1-9A8E-CC4D3BF3DE51}"/>
              </a:ext>
            </a:extLst>
          </p:cNvPr>
          <p:cNvSpPr>
            <a:spLocks noGrp="1"/>
          </p:cNvSpPr>
          <p:nvPr>
            <p:ph type="body" sz="quarter" idx="12"/>
          </p:nvPr>
        </p:nvSpPr>
        <p:spPr>
          <a:xfrm>
            <a:off x="3369347" y="6324600"/>
            <a:ext cx="2995239"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01451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Negligence and Liability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governmental or corporate entity hires a major software developer or consulting company to analyze requirements and then design and construct a software-based “system”.</a:t>
            </a:r>
          </a:p>
          <a:p>
            <a:pPr marL="291600" lvl="1" indent="-291600">
              <a:lnSpc>
                <a:spcPct val="90000"/>
              </a:lnSpc>
              <a:spcBef>
                <a:spcPts val="1000"/>
              </a:spcBef>
              <a:spcAft>
                <a:spcPts val="0"/>
              </a:spcAft>
            </a:pPr>
            <a:r>
              <a:rPr lang="en-US" altLang="en-US" sz="2400" noProof="0" dirty="0">
                <a:solidFill>
                  <a:schemeClr val="tx1"/>
                </a:solidFill>
              </a:rPr>
              <a:t>The system might support a major corporate function (for example: pension management) or some governmental function (for example: healthcare administration or homeland security).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Work begins with the best of intentions on both sides, but by the time the system is delivered, things have gone bad.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system is late, fails to deliver desired features and functions, error-prone, and does get customer acceptance.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Litigation ensues.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88362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Risk, and Security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increases risks for both developers and end-users.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When systems are delivered late, fail to deliver functionality, and does not meet customer expectations litigation ensues.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easier to hack and can increase the security risks for the application once deployed.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secure system cannot be built without focusing on quality (security, reliability, dependability) during design.</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liable to contain architectural flaws as well as implementation problems (bugs).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274462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What is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The </a:t>
            </a:r>
            <a:r>
              <a:rPr lang="en-US" altLang="en-US" sz="2400" i="1" noProof="0" dirty="0">
                <a:solidFill>
                  <a:schemeClr val="tx1"/>
                </a:solidFill>
              </a:rPr>
              <a:t>American Heritage Dictionary</a:t>
            </a:r>
            <a:r>
              <a:rPr lang="en-US" altLang="en-US" sz="2400" noProof="0" dirty="0">
                <a:solidFill>
                  <a:schemeClr val="tx1"/>
                </a:solidFill>
              </a:rPr>
              <a:t> defines </a:t>
            </a:r>
            <a:r>
              <a:rPr lang="en-US" altLang="en-US" sz="2400" i="1" noProof="0" dirty="0">
                <a:solidFill>
                  <a:schemeClr val="tx1"/>
                </a:solidFill>
              </a:rPr>
              <a:t>quality</a:t>
            </a:r>
            <a:r>
              <a:rPr lang="en-US" altLang="en-US" sz="2400" noProof="0" dirty="0">
                <a:solidFill>
                  <a:schemeClr val="tx1"/>
                </a:solidFill>
              </a:rPr>
              <a:t> as “a characteristic or attribute of something.” </a:t>
            </a:r>
          </a:p>
          <a:p>
            <a:pPr>
              <a:spcBef>
                <a:spcPts val="300"/>
              </a:spcBef>
            </a:pPr>
            <a:r>
              <a:rPr lang="en-US" altLang="en-US" sz="2400" noProof="0" dirty="0">
                <a:solidFill>
                  <a:schemeClr val="tx1"/>
                </a:solidFill>
              </a:rPr>
              <a:t>For software, three kinds of quality may be encountered: </a:t>
            </a:r>
          </a:p>
          <a:p>
            <a:pPr marL="291600" lvl="1" indent="-291600">
              <a:lnSpc>
                <a:spcPct val="90000"/>
              </a:lnSpc>
              <a:spcBef>
                <a:spcPts val="1000"/>
              </a:spcBef>
              <a:spcAft>
                <a:spcPts val="0"/>
              </a:spcAft>
            </a:pPr>
            <a:r>
              <a:rPr lang="en-US" altLang="en-US" sz="2400" b="1" noProof="0" dirty="0">
                <a:solidFill>
                  <a:schemeClr val="tx1"/>
                </a:solidFill>
              </a:rPr>
              <a:t>Quality of design </a:t>
            </a:r>
            <a:r>
              <a:rPr lang="en-US" altLang="en-US" sz="2400" noProof="0" dirty="0">
                <a:solidFill>
                  <a:schemeClr val="tx1"/>
                </a:solidFill>
              </a:rPr>
              <a:t>encompasses requirements, specifications, and the design of the system. </a:t>
            </a:r>
          </a:p>
          <a:p>
            <a:pPr marL="291600" lvl="1" indent="-291600">
              <a:lnSpc>
                <a:spcPct val="90000"/>
              </a:lnSpc>
              <a:spcBef>
                <a:spcPts val="1000"/>
              </a:spcBef>
              <a:spcAft>
                <a:spcPts val="0"/>
              </a:spcAft>
            </a:pPr>
            <a:r>
              <a:rPr lang="en-US" altLang="en-US" sz="2400" b="1" noProof="0" dirty="0">
                <a:solidFill>
                  <a:schemeClr val="tx1"/>
                </a:solidFill>
              </a:rPr>
              <a:t>Quality of conformance </a:t>
            </a:r>
            <a:r>
              <a:rPr lang="en-US" altLang="en-US" sz="2400" noProof="0" dirty="0">
                <a:solidFill>
                  <a:schemeClr val="tx1"/>
                </a:solidFill>
              </a:rPr>
              <a:t>is an issue focused primarily on implementation.</a:t>
            </a:r>
          </a:p>
          <a:p>
            <a:pPr marL="291600" lvl="1" indent="-291600">
              <a:lnSpc>
                <a:spcPct val="90000"/>
              </a:lnSpc>
              <a:spcBef>
                <a:spcPts val="1000"/>
              </a:spcBef>
              <a:spcAft>
                <a:spcPts val="0"/>
              </a:spcAft>
            </a:pPr>
            <a:r>
              <a:rPr lang="en-US" altLang="en-US" sz="2400" b="1" noProof="0" dirty="0">
                <a:solidFill>
                  <a:schemeClr val="tx1"/>
                </a:solidFill>
              </a:rPr>
              <a:t>User satisfaction </a:t>
            </a:r>
            <a:r>
              <a:rPr lang="en-US" altLang="en-US" sz="2400" noProof="0" dirty="0">
                <a:solidFill>
                  <a:schemeClr val="tx1"/>
                </a:solidFill>
              </a:rPr>
              <a:t>= compliant product + good quality + delivery within budget and schedule.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Impact of Management Decisions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Estimation decisions </a:t>
            </a:r>
            <a:r>
              <a:rPr lang="en-US" altLang="en-US" sz="2400" noProof="0" dirty="0">
                <a:solidFill>
                  <a:schemeClr val="tx1"/>
                </a:solidFill>
              </a:rPr>
              <a:t>– irrational delivery date estimates cause teams to take short-cuts that can lead to reduced product quality.</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Scheduling decisions </a:t>
            </a:r>
            <a:r>
              <a:rPr lang="en-US" altLang="en-US" sz="2400" noProof="0" dirty="0">
                <a:solidFill>
                  <a:schemeClr val="tx1"/>
                </a:solidFill>
              </a:rPr>
              <a:t>– failing to pay attention to task dependencies when creating the project schedule.</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Risk-oriented decisions</a:t>
            </a:r>
            <a:r>
              <a:rPr lang="en-US" altLang="en-US" sz="2400" noProof="0" dirty="0">
                <a:solidFill>
                  <a:schemeClr val="tx1"/>
                </a:solidFill>
              </a:rPr>
              <a:t> – reacting to each crisis as it arises rather than building in mechanisms to monitor risks may result in products having reduced quality.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99599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Achieving Software Quality </a:t>
            </a:r>
            <a:r>
              <a:rPr lang="en-US" sz="1000" b="0" noProof="0" dirty="0">
                <a:solidFill>
                  <a:schemeClr val="tx1"/>
                </a:solidFill>
                <a:highlight>
                  <a:srgbClr val="FFFF00"/>
                </a:highlight>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a:spcBef>
                <a:spcPts val="1500"/>
              </a:spcBef>
            </a:pPr>
            <a:r>
              <a:rPr lang="en-US" altLang="en-US" sz="2400" noProof="0" dirty="0">
                <a:solidFill>
                  <a:schemeClr val="tx1"/>
                </a:solidFill>
              </a:rPr>
              <a:t>Software quality is the result of good project management and solid engineering practice.</a:t>
            </a:r>
          </a:p>
          <a:p>
            <a:pPr>
              <a:spcBef>
                <a:spcPts val="1500"/>
              </a:spcBef>
            </a:pPr>
            <a:r>
              <a:rPr lang="en-US" altLang="en-US" sz="2400" noProof="0" dirty="0">
                <a:solidFill>
                  <a:schemeClr val="tx1"/>
                </a:solidFill>
              </a:rPr>
              <a:t>To build high quality software you must understand the problem to be solved and be capable of creating a quality design the conforms to the problem requirements.</a:t>
            </a:r>
          </a:p>
          <a:p>
            <a:pPr>
              <a:spcBef>
                <a:spcPts val="1500"/>
              </a:spcBef>
            </a:pPr>
            <a:r>
              <a:rPr lang="en-US" altLang="en-US" sz="2400" noProof="0" dirty="0">
                <a:solidFill>
                  <a:schemeClr val="tx1"/>
                </a:solidFill>
              </a:rPr>
              <a:t>Project management – project plan includes explicit techniques for quality and change management.</a:t>
            </a:r>
            <a:endParaRPr lang="en-US" noProof="0" dirty="0">
              <a:solidFill>
                <a:schemeClr val="tx1"/>
              </a:solidFill>
            </a:endParaRPr>
          </a:p>
          <a:p>
            <a:pPr marL="403200" lvl="1" indent="-403200">
              <a:lnSpc>
                <a:spcPct val="90000"/>
              </a:lnSpc>
              <a:spcBef>
                <a:spcPts val="1000"/>
              </a:spcBef>
              <a:spcAft>
                <a:spcPts val="0"/>
              </a:spcAft>
              <a:buFont typeface="+mj-lt"/>
              <a:buAutoNum type="arabicPeriod"/>
            </a:pPr>
            <a:r>
              <a:rPr lang="en-US" dirty="0">
                <a:solidFill>
                  <a:schemeClr val="tx1"/>
                </a:solidFill>
              </a:rPr>
              <a:t>U</a:t>
            </a:r>
            <a:r>
              <a:rPr lang="en-US" noProof="0" dirty="0">
                <a:solidFill>
                  <a:schemeClr val="tx1"/>
                </a:solidFill>
              </a:rPr>
              <a:t>se estimation to verify that delivery dates are achievable.</a:t>
            </a:r>
          </a:p>
          <a:p>
            <a:pPr marL="403200" lvl="1" indent="-403200">
              <a:lnSpc>
                <a:spcPct val="90000"/>
              </a:lnSpc>
              <a:spcBef>
                <a:spcPts val="1000"/>
              </a:spcBef>
              <a:spcAft>
                <a:spcPts val="0"/>
              </a:spcAft>
              <a:buFont typeface="+mj-lt"/>
              <a:buAutoNum type="arabicPeriod"/>
            </a:pPr>
            <a:r>
              <a:rPr lang="en-US" noProof="0" dirty="0">
                <a:solidFill>
                  <a:schemeClr val="tx1"/>
                </a:solidFill>
              </a:rPr>
              <a:t>Schedule is understood and team avoids taking shortcuts.</a:t>
            </a:r>
          </a:p>
          <a:p>
            <a:pPr marL="403200" lvl="1" indent="-403200">
              <a:lnSpc>
                <a:spcPct val="90000"/>
              </a:lnSpc>
              <a:spcBef>
                <a:spcPts val="1000"/>
              </a:spcBef>
              <a:spcAft>
                <a:spcPts val="0"/>
              </a:spcAft>
              <a:buFont typeface="+mj-lt"/>
              <a:buAutoNum type="arabicPeriod"/>
            </a:pPr>
            <a:r>
              <a:rPr lang="en-US" noProof="0" dirty="0">
                <a:solidFill>
                  <a:schemeClr val="tx1"/>
                </a:solidFill>
              </a:rPr>
              <a:t>Risk planning is conducted so problems do not breed chaos, software quality will be affected in a positive way.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02309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Achieving Software Quality </a:t>
            </a:r>
            <a:r>
              <a:rPr lang="en-US" sz="1000" noProof="0" dirty="0">
                <a:solidFill>
                  <a:schemeClr val="tx1"/>
                </a:solidFill>
                <a:highlight>
                  <a:srgbClr val="FFFF00"/>
                </a:highlight>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Project plan should include explicit techniques for quality and change management.</a:t>
            </a:r>
            <a:endParaRPr lang="en-US" altLang="en-US" sz="2400" noProof="0" dirty="0">
              <a:solidFill>
                <a:schemeClr val="tx1"/>
              </a:solidFill>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control - series of inspections, reviews, and tests used to ensure conformance of a work product to its specifications.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assurance - consists of the auditing and reporting procedures used to provide management with data needed to make proactive decisions.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Defect prediction is an important part of identifying software components that may have quality concerns.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Machine learning and statistical models may help identify relationships between metrics and defection components.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32665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McCall’s Quality Factors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pyramidical illustration displays McCall's quality factors. The faces of the pyramid are labeled: product revision, product transition, and product operation. Product operation verifies: correctness, reliability, usability, integrity, and efficiency. Product transition verifies: portability, reusability, and interoperability. Product revision verifies: testability, flexibility, and testability.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Relative Costs to Find and Repair a Defect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graph displays relative costs to find and repair a defect. The graph plots requirements, design, coding, testing, and maintenance on the </a:t>
            </a:r>
            <a:r>
              <a:rPr lang="en-US" i="1" noProof="0" dirty="0"/>
              <a:t>x</a:t>
            </a:r>
            <a:r>
              <a:rPr lang="en-US" noProof="0" dirty="0"/>
              <a:t> axis and the relative costs on the </a:t>
            </a:r>
            <a:r>
              <a:rPr lang="en-US" i="1" noProof="0" dirty="0"/>
              <a:t>y</a:t>
            </a:r>
            <a:r>
              <a:rPr lang="en-US" noProof="0" dirty="0"/>
              <a:t>-axis. The relative costs to repair a defect are as follow: requirements at $139, design at $455, coding at $977, testing at $7,136, and maintenance at $14,102.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10583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Philosophical View</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106619"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Robert </a:t>
            </a:r>
            <a:r>
              <a:rPr lang="en-US" altLang="en-US" sz="2400" noProof="0" dirty="0" err="1">
                <a:solidFill>
                  <a:schemeClr val="tx1"/>
                </a:solidFill>
              </a:rPr>
              <a:t>Persig</a:t>
            </a:r>
            <a:r>
              <a:rPr lang="en-US" altLang="en-US" sz="2400" noProof="0" dirty="0">
                <a:solidFill>
                  <a:schemeClr val="tx1"/>
                </a:solidFill>
              </a:rPr>
              <a:t> commented on the thing we call </a:t>
            </a:r>
            <a:r>
              <a:rPr lang="en-US" altLang="en-US" sz="2400" i="1" noProof="0" dirty="0">
                <a:solidFill>
                  <a:schemeClr val="tx1"/>
                </a:solidFill>
              </a:rPr>
              <a:t>quality</a:t>
            </a:r>
            <a:r>
              <a:rPr lang="en-US" altLang="en-US" sz="2400" noProof="0" dirty="0">
                <a:solidFill>
                  <a:schemeClr val="tx1"/>
                </a:solidFill>
              </a:rPr>
              <a:t>:</a:t>
            </a:r>
          </a:p>
          <a:p>
            <a:pPr marL="174625" lvl="2" indent="0">
              <a:lnSpc>
                <a:spcPct val="90000"/>
              </a:lnSpc>
              <a:spcBef>
                <a:spcPts val="600"/>
              </a:spcBef>
              <a:buNone/>
            </a:pPr>
            <a:r>
              <a:rPr lang="en-US" altLang="en-US" sz="2000" i="1" noProof="0" dirty="0">
                <a:solidFill>
                  <a:schemeClr val="tx1"/>
                </a:solidFill>
              </a:rPr>
              <a:t>Quality . . . you know what it is, yet you don't know what it is. But that's self-contradictory. </a:t>
            </a:r>
          </a:p>
          <a:p>
            <a:pPr marL="174625" lvl="2" indent="0">
              <a:lnSpc>
                <a:spcPct val="90000"/>
              </a:lnSpc>
              <a:spcBef>
                <a:spcPts val="600"/>
              </a:spcBef>
              <a:buNone/>
            </a:pPr>
            <a:r>
              <a:rPr lang="en-US" altLang="en-US" sz="2000" i="1" noProof="0" dirty="0">
                <a:solidFill>
                  <a:schemeClr val="tx1"/>
                </a:solidFill>
              </a:rPr>
              <a:t>But some things are better than others, that is, they have more quality. But when you try to say what the quality is, apart from the things that have it, it all goes poof! There's nothing to talk about. </a:t>
            </a:r>
          </a:p>
          <a:p>
            <a:pPr marL="174625" lvl="2" indent="0">
              <a:lnSpc>
                <a:spcPct val="90000"/>
              </a:lnSpc>
              <a:spcBef>
                <a:spcPts val="600"/>
              </a:spcBef>
              <a:buNone/>
            </a:pPr>
            <a:r>
              <a:rPr lang="en-US" altLang="en-US" sz="2000" i="1" noProof="0" dirty="0">
                <a:solidFill>
                  <a:schemeClr val="tx1"/>
                </a:solidFill>
              </a:rPr>
              <a:t>But if you can't say what Quality is, how do you know what it is, or how do you know that it even exists? If no one knows what it is, then for all practical purposes it doesn't exist at all. </a:t>
            </a:r>
          </a:p>
          <a:p>
            <a:pPr marL="174625" lvl="2" indent="0">
              <a:lnSpc>
                <a:spcPct val="90000"/>
              </a:lnSpc>
              <a:spcBef>
                <a:spcPts val="600"/>
              </a:spcBef>
              <a:buNone/>
            </a:pPr>
            <a:r>
              <a:rPr lang="en-US" altLang="en-US" sz="2000" i="1" noProof="0" dirty="0">
                <a:solidFill>
                  <a:schemeClr val="tx1"/>
                </a:solidFill>
              </a:rPr>
              <a:t>But for all practical purposes it really does exist. What else are the grades based on? Why else would people pay fortunes for some things and throw others in the trash pile.</a:t>
            </a:r>
          </a:p>
          <a:p>
            <a:pPr marL="174625" lvl="2" indent="0">
              <a:lnSpc>
                <a:spcPct val="90000"/>
              </a:lnSpc>
              <a:spcBef>
                <a:spcPts val="600"/>
              </a:spcBef>
              <a:buNone/>
            </a:pPr>
            <a:r>
              <a:rPr lang="en-US" altLang="en-US" sz="2000" i="1" noProof="0" dirty="0">
                <a:solidFill>
                  <a:schemeClr val="tx1"/>
                </a:solidFill>
              </a:rPr>
              <a:t>What the hell is Quality? What is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77854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Pragmatic 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7898275"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transcendental view</a:t>
            </a:r>
            <a:r>
              <a:rPr lang="en-US" altLang="en-US" sz="2400" b="1" noProof="0" dirty="0">
                <a:solidFill>
                  <a:schemeClr val="tx1"/>
                </a:solidFill>
              </a:rPr>
              <a:t> </a:t>
            </a:r>
            <a:r>
              <a:rPr lang="en-US" altLang="en-US" sz="2400" noProof="0" dirty="0">
                <a:solidFill>
                  <a:schemeClr val="tx1"/>
                </a:solidFill>
              </a:rPr>
              <a:t>argues that quality is something that you immediately recognize but cannot explicitly define.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user view</a:t>
            </a:r>
            <a:r>
              <a:rPr lang="en-US" altLang="en-US" sz="2400" noProof="0" dirty="0">
                <a:solidFill>
                  <a:schemeClr val="tx1"/>
                </a:solidFill>
              </a:rPr>
              <a:t> sees product quality in terms of meeting the end-user’s specific goals.</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manufacturer’s view</a:t>
            </a:r>
            <a:r>
              <a:rPr lang="en-US" altLang="en-US" sz="2400" b="1" noProof="0" dirty="0">
                <a:solidFill>
                  <a:schemeClr val="tx1"/>
                </a:solidFill>
              </a:rPr>
              <a:t> </a:t>
            </a:r>
            <a:r>
              <a:rPr lang="en-US" altLang="en-US" sz="2400" noProof="0" dirty="0">
                <a:solidFill>
                  <a:schemeClr val="tx1"/>
                </a:solidFill>
              </a:rPr>
              <a:t>defines quality in terms of making sure a product its original specification.</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product view</a:t>
            </a:r>
            <a:r>
              <a:rPr lang="en-US" altLang="en-US" sz="2400" b="1" noProof="0" dirty="0">
                <a:solidFill>
                  <a:schemeClr val="tx1"/>
                </a:solidFill>
              </a:rPr>
              <a:t> </a:t>
            </a:r>
            <a:r>
              <a:rPr lang="en-US" altLang="en-US" sz="2400" noProof="0" dirty="0">
                <a:solidFill>
                  <a:schemeClr val="tx1"/>
                </a:solidFill>
              </a:rPr>
              <a:t>suggests that quality can be tied to inherent characteristics (for example: functions and features) of a product.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value-based view</a:t>
            </a:r>
            <a:r>
              <a:rPr lang="en-US" altLang="en-US" sz="2400" b="1" noProof="0" dirty="0">
                <a:solidFill>
                  <a:schemeClr val="tx1"/>
                </a:solidFill>
              </a:rPr>
              <a:t> </a:t>
            </a:r>
            <a:r>
              <a:rPr lang="en-US" altLang="en-US" sz="2400" noProof="0" dirty="0">
                <a:solidFill>
                  <a:schemeClr val="tx1"/>
                </a:solidFill>
              </a:rPr>
              <a:t>measures quality based on how much a customer is willing to pay for a product. </a:t>
            </a:r>
          </a:p>
          <a:p>
            <a:pPr>
              <a:lnSpc>
                <a:spcPct val="90000"/>
              </a:lnSpc>
              <a:spcBef>
                <a:spcPts val="300"/>
              </a:spcBef>
            </a:pPr>
            <a:r>
              <a:rPr lang="en-US" altLang="en-US" sz="2400" noProof="0" dirty="0">
                <a:solidFill>
                  <a:schemeClr val="tx1"/>
                </a:solidFill>
              </a:rPr>
              <a:t>Quality encompasses all of these views and more.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5511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Software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Software quality can be defined as: </a:t>
            </a:r>
          </a:p>
          <a:p>
            <a:pPr marL="398463" lvl="3" indent="0">
              <a:spcBef>
                <a:spcPts val="300"/>
              </a:spcBef>
              <a:buNone/>
            </a:pPr>
            <a:r>
              <a:rPr lang="en-US" altLang="en-US" sz="2400" i="1" noProof="0" dirty="0">
                <a:solidFill>
                  <a:schemeClr val="tx1"/>
                </a:solidFill>
                <a:latin typeface="Times New Roman" panose="02020603050405020304" pitchFamily="18" charset="0"/>
                <a:cs typeface="Times New Roman" panose="02020603050405020304" pitchFamily="18" charset="0"/>
              </a:rPr>
              <a:t>An effective software process applied in a manner that creates a useful product that provides measurable value for those who produce it and those who use it.</a:t>
            </a:r>
          </a:p>
          <a:p>
            <a:pPr marL="0" lvl="2" indent="0">
              <a:spcBef>
                <a:spcPts val="3000"/>
              </a:spcBef>
              <a:buNone/>
            </a:pPr>
            <a:r>
              <a:rPr lang="en-US" altLang="en-US" sz="2400" noProof="0" dirty="0">
                <a:solidFill>
                  <a:schemeClr val="tx1"/>
                </a:solidFill>
              </a:rPr>
              <a:t>Advantages of providing useful products: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Greater software product revenue.</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Better profitability when an application supports a business process.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Improved availability of information that is crucial for the business.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88496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Software Quality – Effective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An </a:t>
            </a:r>
            <a:r>
              <a:rPr lang="en-US" altLang="en-US" sz="2400" i="1" noProof="0" dirty="0">
                <a:solidFill>
                  <a:schemeClr val="tx1"/>
                </a:solidFill>
              </a:rPr>
              <a:t>effective software process</a:t>
            </a:r>
            <a:r>
              <a:rPr lang="en-US" altLang="en-US" sz="2400" noProof="0" dirty="0">
                <a:solidFill>
                  <a:schemeClr val="tx1"/>
                </a:solidFill>
              </a:rPr>
              <a:t> establishes infrastructure that supports building a high-quality software product.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management aspects of process create the checks and balances that help avoid project chaos—a key contributor to poor quality.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Software engineering practices allow the developer to analyze the problem and design a solid solution—both critical to building high quality software.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Umbrella activities such as change management and technical reviews have as much to do with quality as any other part of software engineering practice.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18095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Software Quality – Useful Product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a:t>
            </a:r>
            <a:r>
              <a:rPr lang="en-US" altLang="en-US" sz="2400" i="1" noProof="0" dirty="0">
                <a:solidFill>
                  <a:schemeClr val="tx1"/>
                </a:solidFill>
              </a:rPr>
              <a:t>useful product </a:t>
            </a:r>
            <a:r>
              <a:rPr lang="en-US" altLang="en-US" sz="2400" noProof="0" dirty="0">
                <a:solidFill>
                  <a:schemeClr val="tx1"/>
                </a:solidFill>
              </a:rPr>
              <a:t>delivers the content, functions, and features that the end-user desires.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But as important, it delivers these assets in a reliable, error free way.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always satisfies those requirements that have been explicitly stated by stakeholders.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satisfies a set of implicit requirement that are expected of all high-quality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3682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Software Quality – Adding Value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By</a:t>
            </a:r>
            <a:r>
              <a:rPr lang="en-US" altLang="en-US" sz="2400" i="1" noProof="0" dirty="0">
                <a:solidFill>
                  <a:schemeClr val="tx1"/>
                </a:solidFill>
              </a:rPr>
              <a:t> adding value for both the producer and user</a:t>
            </a:r>
            <a:r>
              <a:rPr lang="en-US" altLang="en-US" sz="2400" noProof="0" dirty="0">
                <a:solidFill>
                  <a:schemeClr val="tx1"/>
                </a:solidFill>
              </a:rPr>
              <a:t> of a software product, high quality software provides benefits for the software organization and the end-user community.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software organization gains added value because high quality software requires less maintenance effort, fewer bug fixes, and reduced customer support.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user community gains added value because the application provides a useful capability in a way that expedites some business process.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203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rPr>
              <a:t>McCall’s Quality Factors</a:t>
            </a:r>
          </a:p>
        </p:txBody>
      </p:sp>
      <p:pic>
        <p:nvPicPr>
          <p:cNvPr id="5" name="Picture 4" descr="An illustration displays McCall's quality factors. The faces of the pyramid are labeled: product revision, product transition, and product operation.">
            <a:extLst>
              <a:ext uri="{FF2B5EF4-FFF2-40B4-BE49-F238E27FC236}">
                <a16:creationId xmlns:a16="http://schemas.microsoft.com/office/drawing/2014/main" id="{86BC4B32-5B78-499D-9832-18C76B80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6" y="1368987"/>
            <a:ext cx="7977989" cy="4172281"/>
          </a:xfrm>
          <a:prstGeom prst="rect">
            <a:avLst/>
          </a:prstGeom>
        </p:spPr>
      </p:pic>
      <p:sp>
        <p:nvSpPr>
          <p:cNvPr id="6" name="Text Placeholder 5">
            <a:extLst>
              <a:ext uri="{FF2B5EF4-FFF2-40B4-BE49-F238E27FC236}">
                <a16:creationId xmlns:a16="http://schemas.microsoft.com/office/drawing/2014/main" id="{055FA0F6-65D7-40CD-AB25-A03FB039CA45}"/>
              </a:ext>
            </a:extLst>
          </p:cNvPr>
          <p:cNvSpPr>
            <a:spLocks noGrp="1"/>
          </p:cNvSpPr>
          <p:nvPr>
            <p:ph type="body" sz="quarter" idx="12"/>
          </p:nvPr>
        </p:nvSpPr>
        <p:spPr>
          <a:xfrm>
            <a:off x="3369347" y="6324600"/>
            <a:ext cx="3004293"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55835845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419</TotalTime>
  <Words>2069</Words>
  <Application>Microsoft Office PowerPoint</Application>
  <PresentationFormat>全屏显示(4:3)</PresentationFormat>
  <Paragraphs>156</Paragraphs>
  <Slides>26</Slides>
  <Notes>0</Notes>
  <HiddenSlides>3</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26</vt:i4>
      </vt:variant>
    </vt:vector>
  </HeadingPairs>
  <TitlesOfParts>
    <vt:vector size="33" baseType="lpstr">
      <vt:lpstr>Arial</vt:lpstr>
      <vt:lpstr>Times New Roman</vt:lpstr>
      <vt:lpstr>Title Slides Master</vt:lpstr>
      <vt:lpstr>MainContentSlideMaster</vt:lpstr>
      <vt:lpstr>ClosingMaster</vt:lpstr>
      <vt:lpstr>DividerSlideMaster</vt:lpstr>
      <vt:lpstr>ImageDescriptionAppendixSlideMaster</vt:lpstr>
      <vt:lpstr>Chapter 15</vt:lpstr>
      <vt:lpstr>What is Quality?</vt:lpstr>
      <vt:lpstr>Quality – Philosophical View</vt:lpstr>
      <vt:lpstr>Quality – Pragmatic Views</vt:lpstr>
      <vt:lpstr>Software Quality</vt:lpstr>
      <vt:lpstr>Software Quality – Effective Process</vt:lpstr>
      <vt:lpstr>Software Quality – Useful Product</vt:lpstr>
      <vt:lpstr>Software Quality – Adding Value</vt:lpstr>
      <vt:lpstr>McCall’s Quality Factors</vt:lpstr>
      <vt:lpstr>Quality in Use – ISO25010:2017</vt:lpstr>
      <vt:lpstr>Product Quality – ISO25010:2017</vt:lpstr>
      <vt:lpstr>Qualitative Quality Assessment</vt:lpstr>
      <vt:lpstr>Quantitative Quality Assessment</vt:lpstr>
      <vt:lpstr>Software Quality Dilemma</vt:lpstr>
      <vt:lpstr>Good Enough Software</vt:lpstr>
      <vt:lpstr>Cost of Quality</vt:lpstr>
      <vt:lpstr>Relative Costs to Find and Repair a Defect</vt:lpstr>
      <vt:lpstr>Negligence and Liability</vt:lpstr>
      <vt:lpstr>Quality, Risk, and Security</vt:lpstr>
      <vt:lpstr>Impact of Management Decisions</vt:lpstr>
      <vt:lpstr>Achieving Software Quality 1</vt:lpstr>
      <vt:lpstr>Achieving Software Quality 2</vt:lpstr>
      <vt:lpstr>End of Main Content</vt:lpstr>
      <vt:lpstr>Accessibility Content: Text Alternatives for Images</vt:lpstr>
      <vt:lpstr>McCall’s Quality Factors - Text alternative</vt:lpstr>
      <vt:lpstr>Relative Costs to Find and Repair a Defect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53</cp:revision>
  <dcterms:created xsi:type="dcterms:W3CDTF">2019-01-22T22:04:31Z</dcterms:created>
  <dcterms:modified xsi:type="dcterms:W3CDTF">2025-01-05T07:58:51Z</dcterms:modified>
</cp:coreProperties>
</file>