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27"/>
  </p:notesMasterIdLst>
  <p:sldIdLst>
    <p:sldId id="280" r:id="rId6"/>
    <p:sldId id="265" r:id="rId7"/>
    <p:sldId id="263" r:id="rId8"/>
    <p:sldId id="267" r:id="rId9"/>
    <p:sldId id="268" r:id="rId10"/>
    <p:sldId id="266" r:id="rId11"/>
    <p:sldId id="269" r:id="rId12"/>
    <p:sldId id="270" r:id="rId13"/>
    <p:sldId id="271" r:id="rId14"/>
    <p:sldId id="272" r:id="rId15"/>
    <p:sldId id="273" r:id="rId16"/>
    <p:sldId id="274" r:id="rId17"/>
    <p:sldId id="276" r:id="rId18"/>
    <p:sldId id="279" r:id="rId19"/>
    <p:sldId id="275" r:id="rId20"/>
    <p:sldId id="277" r:id="rId21"/>
    <p:sldId id="278" r:id="rId22"/>
    <p:sldId id="282" r:id="rId23"/>
    <p:sldId id="258" r:id="rId24"/>
    <p:sldId id="264"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5"/>
            <p14:sldId id="263"/>
            <p14:sldId id="267"/>
            <p14:sldId id="268"/>
            <p14:sldId id="266"/>
            <p14:sldId id="269"/>
            <p14:sldId id="270"/>
            <p14:sldId id="271"/>
            <p14:sldId id="272"/>
            <p14:sldId id="273"/>
            <p14:sldId id="274"/>
            <p14:sldId id="276"/>
            <p14:sldId id="279"/>
            <p14:sldId id="275"/>
            <p14:sldId id="277"/>
            <p14:sldId id="278"/>
            <p14:sldId id="282"/>
          </p14:sldIdLst>
        </p14:section>
        <p14:section name="Appendix: Image Descriptions for Unsighted Students" id="{9E859B0B-078E-463E-89A6-21C20DD280C4}">
          <p14:sldIdLst>
            <p14:sldId id="258"/>
            <p14:sldId id="264"/>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007" autoAdjust="0"/>
  </p:normalViewPr>
  <p:slideViewPr>
    <p:cSldViewPr snapToGrid="0" showGuides="1">
      <p:cViewPr varScale="1">
        <p:scale>
          <a:sx n="103" d="100"/>
          <a:sy n="103" d="100"/>
        </p:scale>
        <p:origin x="1000" y="72"/>
      </p:cViewPr>
      <p:guideLst>
        <p:guide pos="3264"/>
        <p:guide orient="horz" pos="2256"/>
        <p:guide pos="5640"/>
      </p:guideLst>
    </p:cSldViewPr>
  </p:slideViewPr>
  <p:outlineViewPr>
    <p:cViewPr>
      <p:scale>
        <a:sx n="66" d="100"/>
        <a:sy n="66" d="100"/>
      </p:scale>
      <p:origin x="0" y="-6172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B3651-C6AF-41F5-8D7C-723552461569}" type="datetimeFigureOut">
              <a:rPr lang="en-IN" smtClean="0"/>
              <a:t>24-12-2024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7DD37-2BBD-4AC4-8DC9-54016C8C6FCC}" type="slidenum">
              <a:rPr lang="en-IN" smtClean="0"/>
              <a:t>‹#›</a:t>
            </a:fld>
            <a:endParaRPr lang="en-IN"/>
          </a:p>
        </p:txBody>
      </p:sp>
    </p:spTree>
    <p:extLst>
      <p:ext uri="{BB962C8B-B14F-4D97-AF65-F5344CB8AC3E}">
        <p14:creationId xmlns:p14="http://schemas.microsoft.com/office/powerpoint/2010/main" val="113231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21308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t>2</a:t>
            </a:fld>
            <a:endParaRPr lang="en-IN"/>
          </a:p>
        </p:txBody>
      </p:sp>
    </p:spTree>
    <p:extLst>
      <p:ext uri="{BB962C8B-B14F-4D97-AF65-F5344CB8AC3E}">
        <p14:creationId xmlns:p14="http://schemas.microsoft.com/office/powerpoint/2010/main" val="13487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87DD37-2BBD-4AC4-8DC9-54016C8C6FCC}" type="slidenum">
              <a:rPr lang="en-IN" smtClean="0"/>
              <a:t>7</a:t>
            </a:fld>
            <a:endParaRPr lang="en-IN"/>
          </a:p>
        </p:txBody>
      </p:sp>
    </p:spTree>
    <p:extLst>
      <p:ext uri="{BB962C8B-B14F-4D97-AF65-F5344CB8AC3E}">
        <p14:creationId xmlns:p14="http://schemas.microsoft.com/office/powerpoint/2010/main" val="7278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94805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91C0731E-A746-4ABB-969B-747203F44B7E}"/>
              </a:ext>
            </a:extLst>
          </p:cNvPr>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93C554CA-90FF-4F35-8F1A-FC6EFC3D9311}"/>
              </a:ext>
            </a:extLst>
          </p:cNvPr>
          <p:cNvSpPr txBox="1"/>
          <p:nvPr userDrawn="1"/>
        </p:nvSpPr>
        <p:spPr>
          <a:xfrm>
            <a:off x="215658" y="6664280"/>
            <a:ext cx="8511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17</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Quality Assurance</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a:t>
            </a:r>
            <a:r>
              <a:rPr lang="en-US" noProof="0" dirty="0" err="1">
                <a:latin typeface="Times New Roman" panose="02020603050405020304" pitchFamily="18" charset="0"/>
                <a:cs typeface="Times New Roman" panose="02020603050405020304" pitchFamily="18" charset="0"/>
              </a:rPr>
              <a:t>Seccurity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03591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Statistical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671331"/>
          </a:xfrm>
        </p:spPr>
        <p:txBody>
          <a:bodyPr vert="horz" lIns="91440" tIns="45720" rIns="91440" bIns="45720" rtlCol="0">
            <a:noAutofit/>
          </a:bodyPr>
          <a:lstStyle/>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Information about software errors and defects is collected and categorized.</a:t>
            </a:r>
          </a:p>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An attempt is made to trace each error and defect to its underlying cause (for example, design error, violation of standards, non-conformance to specifications, poor communication with the customer).</a:t>
            </a:r>
          </a:p>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Using the Pareto principle (80 percent of the defects can be traced to 20 percent of all possible causes), isolate the 20 percent (the </a:t>
            </a:r>
            <a:r>
              <a:rPr lang="en-US" altLang="en-US" sz="2400" i="1" noProof="0" dirty="0">
                <a:latin typeface="Times New Roman" panose="02020603050405020304" pitchFamily="18" charset="0"/>
                <a:cs typeface="Times New Roman" panose="02020603050405020304" pitchFamily="18" charset="0"/>
              </a:rPr>
              <a:t>vital few</a:t>
            </a:r>
            <a:r>
              <a:rPr lang="en-US" altLang="en-US" sz="2400" noProof="0" dirty="0">
                <a:latin typeface="Times New Roman" panose="02020603050405020304" pitchFamily="18" charset="0"/>
                <a:cs typeface="Times New Roman" panose="02020603050405020304" pitchFamily="18" charset="0"/>
              </a:rPr>
              <a:t>).</a:t>
            </a:r>
          </a:p>
          <a:p>
            <a:pPr marL="403200"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Once the vital few causes have been identified, move to correct the problems that caused the errors and defects.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362811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Six Sigma for Software Engineering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952240"/>
          </a:xfrm>
        </p:spPr>
        <p:txBody>
          <a:bodyPr vert="horz" lIns="91440" tIns="45720" rIns="91440" bIns="45720" rtlCol="0">
            <a:noAutofit/>
          </a:bodyPr>
          <a:lstStyle/>
          <a:p>
            <a:pPr marL="1588" lvl="1" indent="0">
              <a:spcBef>
                <a:spcPts val="600"/>
              </a:spcBef>
              <a:spcAft>
                <a:spcPts val="1600"/>
              </a:spcAft>
              <a:buNone/>
            </a:pPr>
            <a:r>
              <a:rPr lang="en-US" altLang="en-US" sz="2400" noProof="0" dirty="0">
                <a:latin typeface="Times New Roman" panose="02020603050405020304" pitchFamily="18" charset="0"/>
                <a:cs typeface="Times New Roman" panose="02020603050405020304" pitchFamily="18" charset="0"/>
              </a:rPr>
              <a:t>The term “six sigma” is derived from six standard deviations from the mean - 3.4 instances (defects) per million occurrences - implying an extremely high quality standard. </a:t>
            </a:r>
          </a:p>
          <a:p>
            <a:pPr marL="1588"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The three cores steps:</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Define</a:t>
            </a:r>
            <a:r>
              <a:rPr lang="en-US" altLang="en-US" noProof="0" dirty="0">
                <a:solidFill>
                  <a:schemeClr val="tx1"/>
                </a:solidFill>
                <a:latin typeface="Times New Roman" panose="02020603050405020304" pitchFamily="18" charset="0"/>
                <a:cs typeface="Times New Roman" panose="02020603050405020304" pitchFamily="18" charset="0"/>
              </a:rPr>
              <a:t> customer requirements and deliverables and project goals via well-defined methods of customer communication.</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Measure</a:t>
            </a:r>
            <a:r>
              <a:rPr lang="en-US" altLang="en-US" noProof="0" dirty="0">
                <a:solidFill>
                  <a:schemeClr val="tx1"/>
                </a:solidFill>
                <a:latin typeface="Times New Roman" panose="02020603050405020304" pitchFamily="18" charset="0"/>
                <a:cs typeface="Times New Roman" panose="02020603050405020304" pitchFamily="18" charset="0"/>
              </a:rPr>
              <a:t> the existing process and its output to determine current quality performance (collect defect metrics).</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Analyze</a:t>
            </a:r>
            <a:r>
              <a:rPr lang="en-US" altLang="en-US" noProof="0" dirty="0">
                <a:solidFill>
                  <a:schemeClr val="tx1"/>
                </a:solidFill>
                <a:latin typeface="Times New Roman" panose="02020603050405020304" pitchFamily="18" charset="0"/>
                <a:cs typeface="Times New Roman" panose="02020603050405020304" pitchFamily="18" charset="0"/>
              </a:rPr>
              <a:t> defect metrics and determine the vital few causes.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75083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Six Sigma for Software Engineering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709682"/>
          </a:xfrm>
        </p:spPr>
        <p:txBody>
          <a:bodyPr vert="horz" lIns="91440" tIns="45720" rIns="91440" bIns="45720" rtlCol="0">
            <a:noAutofit/>
          </a:bodyPr>
          <a:lstStyle/>
          <a:p>
            <a:pPr marL="1588"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For an existing process the needs improvement:</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Improve</a:t>
            </a:r>
            <a:r>
              <a:rPr lang="en-US" altLang="en-US" noProof="0" dirty="0">
                <a:solidFill>
                  <a:schemeClr val="tx1"/>
                </a:solidFill>
                <a:latin typeface="Times New Roman" panose="02020603050405020304" pitchFamily="18" charset="0"/>
                <a:cs typeface="Times New Roman" panose="02020603050405020304" pitchFamily="18" charset="0"/>
              </a:rPr>
              <a:t> the process by eliminating the root causes of defects.</a:t>
            </a:r>
          </a:p>
          <a:p>
            <a:pPr marL="291600" lvl="1" indent="-291600">
              <a:spcBef>
                <a:spcPts val="1000"/>
              </a:spcBef>
              <a:spcAft>
                <a:spcPts val="0"/>
              </a:spcAft>
            </a:pPr>
            <a:r>
              <a:rPr lang="en-US" altLang="en-US" b="1" i="1" noProof="0" dirty="0">
                <a:solidFill>
                  <a:schemeClr val="tx1"/>
                </a:solidFill>
                <a:latin typeface="Times New Roman" panose="02020603050405020304" pitchFamily="18" charset="0"/>
                <a:cs typeface="Times New Roman" panose="02020603050405020304" pitchFamily="18" charset="0"/>
              </a:rPr>
              <a:t>Control</a:t>
            </a:r>
            <a:r>
              <a:rPr lang="en-US" altLang="en-US" noProof="0" dirty="0">
                <a:solidFill>
                  <a:schemeClr val="tx1"/>
                </a:solidFill>
                <a:latin typeface="Times New Roman" panose="02020603050405020304" pitchFamily="18" charset="0"/>
                <a:cs typeface="Times New Roman" panose="02020603050405020304" pitchFamily="18" charset="0"/>
              </a:rPr>
              <a:t> the process to ensure that future work does not reintroduce the causes of defects.</a:t>
            </a:r>
          </a:p>
        </p:txBody>
      </p:sp>
      <p:sp>
        <p:nvSpPr>
          <p:cNvPr id="11" name="Content Placeholder 10"/>
          <p:cNvSpPr>
            <a:spLocks noGrp="1"/>
          </p:cNvSpPr>
          <p:nvPr>
            <p:ph sz="quarter" idx="16"/>
          </p:nvPr>
        </p:nvSpPr>
        <p:spPr>
          <a:xfrm>
            <a:off x="282011" y="3255948"/>
            <a:ext cx="8519089" cy="2144994"/>
          </a:xfrm>
        </p:spPr>
        <p:txBody>
          <a:bodyPr>
            <a:normAutofit/>
          </a:bodyPr>
          <a:lstStyle/>
          <a:p>
            <a:pPr marL="1588" lvl="1" indent="0">
              <a:spcBef>
                <a:spcPts val="1000"/>
              </a:spcBef>
              <a:spcAft>
                <a:spcPts val="0"/>
              </a:spcAft>
              <a:buNone/>
            </a:pPr>
            <a:r>
              <a:rPr lang="en-US" altLang="en-US" sz="2400" noProof="0" dirty="0">
                <a:solidFill>
                  <a:schemeClr val="tx1"/>
                </a:solidFill>
                <a:latin typeface="Times New Roman" panose="02020603050405020304" pitchFamily="18" charset="0"/>
                <a:cs typeface="Times New Roman" panose="02020603050405020304" pitchFamily="18" charset="0"/>
              </a:rPr>
              <a:t>For a new process being developed:</a:t>
            </a:r>
          </a:p>
          <a:p>
            <a:pPr marL="291600" lvl="1" indent="-291600">
              <a:spcBef>
                <a:spcPts val="1000"/>
              </a:spcBef>
              <a:spcAft>
                <a:spcPts val="0"/>
              </a:spcAft>
            </a:pPr>
            <a:r>
              <a:rPr lang="en-US" b="1" i="1" noProof="0" dirty="0">
                <a:solidFill>
                  <a:schemeClr val="tx1"/>
                </a:solidFill>
                <a:latin typeface="Times New Roman" panose="02020603050405020304" pitchFamily="18" charset="0"/>
                <a:cs typeface="Times New Roman" panose="02020603050405020304" pitchFamily="18" charset="0"/>
              </a:rPr>
              <a:t>Design</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the process to: (1) avoid the root causes of defects and (2) to meet customer requirements.</a:t>
            </a:r>
          </a:p>
          <a:p>
            <a:pPr marL="291600" lvl="1" indent="-291600">
              <a:spcBef>
                <a:spcPts val="1000"/>
              </a:spcBef>
              <a:spcAft>
                <a:spcPts val="0"/>
              </a:spcAft>
            </a:pPr>
            <a:r>
              <a:rPr lang="en-US" b="1" i="1" noProof="0" dirty="0">
                <a:solidFill>
                  <a:schemeClr val="tx1"/>
                </a:solidFill>
                <a:latin typeface="Times New Roman" panose="02020603050405020304" pitchFamily="18" charset="0"/>
                <a:cs typeface="Times New Roman" panose="02020603050405020304" pitchFamily="18" charset="0"/>
              </a:rPr>
              <a:t>Verify</a:t>
            </a:r>
            <a:r>
              <a:rPr lang="en-US" i="1" noProof="0" dirty="0">
                <a:solidFill>
                  <a:schemeClr val="tx1"/>
                </a:solidFill>
                <a:latin typeface="Times New Roman" panose="02020603050405020304" pitchFamily="18" charset="0"/>
                <a:cs typeface="Times New Roman" panose="02020603050405020304" pitchFamily="18" charset="0"/>
              </a:rPr>
              <a:t> </a:t>
            </a:r>
            <a:r>
              <a:rPr lang="en-US" noProof="0" dirty="0">
                <a:solidFill>
                  <a:schemeClr val="tx1"/>
                </a:solidFill>
                <a:latin typeface="Times New Roman" panose="02020603050405020304" pitchFamily="18" charset="0"/>
                <a:cs typeface="Times New Roman" panose="02020603050405020304" pitchFamily="18" charset="0"/>
              </a:rPr>
              <a:t>that the process model will, in fact, avoid defects and meet customer requirements.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327931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Reliability and Availability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7926893" cy="4531238"/>
          </a:xfrm>
        </p:spPr>
        <p:txBody>
          <a:bodyPr vert="horz" lIns="91440" tIns="45720" rIns="91440" bIns="45720" rtlCol="0">
            <a:noAutofit/>
          </a:bodyPr>
          <a:lstStyle/>
          <a:p>
            <a:pPr>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A simple measure of reliability is </a:t>
            </a:r>
            <a:r>
              <a:rPr lang="en-US" altLang="en-US" sz="2400" i="1" noProof="0" dirty="0">
                <a:solidFill>
                  <a:schemeClr val="tx1"/>
                </a:solidFill>
                <a:latin typeface="Times New Roman" panose="02020603050405020304" pitchFamily="18" charset="0"/>
                <a:cs typeface="Times New Roman" panose="02020603050405020304" pitchFamily="18" charset="0"/>
              </a:rPr>
              <a:t>mean-time-between-failure</a:t>
            </a:r>
            <a:r>
              <a:rPr lang="en-US" altLang="en-US" sz="2400" noProof="0" dirty="0">
                <a:solidFill>
                  <a:schemeClr val="tx1"/>
                </a:solidFill>
                <a:latin typeface="Times New Roman" panose="02020603050405020304" pitchFamily="18" charset="0"/>
                <a:cs typeface="Times New Roman" panose="02020603050405020304" pitchFamily="18" charset="0"/>
              </a:rPr>
              <a:t>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B</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a:t>
            </a:r>
          </a:p>
          <a:p>
            <a:pPr indent="2601913">
              <a:spcBef>
                <a:spcPts val="600"/>
              </a:spcBef>
              <a:spcAft>
                <a:spcPts val="1800"/>
              </a:spcAft>
            </a:pP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B</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p>
          <a:p>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is </a:t>
            </a:r>
            <a:r>
              <a:rPr lang="en-US" altLang="en-US" sz="2400" i="1" noProof="0" dirty="0">
                <a:solidFill>
                  <a:schemeClr val="tx1"/>
                </a:solidFill>
                <a:latin typeface="Times New Roman" panose="02020603050405020304" pitchFamily="18" charset="0"/>
                <a:cs typeface="Times New Roman" panose="02020603050405020304" pitchFamily="18" charset="0"/>
              </a:rPr>
              <a:t>mean-time-to-failure</a:t>
            </a:r>
          </a:p>
          <a:p>
            <a:pPr>
              <a:spcAft>
                <a:spcPts val="1800"/>
              </a:spcAft>
            </a:pP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is </a:t>
            </a:r>
            <a:r>
              <a:rPr lang="en-US" altLang="en-US" sz="2400" i="1" noProof="0" dirty="0">
                <a:solidFill>
                  <a:schemeClr val="tx1"/>
                </a:solidFill>
                <a:latin typeface="Times New Roman" panose="02020603050405020304" pitchFamily="18" charset="0"/>
                <a:cs typeface="Times New Roman" panose="02020603050405020304" pitchFamily="18" charset="0"/>
              </a:rPr>
              <a:t>mean-time-to-repair</a:t>
            </a:r>
            <a:r>
              <a:rPr lang="en-US" altLang="en-US" sz="2400" noProof="0" dirty="0">
                <a:solidFill>
                  <a:schemeClr val="tx1"/>
                </a:solidFill>
                <a:latin typeface="Times New Roman" panose="02020603050405020304" pitchFamily="18" charset="0"/>
                <a:cs typeface="Times New Roman" panose="02020603050405020304" pitchFamily="18" charset="0"/>
              </a:rPr>
              <a:t>, respectively.</a:t>
            </a:r>
            <a:endParaRPr lang="en-US" altLang="en-US" sz="2400" i="1" noProof="0" dirty="0">
              <a:solidFill>
                <a:schemeClr val="tx1"/>
              </a:solidFill>
              <a:latin typeface="Times New Roman" panose="02020603050405020304" pitchFamily="18" charset="0"/>
              <a:cs typeface="Times New Roman" panose="02020603050405020304" pitchFamily="18" charset="0"/>
            </a:endParaRPr>
          </a:p>
          <a:p>
            <a:pPr>
              <a:spcBef>
                <a:spcPts val="300"/>
              </a:spcBef>
            </a:pPr>
            <a:r>
              <a:rPr lang="en-US" altLang="en-US" sz="2400" i="1" noProof="0" dirty="0">
                <a:solidFill>
                  <a:schemeClr val="tx1"/>
                </a:solidFill>
                <a:latin typeface="Times New Roman" panose="02020603050405020304" pitchFamily="18" charset="0"/>
                <a:cs typeface="Times New Roman" panose="02020603050405020304" pitchFamily="18" charset="0"/>
              </a:rPr>
              <a:t>Software availability</a:t>
            </a:r>
            <a:r>
              <a:rPr lang="en-US" altLang="en-US" sz="2400" noProof="0" dirty="0">
                <a:solidFill>
                  <a:schemeClr val="tx1"/>
                </a:solidFill>
                <a:latin typeface="Times New Roman" panose="02020603050405020304" pitchFamily="18" charset="0"/>
                <a:cs typeface="Times New Roman" panose="02020603050405020304" pitchFamily="18" charset="0"/>
              </a:rPr>
              <a:t> is the probability that a program is operating according to requirements at a given point in time and is defined as</a:t>
            </a:r>
          </a:p>
          <a:p>
            <a:pPr indent="1617663"/>
            <a:r>
              <a:rPr lang="en-US" altLang="en-US" sz="2400" noProof="0" dirty="0">
                <a:solidFill>
                  <a:schemeClr val="tx1"/>
                </a:solidFill>
                <a:latin typeface="Times New Roman" panose="02020603050405020304" pitchFamily="18" charset="0"/>
                <a:cs typeface="Times New Roman" panose="02020603050405020304" pitchFamily="18" charset="0"/>
              </a:rPr>
              <a:t>Availability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 + 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err="1">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100%</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417288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AI and Reliability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502360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Software reliability </a:t>
            </a:r>
            <a:r>
              <a:rPr lang="en-US" noProof="0" dirty="0">
                <a:latin typeface="Times New Roman" panose="02020603050405020304" pitchFamily="18" charset="0"/>
                <a:cs typeface="Times New Roman" panose="02020603050405020304" pitchFamily="18" charset="0"/>
              </a:rPr>
              <a:t>is the probability of failure-free software operation for a specified time period in a specified environment.</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Bayesian inference </a:t>
            </a:r>
            <a:r>
              <a:rPr lang="en-US" noProof="0" dirty="0">
                <a:latin typeface="Times New Roman" panose="02020603050405020304" pitchFamily="18" charset="0"/>
                <a:cs typeface="Times New Roman" panose="02020603050405020304" pitchFamily="18" charset="0"/>
              </a:rPr>
              <a:t>is a method of statistical inference in which Bayes’ theorem is used to update the probability for a hypothesis (such as system reliability) being correct as more evidence or information becomes available.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Bayesian inference can be used to estimate probabilistic quantities using historic data even when some of the information is missing.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Making use of predictive data analytics tools such as a </a:t>
            </a:r>
            <a:r>
              <a:rPr lang="en-US" b="1" i="1" noProof="0" dirty="0">
                <a:latin typeface="Times New Roman" panose="02020603050405020304" pitchFamily="18" charset="0"/>
                <a:cs typeface="Times New Roman" panose="02020603050405020304" pitchFamily="18" charset="0"/>
              </a:rPr>
              <a:t>regression model</a:t>
            </a:r>
            <a:r>
              <a:rPr lang="en-US" noProof="0" dirty="0">
                <a:latin typeface="Times New Roman" panose="02020603050405020304" pitchFamily="18" charset="0"/>
                <a:cs typeface="Times New Roman" panose="02020603050405020304" pitchFamily="18" charset="0"/>
              </a:rPr>
              <a:t> involving 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F can been used to estimate where and what types of defects might occur in future prototypes.</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Genetic algorithms </a:t>
            </a:r>
            <a:r>
              <a:rPr lang="en-US" noProof="0" dirty="0">
                <a:latin typeface="Times New Roman" panose="02020603050405020304" pitchFamily="18" charset="0"/>
                <a:cs typeface="Times New Roman" panose="02020603050405020304" pitchFamily="18" charset="0"/>
              </a:rPr>
              <a:t>can be used to grow reliability models by discovering relationships using historic system data to predict future software component failures.</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406344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Safety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963695"/>
          </a:xfrm>
        </p:spPr>
        <p:txBody>
          <a:bodyPr vert="horz" lIns="91440" tIns="45720" rIns="91440" bIns="45720" rtlCol="0">
            <a:noAutofit/>
          </a:bodyPr>
          <a:lstStyle/>
          <a:p>
            <a:pPr>
              <a:spcAft>
                <a:spcPts val="1800"/>
              </a:spcAft>
            </a:pPr>
            <a:r>
              <a:rPr lang="en-US" altLang="en-US" sz="2400" b="1" i="1" noProof="0" dirty="0">
                <a:solidFill>
                  <a:schemeClr val="tx1"/>
                </a:solidFill>
                <a:latin typeface="Times New Roman" panose="02020603050405020304" pitchFamily="18" charset="0"/>
                <a:cs typeface="Times New Roman" panose="02020603050405020304" pitchFamily="18" charset="0"/>
              </a:rPr>
              <a:t>Software safety</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is a software quality assurance activity that focuses on the identification and assessment of potential hazards that may affect software negatively and cause an entire system to fail.</a:t>
            </a:r>
          </a:p>
          <a:p>
            <a:r>
              <a:rPr lang="en-US" altLang="en-US" sz="2400" noProof="0" dirty="0">
                <a:solidFill>
                  <a:schemeClr val="tx1"/>
                </a:solidFill>
                <a:latin typeface="Times New Roman" panose="02020603050405020304" pitchFamily="18" charset="0"/>
                <a:cs typeface="Times New Roman" panose="02020603050405020304" pitchFamily="18" charset="0"/>
              </a:rPr>
              <a:t>If hazards can be identified early in the software process, software design features can be specified that will either eliminate or control potential hazards.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98900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9001:2015 Standard</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66745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9001:2015 is the quality assurance standard that applies to software engineering.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requirements delineated by I</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9001:2008 address topics such as:</a:t>
            </a:r>
            <a:endParaRPr lang="en-US" sz="2400" noProof="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665018" y="2971595"/>
            <a:ext cx="8136082" cy="1352116"/>
          </a:xfrm>
        </p:spPr>
        <p:txBody>
          <a:bodyPr>
            <a:normAutofit/>
          </a:bodyPr>
          <a:lstStyle/>
          <a:p>
            <a:pPr marL="0" lvl="4" indent="0">
              <a:lnSpc>
                <a:spcPct val="110000"/>
              </a:lnSpc>
              <a:spcBef>
                <a:spcPts val="0"/>
              </a:spcBef>
              <a:spcAft>
                <a:spcPts val="800"/>
              </a:spcAft>
              <a:buNone/>
            </a:pPr>
            <a:r>
              <a:rPr lang="en-US" sz="1800" noProof="0" dirty="0">
                <a:latin typeface="Times New Roman" panose="02020603050405020304" pitchFamily="18" charset="0"/>
                <a:cs typeface="Times New Roman" panose="02020603050405020304" pitchFamily="18" charset="0"/>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a:t>
            </a:r>
            <a:endParaRPr lang="en-US" sz="1800" noProof="0" dirty="0"/>
          </a:p>
        </p:txBody>
      </p:sp>
      <p:sp>
        <p:nvSpPr>
          <p:cNvPr id="12" name="Content Placeholder 11"/>
          <p:cNvSpPr>
            <a:spLocks noGrp="1"/>
          </p:cNvSpPr>
          <p:nvPr>
            <p:ph sz="quarter" idx="17"/>
          </p:nvPr>
        </p:nvSpPr>
        <p:spPr>
          <a:xfrm>
            <a:off x="342900" y="4409140"/>
            <a:ext cx="8458200" cy="1264106"/>
          </a:xfrm>
        </p:spPr>
        <p:txBody>
          <a:bodyPr>
            <a:norm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For an organization to become registered to 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9001:2015, it must establish procedures to address each of the requirements listed and able to demonstrate these policies and being followed.</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93491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S</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Q</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A Plan Contents</a:t>
            </a:r>
            <a:r>
              <a:rPr lang="zh-CN" altLang="en-US" sz="4000" noProof="0">
                <a:highlight>
                  <a:srgbClr val="FFFF00"/>
                </a:highlight>
                <a:latin typeface="Times New Roman" panose="02020603050405020304" pitchFamily="18" charset="0"/>
                <a:cs typeface="Times New Roman" panose="02020603050405020304" pitchFamily="18" charset="0"/>
              </a:rPr>
              <a:t>记</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5103994"/>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Purpose and scope of the plan.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Description of all software engineering work products that fall within the purview of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Applicable standards and practices that are applied during the software process.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actions and tasks (including reviews and audits) and their placement throughout the software process.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Tools and methods supporting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actions and tasks.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Software configuration management procedures.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Methods for safeguarding and maintaining 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records.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Organizational roles and responsibilities.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394097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normAutofit fontScale="90000"/>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6554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42450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Quality Management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07731" y="1197577"/>
            <a:ext cx="8194243" cy="4235557"/>
          </a:xfrm>
        </p:spPr>
        <p:txBody>
          <a:bodyPr vert="horz" lIns="91440" tIns="45720" rIns="91440" bIns="45720" rtlCol="0">
            <a:no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Phil Crosby once said:</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The problem of quality management is not what people don't know about it. The problem is what they think they do.</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Everybody is for it.</a:t>
            </a:r>
            <a:r>
              <a:rPr lang="en-US" altLang="en-US" noProof="0" dirty="0">
                <a:solidFill>
                  <a:schemeClr val="tx1"/>
                </a:solidFill>
                <a:latin typeface="Times New Roman" panose="02020603050405020304" pitchFamily="18" charset="0"/>
                <a:cs typeface="Times New Roman" panose="02020603050405020304" pitchFamily="18" charset="0"/>
              </a:rPr>
              <a:t> (Under certain conditions, of course.)</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Everyone feels they understand it.</a:t>
            </a:r>
            <a:r>
              <a:rPr lang="en-US" altLang="en-US" noProof="0" dirty="0">
                <a:solidFill>
                  <a:schemeClr val="tx1"/>
                </a:solidFill>
                <a:latin typeface="Times New Roman" panose="02020603050405020304" pitchFamily="18" charset="0"/>
                <a:cs typeface="Times New Roman" panose="02020603050405020304" pitchFamily="18" charset="0"/>
              </a:rPr>
              <a:t> (Even though they wouldn't want to explain it.)</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Everyone thinks execution is only a matter of following natural inclinations.</a:t>
            </a:r>
            <a:r>
              <a:rPr lang="en-US" altLang="en-US" noProof="0" dirty="0">
                <a:solidFill>
                  <a:schemeClr val="tx1"/>
                </a:solidFill>
                <a:latin typeface="Times New Roman" panose="02020603050405020304" pitchFamily="18" charset="0"/>
                <a:cs typeface="Times New Roman" panose="02020603050405020304" pitchFamily="18" charset="0"/>
              </a:rPr>
              <a:t> (After all, we do get along somehow.)</a:t>
            </a:r>
          </a:p>
          <a:p>
            <a:pPr marL="291600" lvl="1" indent="-291600">
              <a:spcBef>
                <a:spcPts val="1000"/>
              </a:spcBef>
              <a:spcAft>
                <a:spcPts val="0"/>
              </a:spcAft>
            </a:pPr>
            <a:r>
              <a:rPr lang="en-US" altLang="en-US" i="1" noProof="0" dirty="0">
                <a:solidFill>
                  <a:schemeClr val="tx1"/>
                </a:solidFill>
                <a:latin typeface="Times New Roman" panose="02020603050405020304" pitchFamily="18" charset="0"/>
                <a:cs typeface="Times New Roman" panose="02020603050405020304" pitchFamily="18" charset="0"/>
              </a:rPr>
              <a:t>Most people feel that problems in these areas are caused by other people.</a:t>
            </a:r>
            <a:r>
              <a:rPr lang="en-US" altLang="en-US" noProof="0" dirty="0">
                <a:solidFill>
                  <a:schemeClr val="tx1"/>
                </a:solidFill>
                <a:latin typeface="Times New Roman" panose="02020603050405020304" pitchFamily="18" charset="0"/>
                <a:cs typeface="Times New Roman" panose="02020603050405020304" pitchFamily="18" charset="0"/>
              </a:rPr>
              <a:t> (If only they would take the time to do things right.)</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425148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Software Quality Assurance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1415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17521"/>
            <a:ext cx="8458200" cy="3015568"/>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software quality assurance. The software quality assurance is displayed in a circle at the center with the components displayed around with arrows pointing to it. The components are define process, change control, reviews and testing, methods and tools, audits and compliance, and measurement and reporting.</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20</a:t>
            </a:fld>
            <a:endParaRPr lang="en-US"/>
          </a:p>
        </p:txBody>
      </p:sp>
    </p:spTree>
    <p:extLst>
      <p:ext uri="{BB962C8B-B14F-4D97-AF65-F5344CB8AC3E}">
        <p14:creationId xmlns:p14="http://schemas.microsoft.com/office/powerpoint/2010/main" val="5725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Data Driven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126602"/>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495218"/>
            <a:ext cx="8458200" cy="3037872"/>
          </a:xfrm>
        </p:spPr>
        <p:txBody>
          <a:bodyPr>
            <a:normAutofit/>
          </a:bodyPr>
          <a:lstStyle/>
          <a:p>
            <a:r>
              <a:rPr lang="en-US" sz="2800" noProof="0" dirty="0">
                <a:latin typeface="Times New Roman" panose="02020603050405020304" pitchFamily="18" charset="0"/>
                <a:cs typeface="Times New Roman" panose="02020603050405020304" pitchFamily="18" charset="0"/>
              </a:rPr>
              <a:t>A circular model displays a data driven software quality assurance process. The process starts with: analyze the assessment, and then take measures to improve it. After identifying a problem area, identify the indicator and prepare a criteria. Then compare the results. The process then repeats from analyze the assessment.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a:p>
        </p:txBody>
      </p:sp>
    </p:spTree>
    <p:extLst>
      <p:ext uri="{BB962C8B-B14F-4D97-AF65-F5344CB8AC3E}">
        <p14:creationId xmlns:p14="http://schemas.microsoft.com/office/powerpoint/2010/main" val="45353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Software Quality Assurance</a:t>
            </a:r>
            <a:r>
              <a:rPr lang="zh-CN" altLang="en-US" sz="4000" noProof="0" dirty="0">
                <a:highlight>
                  <a:srgbClr val="FFFF00"/>
                </a:highlight>
                <a:latin typeface="Times New Roman" panose="02020603050405020304" pitchFamily="18" charset="0"/>
                <a:cs typeface="Times New Roman" panose="02020603050405020304" pitchFamily="18" charset="0"/>
              </a:rPr>
              <a:t>背图</a:t>
            </a:r>
            <a:endParaRPr lang="en-US" sz="4000" noProof="0" dirty="0">
              <a:highlight>
                <a:srgbClr val="FFFF00"/>
              </a:highlight>
              <a:latin typeface="Times New Roman" panose="02020603050405020304" pitchFamily="18" charset="0"/>
              <a:cs typeface="Times New Roman" panose="02020603050405020304" pitchFamily="18" charset="0"/>
            </a:endParaRPr>
          </a:p>
        </p:txBody>
      </p:sp>
      <p:pic>
        <p:nvPicPr>
          <p:cNvPr id="6" name="Picture 5" descr="An illustration displays componenets for software quality assurance.&#10;">
            <a:extLst>
              <a:ext uri="{FF2B5EF4-FFF2-40B4-BE49-F238E27FC236}">
                <a16:creationId xmlns:a16="http://schemas.microsoft.com/office/drawing/2014/main" id="{B502854B-3CB3-4F49-A8FE-016CD1BB3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22" y="1239081"/>
            <a:ext cx="7814204" cy="486756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r>
              <a:rPr lang="en-US" sz="1200" noProof="0"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150314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Elements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62694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Standards.</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Reviews and Audits.</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Testing.</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Error/defect collection and analysis.</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Change management.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Education.</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Vendor management.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Security management.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Safety.</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Risk management.</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404486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Data Driven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pic>
        <p:nvPicPr>
          <p:cNvPr id="6" name="Picture 5" descr="A circular model displays data driven software quality assurance process. &#10;">
            <a:extLst>
              <a:ext uri="{FF2B5EF4-FFF2-40B4-BE49-F238E27FC236}">
                <a16:creationId xmlns:a16="http://schemas.microsoft.com/office/drawing/2014/main" id="{39A87C61-1DDD-40B9-AB77-08B1BF67B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817" y="1213986"/>
            <a:ext cx="5183835" cy="496070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71718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Role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Group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701904"/>
          </a:xfrm>
        </p:spPr>
        <p:txBody>
          <a:bodyPr vert="horz" lIns="91440" tIns="45720" rIns="91440" bIns="45720" rtlCol="0">
            <a:noAutofit/>
          </a:bodyPr>
          <a:lstStyle/>
          <a:p>
            <a:pPr>
              <a:spcBef>
                <a:spcPts val="1200"/>
              </a:spcBef>
              <a:spcAft>
                <a:spcPts val="0"/>
              </a:spcAft>
            </a:pPr>
            <a:r>
              <a:rPr lang="en-US" altLang="en-US" b="1" noProof="0" dirty="0">
                <a:latin typeface="Times New Roman" panose="02020603050405020304" pitchFamily="18" charset="0"/>
                <a:cs typeface="Times New Roman" panose="02020603050405020304" pitchFamily="18" charset="0"/>
              </a:rPr>
              <a:t>Prepares an S</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Q</a:t>
            </a:r>
            <a:r>
              <a:rPr lang="en-US" altLang="en-US" sz="100" b="1" noProof="0" dirty="0">
                <a:latin typeface="Times New Roman" panose="02020603050405020304" pitchFamily="18" charset="0"/>
                <a:cs typeface="Times New Roman" panose="02020603050405020304" pitchFamily="18" charset="0"/>
              </a:rPr>
              <a:t> </a:t>
            </a:r>
            <a:r>
              <a:rPr lang="en-US" altLang="en-US" b="1" noProof="0" dirty="0">
                <a:latin typeface="Times New Roman" panose="02020603050405020304" pitchFamily="18" charset="0"/>
                <a:cs typeface="Times New Roman" panose="02020603050405020304" pitchFamily="18" charset="0"/>
              </a:rPr>
              <a:t>A plan for a project which identifies:</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E</a:t>
            </a:r>
            <a:r>
              <a:rPr lang="en-US" altLang="en-US" sz="1600" noProof="0" dirty="0">
                <a:latin typeface="Times New Roman" panose="02020603050405020304" pitchFamily="18" charset="0"/>
                <a:cs typeface="Times New Roman" panose="02020603050405020304" pitchFamily="18" charset="0"/>
              </a:rPr>
              <a:t>valuations to be performed.</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A</a:t>
            </a:r>
            <a:r>
              <a:rPr lang="en-US" altLang="en-US" sz="1600" noProof="0" dirty="0" err="1">
                <a:latin typeface="Times New Roman" panose="02020603050405020304" pitchFamily="18" charset="0"/>
                <a:cs typeface="Times New Roman" panose="02020603050405020304" pitchFamily="18" charset="0"/>
              </a:rPr>
              <a:t>udits</a:t>
            </a:r>
            <a:r>
              <a:rPr lang="en-US" altLang="en-US" sz="1600" noProof="0" dirty="0">
                <a:latin typeface="Times New Roman" panose="02020603050405020304" pitchFamily="18" charset="0"/>
                <a:cs typeface="Times New Roman" panose="02020603050405020304" pitchFamily="18" charset="0"/>
              </a:rPr>
              <a:t> and reviews to be performed.</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S</a:t>
            </a:r>
            <a:r>
              <a:rPr lang="en-US" altLang="en-US" sz="1600" noProof="0" dirty="0" err="1">
                <a:latin typeface="Times New Roman" panose="02020603050405020304" pitchFamily="18" charset="0"/>
                <a:cs typeface="Times New Roman" panose="02020603050405020304" pitchFamily="18" charset="0"/>
              </a:rPr>
              <a:t>tandards</a:t>
            </a:r>
            <a:r>
              <a:rPr lang="en-US" altLang="en-US" sz="1600" noProof="0" dirty="0">
                <a:latin typeface="Times New Roman" panose="02020603050405020304" pitchFamily="18" charset="0"/>
                <a:cs typeface="Times New Roman" panose="02020603050405020304" pitchFamily="18" charset="0"/>
              </a:rPr>
              <a:t> that are applicable to the project.</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P</a:t>
            </a:r>
            <a:r>
              <a:rPr lang="en-US" altLang="en-US" sz="1600" noProof="0" dirty="0" err="1">
                <a:latin typeface="Times New Roman" panose="02020603050405020304" pitchFamily="18" charset="0"/>
                <a:cs typeface="Times New Roman" panose="02020603050405020304" pitchFamily="18" charset="0"/>
              </a:rPr>
              <a:t>rocedures</a:t>
            </a:r>
            <a:r>
              <a:rPr lang="en-US" altLang="en-US" sz="1600" noProof="0" dirty="0">
                <a:latin typeface="Times New Roman" panose="02020603050405020304" pitchFamily="18" charset="0"/>
                <a:cs typeface="Times New Roman" panose="02020603050405020304" pitchFamily="18" charset="0"/>
              </a:rPr>
              <a:t> for error reporting and tracking.</a:t>
            </a:r>
          </a:p>
          <a:p>
            <a:pPr marL="291600" lvl="2" indent="-291600">
              <a:spcBef>
                <a:spcPts val="1000"/>
              </a:spcBef>
              <a:spcAft>
                <a:spcPts val="0"/>
              </a:spcAft>
            </a:pPr>
            <a:r>
              <a:rPr lang="en-US" altLang="en-US" sz="1600" noProof="0" dirty="0">
                <a:latin typeface="Times New Roman" panose="02020603050405020304" pitchFamily="18" charset="0"/>
                <a:cs typeface="Times New Roman" panose="02020603050405020304" pitchFamily="18" charset="0"/>
              </a:rPr>
              <a:t>Documents to be produced by the S</a:t>
            </a:r>
            <a:r>
              <a:rPr lang="en-US" altLang="en-US" sz="100" noProof="0" dirty="0">
                <a:latin typeface="Times New Roman" panose="02020603050405020304" pitchFamily="18" charset="0"/>
                <a:cs typeface="Times New Roman" panose="02020603050405020304" pitchFamily="18" charset="0"/>
              </a:rPr>
              <a:t> </a:t>
            </a:r>
            <a:r>
              <a:rPr lang="en-US" altLang="en-US" sz="1600" noProof="0" dirty="0">
                <a:latin typeface="Times New Roman" panose="02020603050405020304" pitchFamily="18" charset="0"/>
                <a:cs typeface="Times New Roman" panose="02020603050405020304" pitchFamily="18" charset="0"/>
              </a:rPr>
              <a:t>Q</a:t>
            </a:r>
            <a:r>
              <a:rPr lang="en-US" altLang="en-US" sz="100" noProof="0" dirty="0">
                <a:latin typeface="Times New Roman" panose="02020603050405020304" pitchFamily="18" charset="0"/>
                <a:cs typeface="Times New Roman" panose="02020603050405020304" pitchFamily="18" charset="0"/>
              </a:rPr>
              <a:t> </a:t>
            </a:r>
            <a:r>
              <a:rPr lang="en-US" altLang="en-US" sz="1600" noProof="0" dirty="0">
                <a:latin typeface="Times New Roman" panose="02020603050405020304" pitchFamily="18" charset="0"/>
                <a:cs typeface="Times New Roman" panose="02020603050405020304" pitchFamily="18" charset="0"/>
              </a:rPr>
              <a:t>A group.</a:t>
            </a:r>
          </a:p>
          <a:p>
            <a:pPr marL="291600" lvl="2"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A</a:t>
            </a:r>
            <a:r>
              <a:rPr lang="en-US" altLang="en-US" sz="1600" noProof="0" dirty="0">
                <a:latin typeface="Times New Roman" panose="02020603050405020304" pitchFamily="18" charset="0"/>
                <a:cs typeface="Times New Roman" panose="02020603050405020304" pitchFamily="18" charset="0"/>
              </a:rPr>
              <a:t>mount of feedback provided to the software project team.</a:t>
            </a:r>
          </a:p>
        </p:txBody>
      </p:sp>
      <p:sp>
        <p:nvSpPr>
          <p:cNvPr id="11" name="Content Placeholder 10"/>
          <p:cNvSpPr>
            <a:spLocks noGrp="1"/>
          </p:cNvSpPr>
          <p:nvPr>
            <p:ph sz="quarter" idx="16"/>
          </p:nvPr>
        </p:nvSpPr>
        <p:spPr>
          <a:xfrm>
            <a:off x="342900" y="4241259"/>
            <a:ext cx="8458200" cy="1828800"/>
          </a:xfrm>
        </p:spPr>
        <p:txBody>
          <a:bodyPr>
            <a:normAutofit/>
          </a:bodyPr>
          <a:lstStyle/>
          <a:p>
            <a:pPr>
              <a:spcBef>
                <a:spcPts val="600"/>
              </a:spcBef>
              <a:spcAft>
                <a:spcPts val="0"/>
              </a:spcAft>
            </a:pPr>
            <a:r>
              <a:rPr lang="en-US" altLang="en-US" b="1" noProof="0" dirty="0">
                <a:latin typeface="Times New Roman" panose="02020603050405020304" pitchFamily="18" charset="0"/>
                <a:cs typeface="Times New Roman" panose="02020603050405020304" pitchFamily="18" charset="0"/>
              </a:rPr>
              <a:t>Participates in the development of the project’s software process description.</a:t>
            </a:r>
            <a:endParaRPr lang="en-US" altLang="en-US" noProof="0" dirty="0">
              <a:latin typeface="Times New Roman" panose="02020603050405020304" pitchFamily="18" charset="0"/>
              <a:cs typeface="Times New Roman" panose="02020603050405020304" pitchFamily="18" charset="0"/>
            </a:endParaRPr>
          </a:p>
          <a:p>
            <a:pPr marL="291600" lvl="1" indent="-291600">
              <a:spcBef>
                <a:spcPts val="1000"/>
              </a:spcBef>
              <a:spcAft>
                <a:spcPts val="0"/>
              </a:spcAft>
            </a:pPr>
            <a:r>
              <a:rPr lang="en-US" altLang="en-US" sz="1800" noProof="0" dirty="0">
                <a:latin typeface="Times New Roman" panose="02020603050405020304" pitchFamily="18" charset="0"/>
                <a:cs typeface="Times New Roman" panose="02020603050405020304" pitchFamily="18" charset="0"/>
              </a:rPr>
              <a:t>Reviews the process description for compliance with organizational policy, internal software standards, externally imposed standards (for example, I</a:t>
            </a:r>
            <a:r>
              <a:rPr lang="en-US" altLang="en-US" sz="100" noProof="0" dirty="0">
                <a:latin typeface="Times New Roman" panose="02020603050405020304" pitchFamily="18" charset="0"/>
                <a:cs typeface="Times New Roman" panose="02020603050405020304" pitchFamily="18" charset="0"/>
              </a:rPr>
              <a:t> </a:t>
            </a:r>
            <a:r>
              <a:rPr lang="en-US" altLang="en-US" sz="18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1800" noProof="0" dirty="0">
                <a:latin typeface="Times New Roman" panose="02020603050405020304" pitchFamily="18" charset="0"/>
                <a:cs typeface="Times New Roman" panose="02020603050405020304" pitchFamily="18" charset="0"/>
              </a:rPr>
              <a:t>O-9001), and other parts of the software project plan.</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155840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Role of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 Group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310847"/>
          </a:xfrm>
        </p:spPr>
        <p:txBody>
          <a:bodyPr vert="horz" lIns="91440" tIns="45720" rIns="91440" bIns="45720" rtlCol="0">
            <a:noAutofit/>
          </a:bodyPr>
          <a:lstStyle/>
          <a:p>
            <a:pPr>
              <a:spcBef>
                <a:spcPts val="600"/>
              </a:spcBef>
              <a:spcAft>
                <a:spcPts val="0"/>
              </a:spcAft>
            </a:pPr>
            <a:r>
              <a:rPr lang="en-US" altLang="en-US" sz="1800" b="1" noProof="0" dirty="0">
                <a:latin typeface="Times New Roman" panose="02020603050405020304" pitchFamily="18" charset="0"/>
                <a:cs typeface="Times New Roman" panose="02020603050405020304" pitchFamily="18" charset="0"/>
              </a:rPr>
              <a:t>Reviews software engineering activities to verify compliance with the defined software process.</a:t>
            </a:r>
            <a:r>
              <a:rPr lang="en-US" altLang="en-US" sz="1800" noProof="0" dirty="0">
                <a:latin typeface="Times New Roman" panose="02020603050405020304" pitchFamily="18" charset="0"/>
                <a:cs typeface="Times New Roman" panose="02020603050405020304" pitchFamily="18" charset="0"/>
              </a:rPr>
              <a:t> </a:t>
            </a:r>
          </a:p>
          <a:p>
            <a:pPr marL="291600" lvl="1"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I</a:t>
            </a:r>
            <a:r>
              <a:rPr lang="en-US" altLang="en-US" sz="1600" noProof="0" dirty="0" err="1">
                <a:latin typeface="Times New Roman" panose="02020603050405020304" pitchFamily="18" charset="0"/>
                <a:cs typeface="Times New Roman" panose="02020603050405020304" pitchFamily="18" charset="0"/>
              </a:rPr>
              <a:t>dentifies</a:t>
            </a:r>
            <a:r>
              <a:rPr lang="en-US" altLang="en-US" sz="1600" noProof="0" dirty="0">
                <a:latin typeface="Times New Roman" panose="02020603050405020304" pitchFamily="18" charset="0"/>
                <a:cs typeface="Times New Roman" panose="02020603050405020304" pitchFamily="18" charset="0"/>
              </a:rPr>
              <a:t>, documents, and tracks deviations from the process and verifies that corrections have been made.</a:t>
            </a:r>
          </a:p>
        </p:txBody>
      </p:sp>
      <p:sp>
        <p:nvSpPr>
          <p:cNvPr id="20" name="Content Placeholder 19"/>
          <p:cNvSpPr>
            <a:spLocks noGrp="1"/>
          </p:cNvSpPr>
          <p:nvPr>
            <p:ph sz="quarter" idx="15"/>
          </p:nvPr>
        </p:nvSpPr>
        <p:spPr>
          <a:xfrm>
            <a:off x="342900" y="2783512"/>
            <a:ext cx="8458200" cy="1662030"/>
          </a:xfrm>
        </p:spPr>
        <p:txBody>
          <a:bodyPr>
            <a:normAutofit/>
          </a:bodyPr>
          <a:lstStyle/>
          <a:p>
            <a:pPr>
              <a:spcBef>
                <a:spcPts val="600"/>
              </a:spcBef>
              <a:spcAft>
                <a:spcPts val="0"/>
              </a:spcAft>
            </a:pPr>
            <a:r>
              <a:rPr lang="en-US" altLang="en-US" sz="1800" b="1" noProof="0" dirty="0">
                <a:latin typeface="Times New Roman" panose="02020603050405020304" pitchFamily="18" charset="0"/>
                <a:cs typeface="Times New Roman" panose="02020603050405020304" pitchFamily="18" charset="0"/>
              </a:rPr>
              <a:t>Audits designated software work products to verify compliance with those defined as part of the software process.</a:t>
            </a:r>
            <a:r>
              <a:rPr lang="en-US" altLang="en-US" sz="1800" noProof="0" dirty="0">
                <a:latin typeface="Times New Roman" panose="02020603050405020304" pitchFamily="18" charset="0"/>
                <a:cs typeface="Times New Roman" panose="02020603050405020304" pitchFamily="18" charset="0"/>
              </a:rPr>
              <a:t> </a:t>
            </a:r>
          </a:p>
          <a:p>
            <a:pPr marL="291600" lvl="1"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R</a:t>
            </a:r>
            <a:r>
              <a:rPr lang="en-US" altLang="en-US" sz="1600" noProof="0" dirty="0" err="1">
                <a:latin typeface="Times New Roman" panose="02020603050405020304" pitchFamily="18" charset="0"/>
                <a:cs typeface="Times New Roman" panose="02020603050405020304" pitchFamily="18" charset="0"/>
              </a:rPr>
              <a:t>eviews</a:t>
            </a:r>
            <a:r>
              <a:rPr lang="en-US" altLang="en-US" sz="1600" noProof="0" dirty="0">
                <a:latin typeface="Times New Roman" panose="02020603050405020304" pitchFamily="18" charset="0"/>
                <a:cs typeface="Times New Roman" panose="02020603050405020304" pitchFamily="18" charset="0"/>
              </a:rPr>
              <a:t> selected work products; identifies, documents, and tracks deviations; verifies that corrections have been made.</a:t>
            </a:r>
          </a:p>
          <a:p>
            <a:pPr marL="291600" lvl="1" indent="-291600">
              <a:spcBef>
                <a:spcPts val="1000"/>
              </a:spcBef>
              <a:spcAft>
                <a:spcPts val="0"/>
              </a:spcAft>
            </a:pPr>
            <a:r>
              <a:rPr lang="en-US" altLang="en-US" sz="1600" dirty="0">
                <a:latin typeface="Times New Roman" panose="02020603050405020304" pitchFamily="18" charset="0"/>
                <a:cs typeface="Times New Roman" panose="02020603050405020304" pitchFamily="18" charset="0"/>
              </a:rPr>
              <a:t>P</a:t>
            </a:r>
            <a:r>
              <a:rPr lang="en-US" altLang="en-US" sz="1600" noProof="0" dirty="0" err="1">
                <a:latin typeface="Times New Roman" panose="02020603050405020304" pitchFamily="18" charset="0"/>
                <a:cs typeface="Times New Roman" panose="02020603050405020304" pitchFamily="18" charset="0"/>
              </a:rPr>
              <a:t>eriodically</a:t>
            </a:r>
            <a:r>
              <a:rPr lang="en-US" altLang="en-US" sz="1600" noProof="0" dirty="0">
                <a:latin typeface="Times New Roman" panose="02020603050405020304" pitchFamily="18" charset="0"/>
                <a:cs typeface="Times New Roman" panose="02020603050405020304" pitchFamily="18" charset="0"/>
              </a:rPr>
              <a:t> reports the results of its work to the project manager.</a:t>
            </a:r>
            <a:endParaRPr lang="en-US" noProof="0" dirty="0"/>
          </a:p>
        </p:txBody>
      </p:sp>
      <p:sp>
        <p:nvSpPr>
          <p:cNvPr id="22" name="Content Placeholder 21"/>
          <p:cNvSpPr>
            <a:spLocks noGrp="1"/>
          </p:cNvSpPr>
          <p:nvPr>
            <p:ph sz="quarter" idx="17"/>
          </p:nvPr>
        </p:nvSpPr>
        <p:spPr>
          <a:xfrm>
            <a:off x="342900" y="4655187"/>
            <a:ext cx="8458200" cy="1574844"/>
          </a:xfrm>
        </p:spPr>
        <p:txBody>
          <a:bodyPr>
            <a:normAutofit/>
          </a:bodyPr>
          <a:lstStyle/>
          <a:p>
            <a:pPr>
              <a:spcBef>
                <a:spcPts val="1000"/>
              </a:spcBef>
              <a:spcAft>
                <a:spcPts val="0"/>
              </a:spcAft>
            </a:pPr>
            <a:r>
              <a:rPr lang="en-US" altLang="en-US" sz="1800" b="1" noProof="0" dirty="0">
                <a:latin typeface="Times New Roman" panose="02020603050405020304" pitchFamily="18" charset="0"/>
                <a:cs typeface="Times New Roman" panose="02020603050405020304" pitchFamily="18" charset="0"/>
              </a:rPr>
              <a:t>Ensures that deviations in software work and work products are documented and handled according to a documented procedure.</a:t>
            </a:r>
          </a:p>
          <a:p>
            <a:pPr>
              <a:spcBef>
                <a:spcPts val="1000"/>
              </a:spcBef>
              <a:spcAft>
                <a:spcPts val="0"/>
              </a:spcAft>
            </a:pPr>
            <a:r>
              <a:rPr lang="en-US" altLang="en-US" sz="1800" b="1" noProof="0" dirty="0">
                <a:latin typeface="Times New Roman" panose="02020603050405020304" pitchFamily="18" charset="0"/>
                <a:cs typeface="Times New Roman" panose="02020603050405020304" pitchFamily="18" charset="0"/>
              </a:rPr>
              <a:t>Records any noncompliance and reports to senior management.</a:t>
            </a:r>
          </a:p>
          <a:p>
            <a:pPr marL="291600" lvl="1" indent="-291600">
              <a:spcBef>
                <a:spcPts val="1000"/>
              </a:spcBef>
              <a:spcAft>
                <a:spcPts val="0"/>
              </a:spcAft>
            </a:pPr>
            <a:r>
              <a:rPr lang="en-US" altLang="en-US" sz="1600" noProof="0" dirty="0">
                <a:latin typeface="Times New Roman" panose="02020603050405020304" pitchFamily="18" charset="0"/>
                <a:cs typeface="Times New Roman" panose="02020603050405020304" pitchFamily="18" charset="0"/>
              </a:rPr>
              <a:t>Noncompliance items are tracked until they are resolved.</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399236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S</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Q</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A Goals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9489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Requirements quality.</a:t>
            </a:r>
            <a:r>
              <a:rPr lang="en-US" altLang="en-US" sz="2400" noProof="0" dirty="0">
                <a:solidFill>
                  <a:schemeClr val="tx1"/>
                </a:solidFill>
                <a:latin typeface="Times New Roman" panose="02020603050405020304" pitchFamily="18" charset="0"/>
                <a:cs typeface="Times New Roman" panose="02020603050405020304" pitchFamily="18" charset="0"/>
              </a:rPr>
              <a:t> The correctness, completeness, and consistency of the requirements model will have a strong influence on the quality of all work products.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Design quality.</a:t>
            </a:r>
            <a:r>
              <a:rPr lang="en-US" altLang="en-US" sz="2400" noProof="0" dirty="0">
                <a:solidFill>
                  <a:schemeClr val="tx1"/>
                </a:solidFill>
                <a:latin typeface="Times New Roman" panose="02020603050405020304" pitchFamily="18" charset="0"/>
                <a:cs typeface="Times New Roman" panose="02020603050405020304" pitchFamily="18" charset="0"/>
              </a:rPr>
              <a:t> Every element of the design model should be assessed to ensure that it exhibits high quality and that the design itself conforms to requirements.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Code quality.</a:t>
            </a:r>
            <a:r>
              <a:rPr lang="en-US" altLang="en-US" sz="2400" noProof="0" dirty="0">
                <a:solidFill>
                  <a:schemeClr val="tx1"/>
                </a:solidFill>
                <a:latin typeface="Times New Roman" panose="02020603050405020304" pitchFamily="18" charset="0"/>
                <a:cs typeface="Times New Roman" panose="02020603050405020304" pitchFamily="18" charset="0"/>
              </a:rPr>
              <a:t> Source code and related work products must conform to local coding standards and exhibit characteristics that will facilitate maintainability.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Quality control effectiveness.</a:t>
            </a:r>
            <a:r>
              <a:rPr lang="en-US" altLang="en-US" sz="2400" noProof="0" dirty="0">
                <a:solidFill>
                  <a:schemeClr val="tx1"/>
                </a:solidFill>
                <a:latin typeface="Times New Roman" panose="02020603050405020304" pitchFamily="18" charset="0"/>
                <a:cs typeface="Times New Roman" panose="02020603050405020304" pitchFamily="18" charset="0"/>
              </a:rPr>
              <a:t> A software team should apply limited resources in a way that has the highest likelihood of achieving a high quality result.</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95204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Formal 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Q</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380131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Assumes that a rigorous syntax and semantics can be defined for every programming language.</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Allows the use of a rigorous approach to the specification of software requirements.</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Applies mathematical proof of correctness techniques to demonstrate that a program conforms to its specification.</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Although formal methods are interesting to some software engineering researchers, most commercial developers rarely use of formal methods.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106704165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319</TotalTime>
  <Words>1617</Words>
  <Application>Microsoft Office PowerPoint</Application>
  <PresentationFormat>全屏显示(4:3)</PresentationFormat>
  <Paragraphs>138</Paragraphs>
  <Slides>21</Slides>
  <Notes>3</Notes>
  <HiddenSlides>3</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21</vt:i4>
      </vt:variant>
    </vt:vector>
  </HeadingPairs>
  <TitlesOfParts>
    <vt:vector size="29"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17</vt:lpstr>
      <vt:lpstr>Quality Management</vt:lpstr>
      <vt:lpstr>Software Quality Assurance背图</vt:lpstr>
      <vt:lpstr>Elements of S Q A</vt:lpstr>
      <vt:lpstr>Data Driven S Q A</vt:lpstr>
      <vt:lpstr>Role of S Q A Group 1</vt:lpstr>
      <vt:lpstr>Role of S Q A Group 2</vt:lpstr>
      <vt:lpstr>S Q A Goals</vt:lpstr>
      <vt:lpstr>Formal S Q A</vt:lpstr>
      <vt:lpstr>Statistical S Q A</vt:lpstr>
      <vt:lpstr>Six Sigma for Software Engineering 1</vt:lpstr>
      <vt:lpstr>Six Sigma for Software Engineering 2</vt:lpstr>
      <vt:lpstr>Software Reliability and Availability</vt:lpstr>
      <vt:lpstr>AI and Reliability Models</vt:lpstr>
      <vt:lpstr>Software Safety</vt:lpstr>
      <vt:lpstr>I S O 9001:2015 Standard</vt:lpstr>
      <vt:lpstr>S Q A Plan Contents记</vt:lpstr>
      <vt:lpstr>End of Main Content</vt:lpstr>
      <vt:lpstr>Accessibility Content: Text Alternatives for Images</vt:lpstr>
      <vt:lpstr>Software Quality Assurance – Text Alternative</vt:lpstr>
      <vt:lpstr>Data Driven S Q A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65</cp:revision>
  <dcterms:created xsi:type="dcterms:W3CDTF">2019-01-22T22:04:31Z</dcterms:created>
  <dcterms:modified xsi:type="dcterms:W3CDTF">2024-12-24T01:36:17Z</dcterms:modified>
</cp:coreProperties>
</file>