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erif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Spectral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2" Type="http://schemas.openxmlformats.org/officeDocument/2006/relationships/font" Target="fonts/Spectral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44" Type="http://schemas.openxmlformats.org/officeDocument/2006/relationships/font" Target="fonts/Spectral-italic.fntdata"/><Relationship Id="rId21" Type="http://schemas.openxmlformats.org/officeDocument/2006/relationships/slide" Target="slides/slide16.xml"/><Relationship Id="rId43" Type="http://schemas.openxmlformats.org/officeDocument/2006/relationships/font" Target="fonts/Spectral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erif-bold.fntdata"/><Relationship Id="rId12" Type="http://schemas.openxmlformats.org/officeDocument/2006/relationships/slide" Target="slides/slide7.xml"/><Relationship Id="rId34" Type="http://schemas.openxmlformats.org/officeDocument/2006/relationships/font" Target="fonts/RobotoSerif-regular.fntdata"/><Relationship Id="rId15" Type="http://schemas.openxmlformats.org/officeDocument/2006/relationships/slide" Target="slides/slide10.xml"/><Relationship Id="rId37" Type="http://schemas.openxmlformats.org/officeDocument/2006/relationships/font" Target="fonts/RobotoSerif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Serif-italic.fntdata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ac134032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1ac13403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1ac13403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1ac13403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25612e50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25612e50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25612e5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25612e5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Aanduiden waarom SVM en KNN overfitten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1ac134032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1ac134032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Hyperparameters can be optimized, Conclusion FNN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25612e50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25612e50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Hyperparameters can be optimized (room for </a:t>
            </a:r>
            <a:r>
              <a:rPr lang="nl"/>
              <a:t>improvement)</a:t>
            </a:r>
            <a:r>
              <a:rPr lang="nl"/>
              <a:t>, Conclusion FNN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1ac134032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1ac134032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1ac13403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1ac13403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1ac134032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1ac134032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1ac1340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1ac1340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fba55b6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fba55b6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25612e50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25612e50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1ac134032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1ac134032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1ac1340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1ac1340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1ac1340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b1ac1340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1ac134032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1ac134032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True precision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1ac134032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1ac134032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Precision taking margin of error into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year	country	polity2		durable</a:t>
            </a:r>
            <a:r>
              <a:rPr lang="nl"/>
              <a:t>	</a:t>
            </a:r>
            <a:r>
              <a:rPr lang="nl"/>
              <a:t>fragment</a:t>
            </a:r>
            <a:r>
              <a:rPr lang="nl"/>
              <a:t>	</a:t>
            </a:r>
            <a:r>
              <a:rPr lang="nl"/>
              <a:t>gov_instability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2016	Colombia	7		59		3		0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gdp_rppp		gdp_rppp_pc		igov_rppp		ipriv_rppp		ippp_rppp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683,8214722		</a:t>
            </a:r>
            <a:r>
              <a:rPr lang="nl"/>
              <a:t>14358,16819		23,69633865		124,1269913		8,602406502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country_risk		predicted_country_risk 	norm_risk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medium_4		high_5				0,48998817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1ac1340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1ac1340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1ac1340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1ac1340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1ac1340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1ac1340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ba55b6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ba55b6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11609bf1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11609bf1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11609bf1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11609bf1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ba55b6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ba55b6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Resolve mismatching country names during merge of datasets: Caused datapoints to get lost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ac13403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1ac13403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1ac13403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1ac13403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1ac13403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1ac13403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bullets hebben betrekking op ons probleem, niet algemeen</a:t>
            </a:r>
            <a:br>
              <a:rPr lang="nl"/>
            </a:br>
            <a:r>
              <a:rPr lang="nl"/>
              <a:t>Literatuuronderzoek gedaan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685350" y="1137001"/>
            <a:ext cx="7773300" cy="24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b="1" sz="3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2580475" y="794125"/>
            <a:ext cx="3813899" cy="3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685350" y="1152926"/>
            <a:ext cx="7773300" cy="24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Risk Radar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11700" y="252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8051100" y="4347475"/>
            <a:ext cx="781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libri"/>
                <a:ea typeface="Calibri"/>
                <a:cs typeface="Calibri"/>
                <a:sym typeface="Calibri"/>
              </a:rPr>
              <a:t>Team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KNN</a:t>
            </a:r>
            <a:endParaRPr b="1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926050" y="4229100"/>
            <a:ext cx="75057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Figure 3.3) Graph depicting the accuracy per K-value from 1 to 1000.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14400"/>
            <a:ext cx="57340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72675" y="42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SVM</a:t>
            </a:r>
            <a:endParaRPr b="1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250" y="2527085"/>
            <a:ext cx="5625600" cy="26072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400" y="-22324"/>
            <a:ext cx="5625600" cy="2579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>
            <p:ph type="title"/>
          </p:nvPr>
        </p:nvSpPr>
        <p:spPr>
          <a:xfrm>
            <a:off x="372675" y="260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KNN</a:t>
            </a:r>
            <a:endParaRPr b="1"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39650" y="1015900"/>
            <a:ext cx="2968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Slightly overfits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Difficulty distinguishing between medium and high-risk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546750" y="3125375"/>
            <a:ext cx="2968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 = 10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Overfitting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Difficulty distinguishing between high-risk labels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72675" y="42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SVM</a:t>
            </a:r>
            <a:endParaRPr b="1"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250" y="2527085"/>
            <a:ext cx="5625600" cy="26072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400" y="-22324"/>
            <a:ext cx="5625600" cy="2579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24"/>
          <p:cNvSpPr txBox="1"/>
          <p:nvPr>
            <p:ph type="title"/>
          </p:nvPr>
        </p:nvSpPr>
        <p:spPr>
          <a:xfrm>
            <a:off x="372675" y="260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KNN</a:t>
            </a:r>
            <a:endParaRPr b="1"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39650" y="1015900"/>
            <a:ext cx="2968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Slightly overfits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Difficulty distinguishing between medium and high-risk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546750" y="3125375"/>
            <a:ext cx="2968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 = 10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Overfitting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Difficulty distinguishing between high-risk labels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p24"/>
          <p:cNvSpPr txBox="1"/>
          <p:nvPr/>
        </p:nvSpPr>
        <p:spPr>
          <a:xfrm>
            <a:off x="3483950" y="1975325"/>
            <a:ext cx="2703000" cy="63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437750" y="1975325"/>
            <a:ext cx="2671800" cy="63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437750" y="1183025"/>
            <a:ext cx="2671800" cy="5217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72675" y="42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SVM</a:t>
            </a:r>
            <a:endParaRPr b="1"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250" y="2527085"/>
            <a:ext cx="5625600" cy="26072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400" y="-22324"/>
            <a:ext cx="5625600" cy="2579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5"/>
          <p:cNvSpPr txBox="1"/>
          <p:nvPr>
            <p:ph type="title"/>
          </p:nvPr>
        </p:nvSpPr>
        <p:spPr>
          <a:xfrm>
            <a:off x="372675" y="260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KNN</a:t>
            </a:r>
            <a:endParaRPr b="1"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439650" y="1015900"/>
            <a:ext cx="2968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Slightly overfits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Difficulty distinguishing between medium and high-risk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546750" y="3125375"/>
            <a:ext cx="2968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 = 10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Overfitting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Difficulty distinguishing between high-risk labels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3" name="Google Shape;233;p25"/>
          <p:cNvSpPr txBox="1"/>
          <p:nvPr/>
        </p:nvSpPr>
        <p:spPr>
          <a:xfrm>
            <a:off x="3515250" y="4585075"/>
            <a:ext cx="2671800" cy="5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6469050" y="4584925"/>
            <a:ext cx="2671800" cy="5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6469050" y="3938450"/>
            <a:ext cx="2671800" cy="3381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Feedforward Neural Network</a:t>
            </a:r>
            <a:endParaRPr b="1"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819150" y="1990725"/>
            <a:ext cx="233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High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Minimal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lot of hyperparameters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100" y="1809788"/>
            <a:ext cx="57340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89700" y="3382025"/>
            <a:ext cx="23361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Optimizer        = Adam 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hidden_layers  = 1 (ReLU) 	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units                 = 256		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dropout_rate   = 0.2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patience          = 10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learning_rate   = 0.00015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Feedforward Neural Network</a:t>
            </a:r>
            <a:endParaRPr b="1"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819150" y="1990725"/>
            <a:ext cx="233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High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Minimal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lot of hyperparameters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100" y="1809788"/>
            <a:ext cx="57340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889700" y="3382025"/>
            <a:ext cx="23361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Optimizer        = Adam 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hidden_layers  = 1 (ReLU) 	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units                 = 256		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dropout_rate   = 0.2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patience          = 10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9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learning_rate   = 0.00015</a:t>
            </a:r>
            <a:endParaRPr i="1" sz="9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3143325" y="3889425"/>
            <a:ext cx="2671800" cy="5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097125" y="3889275"/>
            <a:ext cx="2671800" cy="5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The model</a:t>
            </a:r>
            <a:endParaRPr b="1"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solidFill>
                  <a:srgbClr val="000000"/>
                </a:solidFill>
              </a:rPr>
              <a:t>Changed: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hidden_layers = 1 (ReLU) 	units         = 1024	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patience          = 25		epochs      = 2000	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learning_rate = FactorScheduler(factor=0.995, stop_factor=0.00075, base_lr=0.002)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solidFill>
                  <a:srgbClr val="000000"/>
                </a:solidFill>
              </a:rPr>
              <a:t>Did not change: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epsilon            = 1e-7		beta_1     = 0.9		beta_2            	 = 0.999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clipnorm        = None		clipvalue = None	global_clipnorm = None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jit_compile    = True		use_ema = False	weight_decay 	 = 0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dropout_rate = 0</a:t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	</a:t>
            </a:r>
            <a:endParaRPr i="1" sz="1100">
              <a:solidFill>
                <a:srgbClr val="000000"/>
              </a:solidFill>
              <a:highlight>
                <a:srgbClr val="FF0000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450" y="1739125"/>
            <a:ext cx="2454201" cy="295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401" y="2995000"/>
            <a:ext cx="5062275" cy="2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Training</a:t>
            </a:r>
            <a:endParaRPr b="1"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19138" y="4341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results of the loss of the model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i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Right: ‘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cartoon depicting the effects of different learning rates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’. (Stanford </a:t>
            </a: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University, z.d.).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144700" y="1388750"/>
            <a:ext cx="3427301" cy="30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3947"/>
          <a:stretch/>
        </p:blipFill>
        <p:spPr>
          <a:xfrm>
            <a:off x="4724400" y="1454600"/>
            <a:ext cx="3130450" cy="2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Training</a:t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1097750" y="1432825"/>
            <a:ext cx="3426250" cy="29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650" y="1501675"/>
            <a:ext cx="3228775" cy="27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819138" y="428626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Left: 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results of the accuracy of the model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i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Right: ‘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gap between the training and validation accuracy indicates the amount of overfitting.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(Stanford </a:t>
            </a: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University, z.d.).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Predicting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567625" y="1990725"/>
            <a:ext cx="20769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≈0.2158</a:t>
            </a: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S.C.C. Loss*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≈93% Accuracy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overfitting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issues predicting high risk datapoints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475" y="1462800"/>
            <a:ext cx="6293051" cy="28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2830500" y="4438725"/>
            <a:ext cx="5686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/>
              <a:t>Table 4.1) The confusion matrices of the final model.</a:t>
            </a:r>
            <a:endParaRPr i="1"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sp>
        <p:nvSpPr>
          <p:cNvPr id="286" name="Google Shape;286;p31"/>
          <p:cNvSpPr txBox="1"/>
          <p:nvPr/>
        </p:nvSpPr>
        <p:spPr>
          <a:xfrm>
            <a:off x="600250" y="4223550"/>
            <a:ext cx="174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835075" y="4537525"/>
            <a:ext cx="7505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*S.C.C. = S</a:t>
            </a:r>
            <a:r>
              <a:rPr i="1"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parse Categorical Cross-entropy</a:t>
            </a:r>
            <a:endParaRPr i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Problem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Investors cannot accurately predict </a:t>
            </a:r>
            <a:r>
              <a:rPr lang="nl"/>
              <a:t>whether</a:t>
            </a:r>
            <a:r>
              <a:rPr lang="nl"/>
              <a:t> investing in a certain country will be worth it or not. This can lead to monetary losses.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Research question: </a:t>
            </a: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can the investment risk of a country be predicted, based on political and economical data, using machine learning?”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Predicting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567625" y="1990725"/>
            <a:ext cx="20769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≈0.2158</a:t>
            </a: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S.C.C. Loss*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≈93% Accuracy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overfitting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issues predicting high risk datapoints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475" y="1462800"/>
            <a:ext cx="6293051" cy="28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/>
        </p:nvSpPr>
        <p:spPr>
          <a:xfrm>
            <a:off x="2830500" y="4438725"/>
            <a:ext cx="5686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/>
              <a:t>Table 4.1) The confusion matrices of the final model.</a:t>
            </a:r>
            <a:endParaRPr i="1"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sp>
        <p:nvSpPr>
          <p:cNvPr id="296" name="Google Shape;296;p32"/>
          <p:cNvSpPr txBox="1"/>
          <p:nvPr/>
        </p:nvSpPr>
        <p:spPr>
          <a:xfrm>
            <a:off x="600250" y="4223550"/>
            <a:ext cx="174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835075" y="4537525"/>
            <a:ext cx="7505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*S.C.C. = Sparse Categorical Cross-entropy</a:t>
            </a:r>
            <a:endParaRPr i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614275" y="3720425"/>
            <a:ext cx="2999400" cy="5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5826076" y="3720275"/>
            <a:ext cx="3035400" cy="5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Edge cases</a:t>
            </a:r>
            <a:endParaRPr b="1"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2739938" y="4169074"/>
            <a:ext cx="73128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4.2) A sample of the set of the incorrectly predicted rows, 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by the final model.</a:t>
            </a:r>
            <a:endParaRPr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0" y="1876400"/>
            <a:ext cx="3692125" cy="21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725" y="1800188"/>
            <a:ext cx="4123122" cy="22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Margin of error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Difference is never more than one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Very </a:t>
            </a:r>
            <a:r>
              <a:rPr lang="nl"/>
              <a:t>impactful</a:t>
            </a:r>
            <a:r>
              <a:rPr lang="nl"/>
              <a:t> on 3-label </a:t>
            </a:r>
            <a:r>
              <a:rPr lang="nl"/>
              <a:t>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difference of one is classified as semi-correct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100% accuracy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825" y="845600"/>
            <a:ext cx="4428500" cy="34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227950" y="4300675"/>
            <a:ext cx="48699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4.3) The distribution depicting the difference between predicted 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observed labels, where the predictions were done by the final model.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819150" y="79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Accuracy vs Precision</a:t>
            </a:r>
            <a:endParaRPr b="1"/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50809" r="0" t="0"/>
          <a:stretch/>
        </p:blipFill>
        <p:spPr>
          <a:xfrm>
            <a:off x="1366700" y="1371750"/>
            <a:ext cx="3306800" cy="29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50" y="1452250"/>
            <a:ext cx="3131200" cy="27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819138" y="425648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Left: 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results of the accuracy of the </a:t>
            </a:r>
            <a:r>
              <a:rPr b="1"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27-label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i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Right: ‘</a:t>
            </a:r>
            <a:r>
              <a:rPr i="1" lang="nl" sz="1050">
                <a:solidFill>
                  <a:srgbClr val="5756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gap between the training and validation accuracy indicates the amount of overfitting.</a:t>
            </a: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’ (Stanford </a:t>
            </a:r>
            <a:r>
              <a:rPr i="1"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University, z.d.).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95256" l="0" r="783" t="0"/>
          <a:stretch/>
        </p:blipFill>
        <p:spPr>
          <a:xfrm>
            <a:off x="2823183" y="1461099"/>
            <a:ext cx="5689100" cy="2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 b="0" l="0" r="0" t="88669"/>
          <a:stretch/>
        </p:blipFill>
        <p:spPr>
          <a:xfrm>
            <a:off x="2800708" y="4223674"/>
            <a:ext cx="5734050" cy="63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 b="12788" l="0" r="0" t="48435"/>
          <a:stretch/>
        </p:blipFill>
        <p:spPr>
          <a:xfrm>
            <a:off x="2841196" y="1881433"/>
            <a:ext cx="5653075" cy="2159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 txBox="1"/>
          <p:nvPr>
            <p:ph type="title"/>
          </p:nvPr>
        </p:nvSpPr>
        <p:spPr>
          <a:xfrm>
            <a:off x="988575" y="839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27-label predicting</a:t>
            </a:r>
            <a:endParaRPr b="1"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819150" y="1990725"/>
            <a:ext cx="21888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9-label accuracy; 93%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Fairly precise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True precision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875" y="947147"/>
            <a:ext cx="4698400" cy="349157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Margin of error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819150" y="1990725"/>
            <a:ext cx="325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nl">
                <a:solidFill>
                  <a:srgbClr val="000000"/>
                </a:solidFill>
              </a:rPr>
              <a:t>95% of the rows fall within the margin of error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nl">
                <a:solidFill>
                  <a:srgbClr val="000000"/>
                </a:solidFill>
              </a:rPr>
              <a:t>≈71% tends to be classified as a lower-risk label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nl">
                <a:solidFill>
                  <a:srgbClr val="000000"/>
                </a:solidFill>
              </a:rPr>
              <a:t>T</a:t>
            </a:r>
            <a:r>
              <a:rPr lang="nl">
                <a:solidFill>
                  <a:srgbClr val="000000"/>
                </a:solidFill>
              </a:rPr>
              <a:t>aking the margin of error into account;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nl">
                <a:solidFill>
                  <a:srgbClr val="000000"/>
                </a:solidFill>
              </a:rPr>
              <a:t>Very precise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432391" y="4338300"/>
            <a:ext cx="43023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Figure 4.6) The distribution depicting the difference between predicted and observed label (27-label model)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Custom validation</a:t>
            </a:r>
            <a:endParaRPr b="1"/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00" y="1495550"/>
            <a:ext cx="277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/>
        </p:nvSpPr>
        <p:spPr>
          <a:xfrm>
            <a:off x="595963" y="4215800"/>
            <a:ext cx="3463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/>
              <a:t>Table 4.4) Confusion matrix depicting the accuracy of the predictions of the model on the custom validation dataset.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34" y="1285875"/>
            <a:ext cx="4012700" cy="30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/>
        </p:nvSpPr>
        <p:spPr>
          <a:xfrm>
            <a:off x="4572000" y="4215800"/>
            <a:ext cx="4357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/>
              <a:t>Table 4.5) The distribution depicting the difference between predicted and </a:t>
            </a:r>
            <a:endParaRPr i="1"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/>
              <a:t>observed labels, where the predictions were done by the model.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Limitations</a:t>
            </a:r>
            <a:endParaRPr b="1"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Risk score formula creates an enormous bias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More features is </a:t>
            </a:r>
            <a:r>
              <a:rPr lang="nl"/>
              <a:t>preferred, since the world is 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More </a:t>
            </a:r>
            <a:r>
              <a:rPr lang="nl"/>
              <a:t>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Standardised country names or codes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2592150" y="2058450"/>
            <a:ext cx="39597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5500"/>
              <a:t>Questions?</a:t>
            </a:r>
            <a:endParaRPr b="1"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Problem</a:t>
            </a:r>
            <a:endParaRPr b="1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Either </a:t>
            </a:r>
            <a:r>
              <a:rPr lang="nl"/>
              <a:t>classification </a:t>
            </a:r>
            <a:r>
              <a:rPr lang="nl"/>
              <a:t>or </a:t>
            </a:r>
            <a:r>
              <a:rPr lang="nl"/>
              <a:t>regression is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was unlabeled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We calculated a risk score from 0 to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Based on other papers*, classification was chosen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category</a:t>
            </a:r>
            <a:r>
              <a:rPr lang="nl"/>
              <a:t> is more intuitive than a score from 0 to 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835075" y="4537525"/>
            <a:ext cx="7505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*(Allianz, z.d.), Nath (2008)</a:t>
            </a:r>
            <a:endParaRPr i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Political d</a:t>
            </a:r>
            <a:r>
              <a:rPr b="1" lang="nl"/>
              <a:t>ata</a:t>
            </a:r>
            <a:endParaRPr b="1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Dataset: Polity5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Polity2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Durable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Fragment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Government instability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br>
              <a:rPr lang="nl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Where </a:t>
            </a:r>
            <a:r>
              <a:rPr i="1" lang="nl">
                <a:latin typeface="Roboto Serif"/>
                <a:ea typeface="Roboto Serif"/>
                <a:cs typeface="Roboto Serif"/>
                <a:sym typeface="Roboto Serif"/>
              </a:rPr>
              <a:t>m </a:t>
            </a:r>
            <a:r>
              <a:rPr lang="nl"/>
              <a:t>is the amount of lookback years. </a:t>
            </a:r>
            <a:r>
              <a:rPr i="1" lang="nl">
                <a:latin typeface="Roboto Serif"/>
                <a:ea typeface="Roboto Serif"/>
                <a:cs typeface="Roboto Serif"/>
                <a:sym typeface="Roboto Serif"/>
              </a:rPr>
              <a:t>m = 60</a:t>
            </a:r>
            <a:endParaRPr i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54" y="3182438"/>
            <a:ext cx="5480106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b="44668" l="0" r="0" t="0"/>
          <a:stretch/>
        </p:blipFill>
        <p:spPr>
          <a:xfrm>
            <a:off x="5192150" y="1564375"/>
            <a:ext cx="2790450" cy="12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Datasets: </a:t>
            </a:r>
            <a:r>
              <a:rPr lang="nl"/>
              <a:t>International Monetary Fund (IMF) &amp; World Bank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Gross domestic product </a:t>
            </a:r>
            <a:r>
              <a:rPr lang="nl"/>
              <a:t>(</a:t>
            </a:r>
            <a:r>
              <a:rPr lang="nl"/>
              <a:t>GDP)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General government investment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Private investment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Public-private partnership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GDP per capita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 Serif"/>
              <a:buChar char="○"/>
            </a:pPr>
            <a:r>
              <a:rPr i="1" lang="nl" sz="1000">
                <a:latin typeface="Roboto Serif"/>
                <a:ea typeface="Roboto Serif"/>
                <a:cs typeface="Roboto Serif"/>
                <a:sym typeface="Roboto Serif"/>
              </a:rPr>
              <a:t>gdp_per_capita</a:t>
            </a:r>
            <a:r>
              <a:rPr baseline="-25000" i="1" lang="nl" sz="1000">
                <a:latin typeface="Roboto Serif"/>
                <a:ea typeface="Roboto Serif"/>
                <a:cs typeface="Roboto Serif"/>
                <a:sym typeface="Roboto Serif"/>
              </a:rPr>
              <a:t>country, year</a:t>
            </a:r>
            <a:r>
              <a:rPr i="1" lang="nl" sz="1000">
                <a:latin typeface="Roboto Serif"/>
                <a:ea typeface="Roboto Serif"/>
                <a:cs typeface="Roboto Serif"/>
                <a:sym typeface="Roboto Serif"/>
              </a:rPr>
              <a:t> = gdp</a:t>
            </a:r>
            <a:r>
              <a:rPr baseline="-25000" i="1" lang="nl" sz="1000">
                <a:latin typeface="Roboto Serif"/>
                <a:ea typeface="Roboto Serif"/>
                <a:cs typeface="Roboto Serif"/>
                <a:sym typeface="Roboto Serif"/>
              </a:rPr>
              <a:t>country, year  </a:t>
            </a:r>
            <a:r>
              <a:rPr i="1" lang="nl" sz="1000">
                <a:latin typeface="Roboto Serif"/>
                <a:ea typeface="Roboto Serif"/>
                <a:cs typeface="Roboto Serif"/>
                <a:sym typeface="Roboto Serif"/>
              </a:rPr>
              <a:t>/ population</a:t>
            </a:r>
            <a:r>
              <a:rPr baseline="-25000" i="1" lang="nl" sz="1000">
                <a:latin typeface="Roboto Serif"/>
                <a:ea typeface="Roboto Serif"/>
                <a:cs typeface="Roboto Serif"/>
                <a:sym typeface="Roboto Serif"/>
              </a:rPr>
              <a:t>country. year </a:t>
            </a:r>
            <a:endParaRPr baseline="-25000" i="1" sz="1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Economic</a:t>
            </a:r>
            <a:r>
              <a:rPr b="1" lang="nl"/>
              <a:t> d</a:t>
            </a:r>
            <a:r>
              <a:rPr b="1" lang="nl"/>
              <a:t>ata</a:t>
            </a:r>
            <a:endParaRPr b="1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4993450" y="1990725"/>
            <a:ext cx="3642125" cy="1272050"/>
            <a:chOff x="5037550" y="2098075"/>
            <a:chExt cx="3642125" cy="1272050"/>
          </a:xfrm>
        </p:grpSpPr>
        <p:pic>
          <p:nvPicPr>
            <p:cNvPr id="160" name="Google Shape;160;p17"/>
            <p:cNvPicPr preferRelativeResize="0"/>
            <p:nvPr/>
          </p:nvPicPr>
          <p:blipFill rotWithShape="1">
            <a:blip r:embed="rId3">
              <a:alphaModFix/>
            </a:blip>
            <a:srcRect b="61909" l="0" r="0" t="0"/>
            <a:stretch/>
          </p:blipFill>
          <p:spPr>
            <a:xfrm>
              <a:off x="5037550" y="2098075"/>
              <a:ext cx="3642125" cy="74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7"/>
            <p:cNvPicPr preferRelativeResize="0"/>
            <p:nvPr/>
          </p:nvPicPr>
          <p:blipFill rotWithShape="1">
            <a:blip r:embed="rId3">
              <a:alphaModFix/>
            </a:blip>
            <a:srcRect b="0" l="0" r="0" t="73100"/>
            <a:stretch/>
          </p:blipFill>
          <p:spPr>
            <a:xfrm>
              <a:off x="5037550" y="2843625"/>
              <a:ext cx="3642125" cy="526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transformations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Resolve mismatching country names during merge of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Selecting data from year 1960 to 2018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Polity 2 score categorized into: democratic, autocratic and anocratic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To c</a:t>
            </a:r>
            <a:r>
              <a:rPr lang="nl"/>
              <a:t>ertain columns log</a:t>
            </a:r>
            <a:r>
              <a:rPr baseline="-25000" lang="nl"/>
              <a:t>10</a:t>
            </a:r>
            <a:r>
              <a:rPr lang="nl"/>
              <a:t> and normalisation has been applied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risk score has been calculated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After the data transformations; 7475 datapoints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Risk score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Normalised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Score from 0 to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60192" l="0" r="0" t="0"/>
          <a:stretch/>
        </p:blipFill>
        <p:spPr>
          <a:xfrm>
            <a:off x="965965" y="1979850"/>
            <a:ext cx="7261225" cy="3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31776" l="0" r="0" t="37489"/>
          <a:stretch/>
        </p:blipFill>
        <p:spPr>
          <a:xfrm>
            <a:off x="958791" y="2467687"/>
            <a:ext cx="7261225" cy="23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65188"/>
          <a:stretch/>
        </p:blipFill>
        <p:spPr>
          <a:xfrm>
            <a:off x="965953" y="2840575"/>
            <a:ext cx="7261225" cy="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200" y="1109525"/>
            <a:ext cx="5681251" cy="32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Labels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990725"/>
            <a:ext cx="27006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Three categories; Low, medium and high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Three sublabels 0 to 2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Resulting in 9 labels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>
                <a:highlight>
                  <a:schemeClr val="dk1"/>
                </a:highlight>
              </a:rPr>
              <a:t>Equal partition of the risk score (0 to 1)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325" y="3587475"/>
            <a:ext cx="1024025" cy="3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3519750" y="4217725"/>
            <a:ext cx="4936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100">
                <a:highlight>
                  <a:srgbClr val="FFFFFF"/>
                </a:highlight>
              </a:rPr>
              <a:t>Figure 3.5) A bar graph depicting the amount of rows per label.</a:t>
            </a:r>
            <a:endParaRPr i="1"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Model</a:t>
            </a:r>
            <a:endParaRPr b="1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48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Key </a:t>
            </a:r>
            <a:r>
              <a:rPr lang="nl"/>
              <a:t>takeaways</a:t>
            </a:r>
            <a:r>
              <a:rPr lang="nl"/>
              <a:t> based on </a:t>
            </a:r>
            <a:r>
              <a:rPr lang="nl"/>
              <a:t>literature research: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SVM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Limited to two-class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Performs well in high-dimensional 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Suitable for multi-class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Doesn’t perform well when class distribution is uneven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Does well in handling non-linear relationships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Prone to overfitting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819150" y="4438725"/>
            <a:ext cx="768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/>
              <a:t>Bluwstein et al. (2020), Xu et al. (2022)</a:t>
            </a:r>
            <a:endParaRPr i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