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/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/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" name="Freeform 6"/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" name="Freeform 7"/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" name="Freeform 9"/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9" name="Freeform 10"/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2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0" name="Freeform 11"/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37"/>
                <a:gd name="f18" fmla="*/ f15 1 113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1" name="Freeform 12"/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2" name="Freeform 13"/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34"/>
                <a:gd name="f18" fmla="*/ f15 1 898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3" name="Freeform 14"/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4" name="Freeform 15"/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5" name="Freeform 16"/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6" name="Freeform 17"/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264"/>
                <a:gd name="f21" fmla="*/ f18 1 329"/>
                <a:gd name="f22" fmla="*/ 0 1 f20"/>
                <a:gd name="f23" fmla="*/ f16 1 f20"/>
                <a:gd name="f24" fmla="*/ 0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7" name="Freeform 18"/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34"/>
                <a:gd name="f35" fmla="*/ f32 1 31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8" name="Freeform 19"/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2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9" name="Freeform 20"/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0" name="Freeform 21"/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1" name="Freeform 22"/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13"/>
                <a:gd name="f18" fmla="*/ f15 1 766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" name="Freeform 23"/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val f2"/>
                <a:gd name="f15" fmla="val f3"/>
                <a:gd name="f16" fmla="+- f15 0 f14"/>
                <a:gd name="f17" fmla="*/ f16 1 33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3" name="Freeform 24"/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" name="Freeform 25"/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4"/>
                <a:gd name="f17" fmla="*/ f14 1 16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5" name="Freeform 26"/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6" name="Freeform 27"/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4"/>
                <a:gd name="f17" fmla="*/ f14 1 17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7" name="Freeform 28"/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8" name="Freeform 29"/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195"/>
                <a:gd name="f19" fmla="*/ f16 1 982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9" name="Freeform 30"/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0" name="Freeform 31"/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val f3"/>
                <a:gd name="f13" fmla="val f4"/>
                <a:gd name="f14" fmla="val f5"/>
                <a:gd name="f15" fmla="+- f14 0 f12"/>
                <a:gd name="f16" fmla="+- f13 0 f12"/>
                <a:gd name="f17" fmla="*/ f16 1 192"/>
                <a:gd name="f18" fmla="*/ f15 1 1120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1" name="Freeform 32"/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" name="Rectangle 33"/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3" name="Freeform 34"/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val f2"/>
                <a:gd name="f16" fmla="val f3"/>
                <a:gd name="f17" fmla="+- f16 0 f15"/>
                <a:gd name="f18" fmla="*/ f17 1 40"/>
                <a:gd name="f19" fmla="*/ 0 1 f18"/>
                <a:gd name="f20" fmla="*/ f16 1 f18"/>
                <a:gd name="f21" fmla="*/ f19 f13 1"/>
                <a:gd name="f22" fmla="*/ f20 f13 1"/>
                <a:gd name="f23" fmla="*/ f20 f14 1"/>
                <a:gd name="f24" fmla="*/ f1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4" name="Freeform 35"/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120"/>
                <a:gd name="f18" fmla="*/ f15 1 291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5" name="Freeform 36"/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135"/>
                <a:gd name="f18" fmla="*/ f15 1 476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6" name="Freeform 37"/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val f2"/>
                <a:gd name="f20" fmla="val f3"/>
                <a:gd name="f21" fmla="val f4"/>
                <a:gd name="f22" fmla="+- f21 0 f19"/>
                <a:gd name="f23" fmla="+- f20 0 f19"/>
                <a:gd name="f24" fmla="*/ f23 1 35"/>
                <a:gd name="f25" fmla="*/ f22 1 34"/>
                <a:gd name="f26" fmla="*/ 0 1 f24"/>
                <a:gd name="f27" fmla="*/ f20 1 f24"/>
                <a:gd name="f28" fmla="*/ 0 1 f25"/>
                <a:gd name="f29" fmla="*/ f21 1 f25"/>
                <a:gd name="f30" fmla="*/ f26 f17 1"/>
                <a:gd name="f31" fmla="*/ f27 f17 1"/>
                <a:gd name="f32" fmla="*/ f29 f18 1"/>
                <a:gd name="f33" fmla="*/ f28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3" r="f31" b="f32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" name="Freeform 38"/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402"/>
                <a:gd name="f19" fmla="*/ f16 1 2536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8" name="Freeform 39"/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90"/>
                <a:gd name="f17" fmla="*/ f14 1 30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9" name="Freeform 40"/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val f2"/>
                <a:gd name="f14" fmla="val f3"/>
                <a:gd name="f15" fmla="+- f14 0 f13"/>
                <a:gd name="f16" fmla="*/ f15 1 23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0" name="Freeform 41"/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0"/>
                <a:gd name="f18" fmla="*/ f15 1 299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1" name="Freeform 42"/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val f2"/>
                <a:gd name="f18" fmla="val f3"/>
                <a:gd name="f19" fmla="+- f18 0 f17"/>
                <a:gd name="f20" fmla="*/ f19 1 23"/>
                <a:gd name="f21" fmla="*/ 0 1 f20"/>
                <a:gd name="f22" fmla="*/ f18 1 f20"/>
                <a:gd name="f23" fmla="*/ f21 f15 1"/>
                <a:gd name="f24" fmla="*/ f22 f15 1"/>
                <a:gd name="f25" fmla="*/ f22 f16 1"/>
                <a:gd name="f26" fmla="*/ f2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2" name="Freeform 43"/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72"/>
                <a:gd name="f18" fmla="*/ f15 1 28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3" name="Freeform 44"/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val f2"/>
                <a:gd name="f14" fmla="val f3"/>
                <a:gd name="f15" fmla="+- f14 0 f13"/>
                <a:gd name="f16" fmla="*/ f15 1 23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4" name="Rectangle 45"/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5" name="Freeform 46"/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234"/>
                <a:gd name="f19" fmla="*/ f16 1 1135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6" name="Freeform 47"/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7" name="Freeform 48"/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219"/>
                <a:gd name="f17" fmla="*/ f14 1 1802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8" name="Freeform 49"/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9" name="Freeform 50"/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0" name="Freeform 51"/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234"/>
                <a:gd name="f19" fmla="*/ f16 1 898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" name="Freeform 52"/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2" name="Freeform 53"/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3" name="Freeform 54"/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4" name="Freeform 55"/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64"/>
                <a:gd name="f20" fmla="*/ f17 1 332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5" name="Freeform 56"/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33"/>
                <a:gd name="f35" fmla="*/ f32 1 31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6" name="Freeform 57"/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147"/>
                <a:gd name="f20" fmla="*/ f17 1 3215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7" name="Freeform 58"/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val f2"/>
                <a:gd name="f15" fmla="val f3"/>
                <a:gd name="f16" fmla="+- f15 0 f14"/>
                <a:gd name="f17" fmla="*/ f16 1 39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58" name="Title 1"/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" name="Subtitle 2"/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82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0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2568376-C0A0-465E-ADAE-250D09AAE017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61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92B91A8-3E17-461E-8F46-DE4E22E1FD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0875E2-1FAD-4DE9-83E5-BA0A8599E53B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94708-7587-444B-B28D-D1E5C3FD25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A2BE2F-B86B-46D2-874A-6EE867A71516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4D7EED-B0BA-4593-82F6-438A9B5C29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D3CE41-E014-42A6-AC0B-FBD467B5469D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FDA8AE-58ED-4E0E-862D-1A51146202D8}" type="slidenum">
              <a:t>‹#›</a:t>
            </a:fld>
            <a:endParaRPr lang="en-US"/>
          </a:p>
        </p:txBody>
      </p:sp>
      <p:sp>
        <p:nvSpPr>
          <p:cNvPr id="8" name="TextBox 59"/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/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9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DF3B1-BCED-46BE-9890-481B072C869B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EE0A8E-DB5E-4387-8235-21D6807306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32C693-9CC4-4BB7-AFF8-F5299DB10A6C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C48D23-7342-4D64-9E83-EE71C44DD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ABD7E2-563C-4462-8FCC-62301E486050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13F7B1-8D8A-42F2-B920-7C7D784B5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440290-CB5C-4062-89A7-9BF5403EF640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36426-49ED-4F9F-80F3-CBE6C7ABB9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B3C3E8-A361-4CED-B0FA-5F1D93A26C5E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0CA531-EE4E-404A-84B3-FD537B7989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B85B30-D2A3-4ACD-A131-44A312F5888B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E8DFFF-AA8E-4525-AC5E-51B2A53997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1EFABC-543C-4DA5-91C9-3EC20D1A8DAF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EC890-CE2A-4601-9D2A-066EA13614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07D4FF-8849-4762-A9DB-8FFF6D381A20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7E2035-DB4A-421A-83F5-FFFBDDE3E2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AAE8D4-1F67-4C9D-A73C-65AF7A06EE24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27890E-8576-4D2A-8F06-38D6A7250E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9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5E2C25-26E8-4E86-A23A-14E071BB3EFE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76E301-0DAE-4414-A1D5-343F8C9742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9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37F945-1C5F-439A-AEE1-DF12CDA865E8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78DA89-AAC4-425C-A6B4-3C48B426C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41C006-6717-4425-A225-159532B581F3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AC27AF-AA8E-450A-A688-2F29FAF360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5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4C0049-FDB8-4C11-9BCD-0057ED243E19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363EF4-8D96-45FC-BD31-A0E6ADB43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/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/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/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233"/>
                  <a:gd name="f18" fmla="*/ f15 1 1141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val f2"/>
                  <a:gd name="f17" fmla="val f3"/>
                  <a:gd name="f18" fmla="+- f17 0 f16"/>
                  <a:gd name="f19" fmla="*/ f18 1 40"/>
                  <a:gd name="f20" fmla="*/ 0 1 f19"/>
                  <a:gd name="f21" fmla="*/ f17 1 f19"/>
                  <a:gd name="f22" fmla="*/ f20 f14 1"/>
                  <a:gd name="f23" fmla="*/ f21 f14 1"/>
                  <a:gd name="f24" fmla="*/ f21 f15 1"/>
                  <a:gd name="f25" fmla="*/ f20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233"/>
                  <a:gd name="f18" fmla="*/ f15 1 901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96"/>
                  <a:gd name="f18" fmla="*/ f15 1 575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val f2"/>
                  <a:gd name="f16" fmla="val f3"/>
                  <a:gd name="f17" fmla="+- f16 0 f15"/>
                  <a:gd name="f18" fmla="*/ f17 1 40"/>
                  <a:gd name="f19" fmla="*/ 0 1 f18"/>
                  <a:gd name="f20" fmla="*/ f16 1 f18"/>
                  <a:gd name="f21" fmla="*/ f19 f13 1"/>
                  <a:gd name="f22" fmla="*/ f20 f13 1"/>
                  <a:gd name="f23" fmla="*/ f20 f14 1"/>
                  <a:gd name="f24" fmla="*/ f19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val f2"/>
                  <a:gd name="f16" fmla="val f3"/>
                  <a:gd name="f17" fmla="val f4"/>
                  <a:gd name="f18" fmla="+- f17 0 f15"/>
                  <a:gd name="f19" fmla="+- f16 0 f15"/>
                  <a:gd name="f20" fmla="*/ f19 1 266"/>
                  <a:gd name="f21" fmla="*/ f18 1 332"/>
                  <a:gd name="f22" fmla="*/ 0 1 f20"/>
                  <a:gd name="f23" fmla="*/ f16 1 f20"/>
                  <a:gd name="f24" fmla="*/ 0 1 f21"/>
                  <a:gd name="f25" fmla="*/ f17 1 f21"/>
                  <a:gd name="f26" fmla="*/ f22 f13 1"/>
                  <a:gd name="f27" fmla="*/ f23 f13 1"/>
                  <a:gd name="f28" fmla="*/ f25 f14 1"/>
                  <a:gd name="f29" fmla="*/ f24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4"/>
                  <a:gd name="f35" fmla="*/ f32 1 31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6" name="Line 16"/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78"/>
                  <a:gd name="f17" fmla="*/ f14 1 80"/>
                  <a:gd name="f18" fmla="*/ 0 1 f16"/>
                  <a:gd name="f19" fmla="*/ f12 1 f16"/>
                  <a:gd name="f20" fmla="*/ 0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val f2"/>
                  <a:gd name="f11" fmla="val f3"/>
                  <a:gd name="f12" fmla="val f4"/>
                  <a:gd name="f13" fmla="+- f12 0 f10"/>
                  <a:gd name="f14" fmla="+- f11 0 f10"/>
                  <a:gd name="f15" fmla="*/ f14 1 93"/>
                  <a:gd name="f16" fmla="*/ f13 1 303"/>
                  <a:gd name="f17" fmla="*/ 0 1 f15"/>
                  <a:gd name="f18" fmla="*/ f11 1 f15"/>
                  <a:gd name="f19" fmla="*/ 0 1 f16"/>
                  <a:gd name="f20" fmla="*/ f12 1 f16"/>
                  <a:gd name="f21" fmla="*/ f17 f8 1"/>
                  <a:gd name="f22" fmla="*/ f18 f8 1"/>
                  <a:gd name="f23" fmla="*/ f20 f9 1"/>
                  <a:gd name="f24" fmla="*/ f19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90"/>
                  <a:gd name="f17" fmla="*/ f14 1 300"/>
                  <a:gd name="f18" fmla="*/ 0 1 f16"/>
                  <a:gd name="f19" fmla="*/ f12 1 f16"/>
                  <a:gd name="f20" fmla="*/ 0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val f2"/>
                  <a:gd name="f17" fmla="val f3"/>
                  <a:gd name="f18" fmla="val f4"/>
                  <a:gd name="f19" fmla="+- f18 0 f16"/>
                  <a:gd name="f20" fmla="+- f17 0 f16"/>
                  <a:gd name="f21" fmla="*/ f20 1 24"/>
                  <a:gd name="f22" fmla="*/ f19 1 23"/>
                  <a:gd name="f23" fmla="*/ 0 1 f21"/>
                  <a:gd name="f24" fmla="*/ f17 1 f21"/>
                  <a:gd name="f25" fmla="*/ 0 1 f22"/>
                  <a:gd name="f26" fmla="*/ f18 1 f22"/>
                  <a:gd name="f27" fmla="*/ f23 f14 1"/>
                  <a:gd name="f28" fmla="*/ f24 f14 1"/>
                  <a:gd name="f29" fmla="*/ f26 f15 1"/>
                  <a:gd name="f30" fmla="*/ f25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7" t="f30" r="f28" b="f29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1" name="Rectangle 21"/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233"/>
                  <a:gd name="f19" fmla="*/ f16 1 1135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54"/>
                  <a:gd name="f18" fmla="*/ f15 1 766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val f2"/>
                  <a:gd name="f15" fmla="val f3"/>
                  <a:gd name="f16" fmla="val f4"/>
                  <a:gd name="f17" fmla="+- f16 0 f14"/>
                  <a:gd name="f18" fmla="+- f15 0 f14"/>
                  <a:gd name="f19" fmla="*/ f18 1 236"/>
                  <a:gd name="f20" fmla="*/ f17 1 898"/>
                  <a:gd name="f21" fmla="*/ 0 1 f19"/>
                  <a:gd name="f22" fmla="*/ f15 1 f19"/>
                  <a:gd name="f23" fmla="*/ 0 1 f20"/>
                  <a:gd name="f24" fmla="*/ f16 1 f20"/>
                  <a:gd name="f25" fmla="*/ f21 f12 1"/>
                  <a:gd name="f26" fmla="*/ f22 f12 1"/>
                  <a:gd name="f27" fmla="*/ f24 f13 1"/>
                  <a:gd name="f28" fmla="*/ f23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96"/>
                  <a:gd name="f18" fmla="*/ f15 1 575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val f2"/>
                  <a:gd name="f17" fmla="val f3"/>
                  <a:gd name="f18" fmla="val f4"/>
                  <a:gd name="f19" fmla="+- f18 0 f16"/>
                  <a:gd name="f20" fmla="+- f17 0 f16"/>
                  <a:gd name="f21" fmla="*/ f20 1 263"/>
                  <a:gd name="f22" fmla="*/ f19 1 326"/>
                  <a:gd name="f23" fmla="*/ 0 1 f21"/>
                  <a:gd name="f24" fmla="*/ f17 1 f21"/>
                  <a:gd name="f25" fmla="*/ 0 1 f22"/>
                  <a:gd name="f26" fmla="*/ f18 1 f22"/>
                  <a:gd name="f27" fmla="*/ f23 f14 1"/>
                  <a:gd name="f28" fmla="*/ f24 f14 1"/>
                  <a:gd name="f29" fmla="*/ f26 f15 1"/>
                  <a:gd name="f30" fmla="*/ f25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7" t="f30" r="f28" b="f29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3"/>
                  <a:gd name="f35" fmla="*/ f32 1 31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</p:grpSp>
        <p:grpSp>
          <p:nvGrpSpPr>
            <p:cNvPr id="32" name="Group 9"/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val f2"/>
                  <a:gd name="f16" fmla="val f3"/>
                  <a:gd name="f17" fmla="val f4"/>
                  <a:gd name="f18" fmla="+- f17 0 f15"/>
                  <a:gd name="f19" fmla="+- f16 0 f15"/>
                  <a:gd name="f20" fmla="*/ f19 1 263"/>
                  <a:gd name="f21" fmla="*/ f18 1 323"/>
                  <a:gd name="f22" fmla="*/ 0 1 f20"/>
                  <a:gd name="f23" fmla="*/ f16 1 f20"/>
                  <a:gd name="f24" fmla="*/ 0 1 f21"/>
                  <a:gd name="f25" fmla="*/ f17 1 f21"/>
                  <a:gd name="f26" fmla="*/ f22 f13 1"/>
                  <a:gd name="f27" fmla="*/ f23 f13 1"/>
                  <a:gd name="f28" fmla="*/ f25 f14 1"/>
                  <a:gd name="f29" fmla="*/ f24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3"/>
                  <a:gd name="f35" fmla="*/ f32 1 32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188"/>
                  <a:gd name="f18" fmla="*/ f15 1 727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val f2"/>
                  <a:gd name="f18" fmla="val f3"/>
                  <a:gd name="f19" fmla="+- f18 0 f17"/>
                  <a:gd name="f20" fmla="*/ f19 1 33"/>
                  <a:gd name="f21" fmla="*/ 0 1 f20"/>
                  <a:gd name="f22" fmla="*/ f18 1 f20"/>
                  <a:gd name="f23" fmla="*/ f21 f15 1"/>
                  <a:gd name="f24" fmla="*/ f22 f15 1"/>
                  <a:gd name="f25" fmla="*/ f22 f16 1"/>
                  <a:gd name="f26" fmla="*/ f21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192"/>
                  <a:gd name="f19" fmla="*/ f16 1 973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val f3"/>
                  <a:gd name="f14" fmla="val f4"/>
                  <a:gd name="f15" fmla="val f5"/>
                  <a:gd name="f16" fmla="+- f15 0 f13"/>
                  <a:gd name="f17" fmla="+- f14 0 f13"/>
                  <a:gd name="f18" fmla="*/ f17 1 194"/>
                  <a:gd name="f19" fmla="*/ f16 1 1135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</p:grpSp>
      </p:grpSp>
      <p:sp>
        <p:nvSpPr>
          <p:cNvPr id="43" name="Title Placeholder 1"/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EE19DCF3-4B50-414E-BD20-6265A33C9916}" type="datetime1">
              <a:rPr lang="en-US"/>
              <a:pPr lvl="0"/>
              <a:t>10/25/2023</a:t>
            </a:fld>
            <a:endParaRPr lang="en-US"/>
          </a:p>
        </p:txBody>
      </p:sp>
      <p:sp>
        <p:nvSpPr>
          <p:cNvPr id="4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A7DCE96D-9D8F-4C9C-B17B-9E094860B53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PHISHING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What is it? How it works? 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Checklist for SMS and social media safety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Think first before clicking any links.</a:t>
            </a:r>
          </a:p>
          <a:p>
            <a:pPr lvl="0"/>
            <a:r>
              <a:rPr lang="en-US"/>
              <a:t>Take caution clicking any links from an unknown sender.</a:t>
            </a:r>
          </a:p>
          <a:p>
            <a:pPr lvl="0"/>
            <a:r>
              <a:rPr lang="en-US"/>
              <a:t>Avoid displaying your personal number and email in social media profiles to avoid increased rate of phishing attacks.</a:t>
            </a:r>
          </a:p>
          <a:p>
            <a:pPr lvl="0"/>
            <a:r>
              <a:rPr lang="en-US"/>
              <a:t>Be cautious clicking links even if the sender is a friend. Their account might be compromised and a hacker might be simply using the account to hack others.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Afterword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Continue learning some articles about phishing attacks since it always find new ways to hack other people. </a:t>
            </a:r>
          </a:p>
          <a:p>
            <a:pPr lvl="0"/>
            <a:r>
              <a:rPr lang="en-US"/>
              <a:t>Always be alert on protecting your personal data.</a:t>
            </a:r>
          </a:p>
          <a:p>
            <a:pPr lvl="0"/>
            <a:r>
              <a:rPr lang="en-US"/>
              <a:t>Use a multi-factor authentication to further secure your data.</a:t>
            </a:r>
          </a:p>
          <a:p>
            <a:pPr lvl="0"/>
            <a:r>
              <a:rPr lang="en-US"/>
              <a:t>Regularly change your password and use a combination of alpha-numeric and special characters.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Definition 	of phishing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The fraudulent practice of sending emails or other messages purporting to be from a reputable person or organization to induce individuals to reveal personal information or insist on clicking a link to compromise the user’s device.</a:t>
            </a:r>
          </a:p>
          <a:p>
            <a:pPr lvl="0"/>
            <a:r>
              <a:rPr lang="en-US"/>
              <a:t>Most phishing attacks have a sense of urgency and ignites emotion especially on attacks that has an action to click on a photo or link.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Types of phishing attacks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Email Phishing</a:t>
            </a:r>
          </a:p>
          <a:p>
            <a:pPr lvl="0"/>
            <a:r>
              <a:rPr lang="en-US"/>
              <a:t>SMS Phishing</a:t>
            </a:r>
          </a:p>
          <a:p>
            <a:pPr lvl="0"/>
            <a:r>
              <a:rPr lang="en-US"/>
              <a:t>Image Phishing</a:t>
            </a:r>
          </a:p>
          <a:p>
            <a:pPr lvl="0"/>
            <a:r>
              <a:rPr lang="en-US"/>
              <a:t>Malware Phishing</a:t>
            </a:r>
          </a:p>
          <a:p>
            <a:pPr lvl="0"/>
            <a:r>
              <a:rPr lang="en-US"/>
              <a:t>Social Media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 happens if you are tricked by phishing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Data Compromise – will lead to data hostage where the hackers will ask for ransom for the compromised data.</a:t>
            </a:r>
          </a:p>
          <a:p>
            <a:pPr lvl="0"/>
            <a:r>
              <a:rPr lang="en-US"/>
              <a:t>Network/Device shutdown – some attacks will hostage the whole device and networks instead then will ask for ransom.</a:t>
            </a:r>
          </a:p>
          <a:p>
            <a:pPr lvl="0"/>
            <a:r>
              <a:rPr lang="en-US"/>
              <a:t>Security Breach – such breaches can damage the whole reputation of the company and will be considered a scandal than can lead to permanent reputation damages.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Is it common?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Phishing email statistics suggest that nearly 1.2% of all emails sent are malicious, which in numbers translated to 3.4 billion phishing emails daily.</a:t>
            </a:r>
          </a:p>
          <a:p>
            <a:pPr lvl="0"/>
            <a:r>
              <a:rPr lang="en-US"/>
              <a:t>You can also receive such attacks from your mobile phone via sms, social media and web pages.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 to do if you are tricked?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Shut down the device immediately and disconnect to the internet to prevent further damages.</a:t>
            </a:r>
          </a:p>
          <a:p>
            <a:pPr lvl="0"/>
            <a:r>
              <a:rPr lang="en-US"/>
              <a:t>Execute company policies on what to do if such cases arise.</a:t>
            </a:r>
          </a:p>
          <a:p>
            <a:pPr lvl="0"/>
            <a:r>
              <a:rPr lang="en-US"/>
              <a:t>Contact the IT support on what steps to take next.</a:t>
            </a: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How to protect myself?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Educate yourself on phishing.</a:t>
            </a:r>
          </a:p>
          <a:p>
            <a:pPr lvl="0"/>
            <a:r>
              <a:rPr lang="en-US"/>
              <a:t>Follow company guidelines.</a:t>
            </a:r>
          </a:p>
          <a:p>
            <a:pPr lvl="0"/>
            <a:r>
              <a:rPr lang="en-US"/>
              <a:t>Avoid using the same email for personal and work. Have a separate email for work and personal.</a:t>
            </a:r>
          </a:p>
          <a:p>
            <a:pPr lvl="0"/>
            <a:r>
              <a:rPr lang="en-US"/>
              <a:t>Think before you think.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Checklist for email safety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Check the sender email if it is from the correct sender. Some hackers use an almost identical email address from the person they are referencing. Some replaces small letter L with Capital I ( l vs I ) while in other cases they add numbers at the end.</a:t>
            </a:r>
          </a:p>
          <a:p>
            <a:pPr lvl="0"/>
            <a:r>
              <a:rPr lang="en-US"/>
              <a:t>Check the relevance of the title. It is better to not view emails that are not significant.</a:t>
            </a:r>
          </a:p>
          <a:p>
            <a:pPr lvl="0"/>
            <a:r>
              <a:rPr lang="en-US"/>
              <a:t>Check for incorrect spellings and grammatical errors.</a:t>
            </a: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Checklist for email safety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en-US" sz="2200"/>
              <a:t>Check if the email sparks a sense of urgency and emotion.</a:t>
            </a:r>
            <a:r>
              <a:rPr lang="en-GB" sz="2200"/>
              <a:t> Most phishing attacks use this tactic in order for the victim to think first if it is legitimate or not.</a:t>
            </a:r>
          </a:p>
          <a:p>
            <a:pPr lvl="0">
              <a:lnSpc>
                <a:spcPct val="110000"/>
              </a:lnSpc>
            </a:pPr>
            <a:r>
              <a:rPr lang="en-US" sz="2200"/>
              <a:t>Check if sender is an [EXTERNAL] user. Be more cautious from such senders.</a:t>
            </a:r>
          </a:p>
          <a:p>
            <a:pPr lvl="0">
              <a:lnSpc>
                <a:spcPct val="110000"/>
              </a:lnSpc>
            </a:pPr>
            <a:r>
              <a:rPr lang="en-US" sz="2200"/>
              <a:t>Avoid clicking links or images from the email if you are still not sure of the legitimacy</a:t>
            </a:r>
          </a:p>
          <a:p>
            <a:pPr lvl="0">
              <a:lnSpc>
                <a:spcPct val="110000"/>
              </a:lnSpc>
            </a:pPr>
            <a:r>
              <a:rPr lang="en-US" sz="2200"/>
              <a:t>Contact the sender if the email is legitimate.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TM04033919%5b%5bfn=Circuit%5d%5d</Template>
  <TotalTime>34</TotalTime>
  <Words>581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PHISHING</vt:lpstr>
      <vt:lpstr>Definition  of phishing</vt:lpstr>
      <vt:lpstr>Types of phishing attacks</vt:lpstr>
      <vt:lpstr>What happens if you are tricked by phishing</vt:lpstr>
      <vt:lpstr>Is it common?</vt:lpstr>
      <vt:lpstr>What to do if you are tricked?</vt:lpstr>
      <vt:lpstr>How to protect myself?</vt:lpstr>
      <vt:lpstr>Checklist for email safety</vt:lpstr>
      <vt:lpstr>Checklist for email safety</vt:lpstr>
      <vt:lpstr>Checklist for SMS and social media safety</vt:lpstr>
      <vt:lpstr>Afterword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</dc:title>
  <dc:creator>Microsoft account</dc:creator>
  <cp:lastModifiedBy>Microsoft account</cp:lastModifiedBy>
  <cp:revision>3</cp:revision>
  <dcterms:created xsi:type="dcterms:W3CDTF">2023-10-25T08:56:31Z</dcterms:created>
  <dcterms:modified xsi:type="dcterms:W3CDTF">2023-10-25T09:31:53Z</dcterms:modified>
</cp:coreProperties>
</file>