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7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68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68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7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26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97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68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68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97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26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97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68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68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97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326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97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68520" y="179604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68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97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326520" y="4184280"/>
            <a:ext cx="27338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2B90107-6ADD-4639-9CEC-201CF9D04C7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3EA871-DFE6-459E-934C-2EBFEE8A976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FF2A21-72FF-43F0-85F8-4A5F6884A480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FB5AFE-CBC7-467D-A13B-89B88255371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40BACB0-F011-4948-B326-399B9D6DDB4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DFAE8F-81CD-4059-8C39-833AAA167EA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531120"/>
            <a:ext cx="9144000" cy="326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0" y="0"/>
            <a:ext cx="9144000" cy="1469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0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81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91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spcAft>
                <a:spcPts val="1026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539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539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771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179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179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13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5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5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5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ftr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408880" y="6253560"/>
            <a:ext cx="489960" cy="4899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8327520" y="6172200"/>
            <a:ext cx="653040" cy="65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95CD4EB-3F65-4C3A-B3FB-706504769100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2.census.gov/geo/pdfs/reference/geodiagram.pdf" TargetMode="External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www.qualityinfo.org/" TargetMode="External"/><Relationship Id="rId2" Type="http://schemas.openxmlformats.org/officeDocument/2006/relationships/hyperlink" Target="https://www.bls.gov/bls/ofolist.htm" TargetMode="External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api.census.gov/data/key_signup.html" TargetMode="External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cacm.acm.org/blogs/blog-cacm/169199-data-science-workflow-overview-and-challenges/fulltext" TargetMode="External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r4ds.had.co.nz/introduction.html" TargetMode="External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Welcome to USP 597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br/>
            <a:br/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Jamaal Green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3/15/2020</a:t>
            </a:r>
            <a:endParaRPr b="1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we trying to do?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economic conditions that exist in my region?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resources that exist to support my regional economy?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 and human capital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Businesses/Institutions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Natural resources/infrastructure…even entrepreneurship and innovation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Starting with the question…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some questions one would ask in analyzing how important, or not, manufacturing is to your region?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Employment? Change over time? How does this compare to other regions?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Firm structure? Dominated by big or small firms?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much income can we attribute to manufacturing? What are the good occupations within that industry?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Evaluating usefulness of data sources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Provenance…where is it from? Is it trustworthy?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Collection…how big is the sample? How was it collected?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appropriate geographies and/or time periods?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this primary/secondary?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data sources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of our data will be public…specifically federal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BLS, BEA, Census etc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 data sources do exist…are usually quite expensive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NETS, InfoUSA (NETS is also longitudinal)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vs secondary sources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question of convenience, need, flexibility…we may use some in this class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types of data we will work with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Administrative records- collected for a specific purpose and often subject to disclosure rules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Surveys- collected to answer some set of research questions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was the sampling strategy? Overall sample size? Estimated bias?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key concepts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Employment vs. jobs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a person’s employment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versus what jobs they may hold? People can have more than one job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of residence vs place of work…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Seasonal and inflation adjustments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Frequency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often is your data collect? Released?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American Community Survey (ACS)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Collected continuously, rolled up into multiyear samples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Decennial Census: 10 years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Economic Census: 5 years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Quarterly Census of Employment and Wages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time lag on releases? When should you expect them?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compatible over time?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Historical data is often very difficult to get</a:t>
            </a:r>
            <a:endParaRPr b="0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Major barriers include</a:t>
            </a:r>
            <a:endParaRPr b="0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availability…did the data exist? is it in a machine readable format?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Changes…SIC to NAICS and change within NAICS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Changes in how variables are defined over time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are the data organized?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Classification/organization systems are important to be familiar with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NAICS vs SIC</a:t>
            </a:r>
            <a:endParaRPr b="0" lang="en-US" sz="2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occupational codes (SOC)</a:t>
            </a:r>
            <a:endParaRPr b="0" lang="en-US" sz="2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Metropolitan vs micropolitan areas</a:t>
            </a:r>
            <a:endParaRPr b="0" lang="en-US" sz="2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Race/ethnicity</a:t>
            </a:r>
            <a:endParaRPr b="0" lang="en-US" sz="2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Geographic Detail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you get your data at the scale you need?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bigger units like states/metro areas are easier to get rich economic data than say tracts or even cities (places in census parlance)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Overview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 standalone="yes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206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b="0" lang="en-US" sz="4400" spc="-1" strike="noStrike"><a:solidFill><a:srgbClr val="ffffff"/></a:solidFill><a:uFill><a:solidFill><a:srgbClr val="ffffff"/></a:solidFill></a:uFill><a:latin typeface="Calibri"/></a:rPr><a:t>Census geographies</a:t></a:r><a:endParaRPr b="1" lang="en-US" sz="4400" spc="-1" strike="noStrike"><a:solidFill><a:srgbClr val="ffffff"/></a:solidFill><a:uFill><a:solidFill><a:srgbClr val="ffffff"/></a:solidFill></a:uFill><a:latin typeface="Source Sans Pro Black"/></a:endParaRPr></a:p></p:txBody></p:sp><p:pic><p:nvPicPr><p:cNvPr id="207" name="Picture 1" descr=""/><p:cNvPicPr/><p:nvPr/></p:nvPicPr><p:blipFill><a:blip r:embed="rId1"></a:blip><a:stretch/></p:blipFill><p:spPr><a:xfrm><a:off x="2743200" y="1520280"/><a:ext cx="3837960" cy="4969080"/></a:xfrm><a:prstGeom prst="rect"><a:avLst/></a:prstGeom><a:ln w="9360"><a:noFill/></a:ln></p:spPr></p:pic><p:sp><p:nvSpPr><p:cNvPr id="208" name="TextShape 2"/><p:cNvSpPr txBox="1"/><p:nvPr/></p:nvSpPr><p:spPr><a:xfrm><a:off x="0" y="5943600"/><a:ext cx="2468880" cy="548640"/></a:xfrm><a:prstGeom prst="rect"><a:avLst/></a:prstGeom><a:noFill/><a:ln><a:noFill/></a:ln></p:spPr><p:txBody><a:bodyPr></a:bodyPr><a:p><a:pPr><a:lnSpc><a:spcPct val="100000"/></a:lnSpc><a:spcBef><a:spcPts val="641"/></a:spcBef></a:pPr><a:r><a:rPr b="0" lang="en-US" sz="2400" spc="-1" strike="noStrike" u="sng"><a:solidFill><a:srgbClr val="0000ff"/></a:solidFill><a:uFill><a:solidFill><a:srgbClr val="ffffff"/></a:solidFill></a:uFill><a:latin typeface="Calibri"/><a:hlinkClick r:id="rId2"/></a:rPr><a:t>US Census, 2015</a:t></a:r><a:endParaRPr b="1" lang="en-US" sz="2400" spc="-1" strike="noStrike"><a:solidFill><a:srgbClr val="2c3e50"/></a:solidFill><a:uFill><a:solidFill><a:srgbClr val="ffffff"/></a:solidFill></a:uFill><a:latin typeface="Source Sans Pro Semibold"/></a:endParaRPr></a:p></p:txBody></p:sp><p:sp><p:nvSpPr><p:cNvPr id="209" name="TextShape 3"/><p:cNvSpPr txBox="1"/><p:nvPr/></p:nvSpPr><p:spPr><a:xfrm><a:off x="-128520" y="5835240"/><a:ext cx="180720" cy="496080"/></a:xfrm><a:prstGeom prst="rect"><a:avLst/></a:prstGeom><a:noFill/><a:ln><a:noFill/></a:ln></p:spPr><p:txBody><a:bodyPr lIns="0" rIns="0" tIns="0" bIns="0"><a:normAutofit/></a:bodyPr><a:p><a:pPr><a:lnSpc><a:spcPct val="100000"/></a:lnSpc><a:spcBef><a:spcPts val="641"/></a:spcBef></a:pPr><a:r><a:rPr b="0" lang="en-US" sz="3200" spc="-1" strike="noStrike" u="sng"><a:solidFill><a:srgbClr val="0000ff"/></a:solidFill><a:uFill><a:solidFill><a:srgbClr val="ffffff"/></a:solidFill></a:uFill><a:latin typeface="Calibri"/></a:rPr><a:t></a:t></a:r><a:endParaRPr b="1" lang="en-US" sz="3200" spc="-1" strike="noStrike"><a:solidFill><a:srgbClr val="2c3e50"/></a:solidFill><a:uFill><a:solidFill><a:srgbClr val="ffffff"/></a:solidFill></a:uFill><a:latin typeface="Source Sans Pro Semibold"/></a:endParaRPr></a:p></p:txBody></p:sp></p:spTree></p:cSld><p:timing><p:tnLst><p:par><p:cTn id="39" dur="indefinite" restart="never" nodeType="tmRoot"><p:childTnLst><p:seq><p:cTn id="40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Big Three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 Census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Bureau of Labor Statistics (BLS)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Bureau of Economic Analysis (BEA)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Go-To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 Labor Market Information Agency (e.g. Oregon Employment Department)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local affiliates…PRC (RIP), IMS for one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helpful portals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Explorer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HUD State of the Cities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FRED (Federal Reserve Economic Data)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Fedstats.gov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Econdata.net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 Census Bureau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Decennial and ACS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Economic Census (collected on years ending in 2 and 7)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County Business patterns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Longitudinal Household-Employer Dynamics (LEHD) Program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Bureau of Labor Statistics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Primarily statistics related to employment, unemployment and wages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Mix of geographies from national to county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Monthly payroll employment (CES)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Quarterly establishment and employment by industry (QCEW)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area unemployment and employment (LAUS)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Annual employment and wages by occupation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Bureau of Economic Analysis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Regional data section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State/metro measures of GDP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Personal income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Employment by industry (based on BLS QCEW)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Commuting pattern data from Census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Regional Input-Output Modeling System (RIMS)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 LMI Agencies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Agencies collect and produce data base don BLS protocols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Oregon Employment department- 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qualityinfo.org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data points but offer additional info or research, on occasion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 your state employment data provider: 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https://www.bls.gov/bls/ofolist.htm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Secondary sites and APIs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explorer- PSU has subscription, offers census data and some rudimentary mapping support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API- Application Programming Interface - Query different federal datasets from R over the internet - Remember to applyfor your census API key. 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Key Request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packages that query data are often convenience wrappers for APIs (tidycensus, censusapi)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I’m Jamaal Green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Doctoral candidate here at USP, specializing in economic development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I’m a baby “data scientist” and avid R user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work with A LOT of different types of data, particularly census and regional economic data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Coming back to our questions?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Answering questions about our economies requires facility and familiarity with multiple data sources. So, it’s important to know where to start looking.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I’m hoping for…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we develop a more sophisticated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workflow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that will allow us to approach data analysis problems in a consistent way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our work more consistent, easier to review and replicable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R as our base of operations for this. Not everything we do will or can be done in R, but R is a convenient environment for anchoring for data analytic work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 you mean by workflow?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825480" y="1600200"/>
            <a:ext cx="7505280" cy="4520880"/>
          </a:xfrm>
          <a:prstGeom prst="rect">
            <a:avLst/>
          </a:prstGeom>
          <a:ln w="9360">
            <a:noFill/>
          </a:ln>
        </p:spPr>
      </p:pic>
      <p:sp>
        <p:nvSpPr>
          <p:cNvPr id="177" name="TextShape 2"/>
          <p:cNvSpPr txBox="1"/>
          <p:nvPr/>
        </p:nvSpPr>
        <p:spPr>
          <a:xfrm>
            <a:off x="365760" y="6035040"/>
            <a:ext cx="26517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Philip Guo, 2013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really more like this…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79" name="Picture 1" descr=""/>
          <p:cNvPicPr/>
          <p:nvPr/>
        </p:nvPicPr>
        <p:blipFill>
          <a:blip r:embed="rId1"/>
          <a:stretch/>
        </p:blipFill>
        <p:spPr>
          <a:xfrm>
            <a:off x="457200" y="2349360"/>
            <a:ext cx="8229240" cy="3022200"/>
          </a:xfrm>
          <a:prstGeom prst="rect">
            <a:avLst/>
          </a:prstGeom>
          <a:ln w="9360">
            <a:noFill/>
          </a:ln>
        </p:spPr>
      </p:pic>
      <p:sp>
        <p:nvSpPr>
          <p:cNvPr id="180" name="TextShape 2"/>
          <p:cNvSpPr txBox="1"/>
          <p:nvPr/>
        </p:nvSpPr>
        <p:spPr>
          <a:xfrm>
            <a:off x="274680" y="6035040"/>
            <a:ext cx="3474360" cy="45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Grolemund and Wickham, 2018</a:t>
            </a:r>
            <a:endParaRPr b="1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Okay…but why R? I’m not a coder/scripter/programmer/data scientist etc…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provides us a platform to do most anything we have to do in the process of our workflow- this includes visualization and report writing.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 at times when R is not sufficient, we can always come back to R.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Also…R is free.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why (again)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 allows us to better track what we’ve done…this means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Easier to correct mistakes because every step is documented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Easier to modify analyses without starting over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 is in demand for the jobs you all are aiming for (particularly the planners)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is free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to Regional Economic Data Sources</a:t>
            </a:r>
            <a:endParaRPr b="1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LibreOffice/5.3.3.2$Windows_x86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2020-03-16T02:40:59Z</dcterms:created>
  <dc:creator>Jamaal Green</dc:creator>
  <dc:description/>
  <dc:language>en-US</dc:language>
  <cp:lastModifiedBy/>
  <dcterms:modified xsi:type="dcterms:W3CDTF">2020-03-15T20:36:21Z</dcterms:modified>
  <cp:revision>1</cp:revision>
  <dc:subject/>
  <dc:title>Welcome to USP 597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3/15/2020</vt:lpwstr>
  </property>
  <property fmtid="{D5CDD505-2E9C-101B-9397-08002B2CF9AE}" pid="3" name="output">
    <vt:lpwstr>powerpoint_presentation</vt:lpwstr>
  </property>
</Properties>
</file>