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88" d="100"/>
          <a:sy n="88" d="100"/>
        </p:scale>
        <p:origin x="18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F9D584-214B-A109-3110-6697D0E11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49F289-8AEE-EEC1-B980-B895CD5AE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6FE744-ADCF-E76C-AD74-9D9669E2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2B9F-E5D9-0640-897C-E0640E350FA3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530C3A-F30F-8DB7-E5D8-6E77D3B5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1C8620-02E5-53C4-20B8-BFD50190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6E8A-91CE-1F49-A4B0-8C7D020F0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8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11A572-6B5B-75E5-5F1A-634902B3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E93523-AA70-120E-3E5E-CE336D047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C29A5A-EDD7-20BC-34FF-DC041E8C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2B9F-E5D9-0640-897C-E0640E350FA3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DAAAB0-9295-1561-BE7D-7AE06D99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E771B0-A0A5-8EE3-F09D-5C9F988F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6E8A-91CE-1F49-A4B0-8C7D020F0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688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92F3117-FF9C-55DB-D0F2-E6CF99194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FAFBEEB-6256-00F5-EAE2-634388482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775BD4-8511-F771-5063-02AABBBA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2B9F-E5D9-0640-897C-E0640E350FA3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091C3F-8E3D-286B-C201-E28FCA6F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327B98-AC45-DFD6-68D3-53A5DB3F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6E8A-91CE-1F49-A4B0-8C7D020F0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98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1F96B3-04E2-D64B-60B2-7C897F4A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68A0C8-884F-48BA-77D0-B5B35B7AB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99F224-8C29-57A6-5A2E-128D02297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2B9F-E5D9-0640-897C-E0640E350FA3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2C6BFC-2C7F-E210-FEF6-1E997284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ED1B39-E20B-1E62-AB47-A7164201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6E8A-91CE-1F49-A4B0-8C7D020F0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20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589112-1269-F4B0-6C0D-6A633983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4F8372-277F-B2CA-6E8E-7F41852C8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6C6E83-8F4A-DA4C-0931-0D411158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2B9F-E5D9-0640-897C-E0640E350FA3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C704D1-AD83-7CC1-BB39-02CA5565E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6DBBA3-624B-7C68-967E-8005C0AF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6E8A-91CE-1F49-A4B0-8C7D020F0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621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37EE59-A652-09F0-2525-4435995D8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E3DE92-0130-1437-0F95-13AD16289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ADE155D-09E6-B63E-12F0-41E23AFD0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146F31-C3EE-DBCD-097D-47F1D0CA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2B9F-E5D9-0640-897C-E0640E350FA3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088807-2C6E-5428-4029-5A939E79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B40C0D-596E-F909-FD7F-5AE7B18D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6E8A-91CE-1F49-A4B0-8C7D020F0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93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98CDCB-9CBF-1B35-AA7D-041AD2F06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2720FB-8712-9248-5958-21B2AB1CB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09A091-05FD-ECA9-CB38-23CE4EAF0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912CC96-4B01-469B-B349-84F0A57C9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06F844B-3932-7FB3-027E-AA46717DC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458778-89DF-5AFC-87BC-23E82D01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2B9F-E5D9-0640-897C-E0640E350FA3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7824A5C-5190-C6F8-C5F2-C08EBD27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28A7E5-25FA-E5A9-C4DF-D0241D6A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6E8A-91CE-1F49-A4B0-8C7D020F0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43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C00E30-4EBB-754D-BE37-A8E5C3E6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910AE5E-F925-53E6-06DF-77410A4D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2B9F-E5D9-0640-897C-E0640E350FA3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6122519-99E3-6521-2AEB-CA80A6C0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D8C80B-92BD-D057-5150-EE9E09F6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6E8A-91CE-1F49-A4B0-8C7D020F0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27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DDE9DF7-0537-86D1-6286-AAE5C9D2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2B9F-E5D9-0640-897C-E0640E350FA3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14320EB-B2D2-5FEA-89BC-9D78E454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83CDB3-DA53-8DF5-797A-2A2183A0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6E8A-91CE-1F49-A4B0-8C7D020F0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23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C58E84-14B4-C6D7-2192-06C869D90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1B5DC3-0260-50C8-44C8-EA190A29B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58A64-3B1E-EF2B-3DA2-277E98D55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ED3F81-7B63-3BDC-8DC4-4ECDAD51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2B9F-E5D9-0640-897C-E0640E350FA3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5AC8E0-CDB9-9AA0-67A0-E4A7D141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EF4FA6-29AB-AB8A-2A01-15F6BAF9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6E8A-91CE-1F49-A4B0-8C7D020F0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6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42E34A-4AF8-D9ED-857C-CDFCC294E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E97D3F5-81A8-B448-1047-8D8F34AA3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5A3F54-3FD2-288B-A71A-159E86C8C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62EDFD-1DCA-1CD8-C846-7B3452DE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2B9F-E5D9-0640-897C-E0640E350FA3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D2CC72-06A3-E8FD-F408-3868EBBE4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7E69AA-F109-0DBC-3C63-C71EEC3F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6E8A-91CE-1F49-A4B0-8C7D020F0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13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E641FF4-6C52-C90B-D4B3-C0AE634D3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12AB93-208F-3BD5-5389-5C2CA19AF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953D3E-3A62-0256-51DC-2FDEB339A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612B9F-E5D9-0640-897C-E0640E350FA3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871798-282F-C843-C678-2E2F679F9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9CA65B-B053-4EC1-EDB9-D01E702D6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E76E8A-91CE-1F49-A4B0-8C7D020F0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6A5D5F0-6F0B-B01F-582C-D82678F18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58" y="740726"/>
            <a:ext cx="3543489" cy="5679634"/>
          </a:xfrm>
          <a:prstGeom prst="rect">
            <a:avLst/>
          </a:prstGeom>
        </p:spPr>
      </p:pic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7FAC7A85-BD34-D75A-426D-EDF5B57A6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477771"/>
              </p:ext>
            </p:extLst>
          </p:nvPr>
        </p:nvGraphicFramePr>
        <p:xfrm>
          <a:off x="4297679" y="529770"/>
          <a:ext cx="7715251" cy="6078458"/>
        </p:xfrm>
        <a:graphic>
          <a:graphicData uri="http://schemas.openxmlformats.org/drawingml/2006/table">
            <a:tbl>
              <a:tblPr firstRow="1" bandRow="1">
                <a:effectLst/>
                <a:tableStyleId>{1E171933-4619-4E11-9A3F-F7608DF75F80}</a:tableStyleId>
              </a:tblPr>
              <a:tblGrid>
                <a:gridCol w="1305657">
                  <a:extLst>
                    <a:ext uri="{9D8B030D-6E8A-4147-A177-3AD203B41FA5}">
                      <a16:colId xmlns:a16="http://schemas.microsoft.com/office/drawing/2014/main" val="3427307825"/>
                    </a:ext>
                  </a:extLst>
                </a:gridCol>
                <a:gridCol w="2111913">
                  <a:extLst>
                    <a:ext uri="{9D8B030D-6E8A-4147-A177-3AD203B41FA5}">
                      <a16:colId xmlns:a16="http://schemas.microsoft.com/office/drawing/2014/main" val="4236977835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714657966"/>
                    </a:ext>
                  </a:extLst>
                </a:gridCol>
                <a:gridCol w="2068831">
                  <a:extLst>
                    <a:ext uri="{9D8B030D-6E8A-4147-A177-3AD203B41FA5}">
                      <a16:colId xmlns:a16="http://schemas.microsoft.com/office/drawing/2014/main" val="2420839218"/>
                    </a:ext>
                  </a:extLst>
                </a:gridCol>
              </a:tblGrid>
              <a:tr h="36552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/>
                        <a:t>Bundle.entry</a:t>
                      </a:r>
                      <a:r>
                        <a:rPr kumimoji="1" lang="ja-JP" altLang="en-US" sz="1400"/>
                        <a:t>に記述されるリソース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そのリソースの要素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記述される主要情報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備考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371040"/>
                  </a:ext>
                </a:extLst>
              </a:tr>
              <a:tr h="38631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Composition</a:t>
                      </a:r>
                      <a:endParaRPr kumimoji="1" lang="ja-JP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subject</a:t>
                      </a:r>
                      <a:endParaRPr kumimoji="1" lang="ja-JP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Patient</a:t>
                      </a:r>
                      <a:r>
                        <a:rPr kumimoji="1" lang="ja-JP" altLang="en-US" sz="1400"/>
                        <a:t>への参照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339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encounter</a:t>
                      </a:r>
                      <a:endParaRPr kumimoji="1" lang="ja-JP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" altLang="ja-JP" sz="1400" dirty="0"/>
                        <a:t>Encounter</a:t>
                      </a:r>
                      <a:r>
                        <a:rPr kumimoji="1" lang="ja-JP" altLang="en-US" sz="1400"/>
                        <a:t>への参照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238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author</a:t>
                      </a:r>
                      <a:endParaRPr kumimoji="1" lang="ja-JP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Organization</a:t>
                      </a:r>
                      <a:r>
                        <a:rPr kumimoji="1" lang="ja-JP" altLang="en-US" sz="1400"/>
                        <a:t>への参照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614247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Section.entry</a:t>
                      </a:r>
                      <a:r>
                        <a:rPr kumimoji="1" lang="en-US" altLang="ja-JP" sz="1400" dirty="0"/>
                        <a:t>[0]</a:t>
                      </a:r>
                      <a:endParaRPr kumimoji="1" lang="ja-JP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400" dirty="0" err="1"/>
                        <a:t>CarePlan</a:t>
                      </a:r>
                      <a:r>
                        <a:rPr kumimoji="1" lang="ja-JP" altLang="en-US" sz="1400"/>
                        <a:t>への参照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対象期間、作成日を含む。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24129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Section.entry</a:t>
                      </a:r>
                      <a:r>
                        <a:rPr kumimoji="1" lang="en-US" altLang="ja-JP" sz="1400" dirty="0"/>
                        <a:t>[1</a:t>
                      </a:r>
                      <a:r>
                        <a:rPr kumimoji="1" lang="ja-JP" altLang="en-US" sz="1400"/>
                        <a:t>以降</a:t>
                      </a:r>
                      <a:r>
                        <a:rPr kumimoji="1" lang="en-US" altLang="ja-JP" sz="1400" dirty="0"/>
                        <a:t>]</a:t>
                      </a:r>
                      <a:endParaRPr kumimoji="1" lang="ja-JP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Condition</a:t>
                      </a:r>
                      <a:r>
                        <a:rPr kumimoji="1" lang="ja-JP" altLang="en-US" sz="1400"/>
                        <a:t>への参照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04268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Patient</a:t>
                      </a:r>
                      <a:endParaRPr kumimoji="1" lang="ja-JP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identifier</a:t>
                      </a:r>
                      <a:endParaRPr kumimoji="1" lang="ja-JP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患者識別</a:t>
                      </a:r>
                      <a:r>
                        <a:rPr kumimoji="1" lang="en-US" altLang="ja-JP" sz="1400" dirty="0"/>
                        <a:t>ID</a:t>
                      </a:r>
                      <a:endParaRPr kumimoji="1" lang="ja-JP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28763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kumimoji="1" lang="en" altLang="ja-JP" sz="1400" dirty="0"/>
                        <a:t>Practitioner</a:t>
                      </a:r>
                      <a:endParaRPr kumimoji="1" lang="ja-JP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identifier</a:t>
                      </a:r>
                      <a:endParaRPr kumimoji="1" lang="ja-JP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医師</a:t>
                      </a:r>
                      <a:r>
                        <a:rPr kumimoji="1" lang="en-US" altLang="ja-JP" sz="1400" dirty="0"/>
                        <a:t>ID</a:t>
                      </a:r>
                      <a:endParaRPr kumimoji="1" lang="ja-JP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医療機関での識別</a:t>
                      </a:r>
                      <a:r>
                        <a:rPr kumimoji="1" lang="en-US" altLang="ja-JP" sz="1400" dirty="0"/>
                        <a:t>ID</a:t>
                      </a:r>
                      <a:endParaRPr kumimoji="1" lang="ja-JP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35891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name</a:t>
                      </a:r>
                      <a:endParaRPr kumimoji="1" lang="ja-JP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医師氏名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429744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r>
                        <a:rPr kumimoji="1" lang="en" altLang="ja-JP" sz="1400" dirty="0"/>
                        <a:t>Organization</a:t>
                      </a:r>
                      <a:endParaRPr kumimoji="1" lang="ja-JP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" altLang="ja-JP" sz="1400" dirty="0"/>
                        <a:t>extension[department]</a:t>
                      </a:r>
                      <a:endParaRPr kumimoji="1" lang="ja-JP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診療科コード、診療科名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235441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" altLang="ja-JP" sz="1400" dirty="0"/>
                        <a:t>identifier</a:t>
                      </a:r>
                      <a:endParaRPr kumimoji="1" lang="ja-JP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医療機関番号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10</a:t>
                      </a:r>
                      <a:r>
                        <a:rPr kumimoji="1" lang="ja-JP" altLang="en-US" sz="1400"/>
                        <a:t>桁保険医療機関番号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1831851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name</a:t>
                      </a:r>
                      <a:endParaRPr kumimoji="1" lang="ja-JP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医療機関名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096558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r>
                        <a:rPr kumimoji="1" lang="en" altLang="ja-JP" sz="1400" dirty="0"/>
                        <a:t>Encounter</a:t>
                      </a:r>
                      <a:endParaRPr kumimoji="1" lang="ja-JP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class</a:t>
                      </a:r>
                      <a:endParaRPr kumimoji="1" lang="ja-JP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入院・外来区分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788533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r>
                        <a:rPr kumimoji="1" lang="en" altLang="ja-JP" sz="1400" dirty="0" err="1"/>
                        <a:t>CarePlan</a:t>
                      </a:r>
                      <a:endParaRPr kumimoji="1" lang="ja-JP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" altLang="ja-JP" sz="1400" dirty="0"/>
                        <a:t>description</a:t>
                      </a:r>
                      <a:endParaRPr kumimoji="1" lang="ja-JP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療養上の計画等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65267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kumimoji="1" lang="en" altLang="ja-JP" sz="1400" dirty="0"/>
                        <a:t>Condition</a:t>
                      </a:r>
                      <a:r>
                        <a:rPr kumimoji="1" lang="ja-JP" altLang="en-US" sz="1400"/>
                        <a:t>（複数可）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" altLang="ja-JP" sz="1400" dirty="0"/>
                        <a:t>extension[</a:t>
                      </a:r>
                      <a:r>
                        <a:rPr kumimoji="1" lang="en" altLang="ja-JP" sz="1400" dirty="0" err="1"/>
                        <a:t>eCS_DiagnosisType</a:t>
                      </a:r>
                      <a:r>
                        <a:rPr kumimoji="1" lang="en" altLang="ja-JP" sz="1400" dirty="0"/>
                        <a:t>]</a:t>
                      </a:r>
                      <a:endParaRPr kumimoji="1" lang="ja-JP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主傷病名フラグ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このフラグがない傷病は副傷病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00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400" dirty="0" err="1"/>
                        <a:t>code.text</a:t>
                      </a:r>
                      <a:endParaRPr kumimoji="1" lang="ja-JP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傷病名文字列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367895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00C8C7-C3BC-40FE-AFDA-8F990A73EA46}"/>
              </a:ext>
            </a:extLst>
          </p:cNvPr>
          <p:cNvSpPr txBox="1"/>
          <p:nvPr/>
        </p:nvSpPr>
        <p:spPr>
          <a:xfrm>
            <a:off x="5325103" y="81042"/>
            <a:ext cx="554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患者サマリー（療養計画書）</a:t>
            </a:r>
            <a:r>
              <a:rPr kumimoji="1" lang="en-US" altLang="ja-JP" b="1" dirty="0"/>
              <a:t>Bundle</a:t>
            </a:r>
            <a:r>
              <a:rPr kumimoji="1" lang="ja-JP" altLang="en-US" b="1"/>
              <a:t>リソースの概要</a:t>
            </a:r>
          </a:p>
        </p:txBody>
      </p:sp>
      <p:sp>
        <p:nvSpPr>
          <p:cNvPr id="7" name="右矢印 6">
            <a:extLst>
              <a:ext uri="{FF2B5EF4-FFF2-40B4-BE49-F238E27FC236}">
                <a16:creationId xmlns:a16="http://schemas.microsoft.com/office/drawing/2014/main" id="{789850A5-DC3B-8DA9-C6AE-3FA3BE1D7EA8}"/>
              </a:ext>
            </a:extLst>
          </p:cNvPr>
          <p:cNvSpPr/>
          <p:nvPr/>
        </p:nvSpPr>
        <p:spPr>
          <a:xfrm>
            <a:off x="3674661" y="3247836"/>
            <a:ext cx="552261" cy="4331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CDDA434-82CF-CA44-E88A-2656A1FA2895}"/>
              </a:ext>
            </a:extLst>
          </p:cNvPr>
          <p:cNvSpPr txBox="1"/>
          <p:nvPr/>
        </p:nvSpPr>
        <p:spPr>
          <a:xfrm>
            <a:off x="88141" y="243636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/>
              <a:t>患者サマリー（療養計画書）イメージ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8D21871-DE6B-F676-C903-2F6415892457}"/>
              </a:ext>
            </a:extLst>
          </p:cNvPr>
          <p:cNvSpPr/>
          <p:nvPr/>
        </p:nvSpPr>
        <p:spPr>
          <a:xfrm>
            <a:off x="43542" y="58056"/>
            <a:ext cx="12104370" cy="6733415"/>
          </a:xfrm>
          <a:prstGeom prst="rect">
            <a:avLst/>
          </a:prstGeom>
          <a:noFill/>
          <a:ln w="22225"/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3415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157</Words>
  <Application>Microsoft Macintosh PowerPoint</Application>
  <PresentationFormat>ワイド画面</PresentationFormat>
  <Paragraphs>47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大江 和彦</dc:creator>
  <cp:lastModifiedBy>大江 和彦</cp:lastModifiedBy>
  <cp:revision>3</cp:revision>
  <dcterms:created xsi:type="dcterms:W3CDTF">2024-07-06T21:19:18Z</dcterms:created>
  <dcterms:modified xsi:type="dcterms:W3CDTF">2024-07-07T21:13:13Z</dcterms:modified>
</cp:coreProperties>
</file>