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96" d="100"/>
          <a:sy n="96" d="100"/>
        </p:scale>
        <p:origin x="17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5F897-67ED-47EC-AA3E-CCD3F3C8E848}" type="datetimeFigureOut">
              <a:rPr lang="en-US" smtClean="0"/>
              <a:t>11/01/24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46C87-DF1A-46B9-A8F2-383AA36B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9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46C87-DF1A-46B9-A8F2-383AA36B02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960F-2A68-3966-8BBF-B8FB8C899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48B8A-BBBB-DEC5-7B3F-957FA378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EC79A-1F58-89A2-95C7-553E34C6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E941-B3C9-471C-8320-BC93D560B0EE}" type="datetimeFigureOut">
              <a:rPr lang="en-US" smtClean="0"/>
              <a:t>11/01/24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2D788-A2E2-1A27-29EB-2D6F28A6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16A1-C9A2-4AD3-D430-AAD2E248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C90D-9C38-4740-977D-13D221FA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6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835E-B937-7018-D2CF-4E2AB08B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8750-C7CB-0BB4-D2EF-758279009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4FCE9-2395-B2A6-A221-B5BBD935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E941-B3C9-471C-8320-BC93D560B0EE}" type="datetimeFigureOut">
              <a:rPr lang="en-US" smtClean="0"/>
              <a:t>11/01/24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DC572-17C4-E546-86DF-9320F977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0B18F-00DE-CA32-76F6-212D7400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C90D-9C38-4740-977D-13D221FA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8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E899E-AA8E-C61B-234B-EFFFE43B9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89187-74F6-4EF5-F424-314EBBAB5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726A-FC97-C912-3AA9-A6D2014A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E941-B3C9-471C-8320-BC93D560B0EE}" type="datetimeFigureOut">
              <a:rPr lang="en-US" smtClean="0"/>
              <a:t>11/01/24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92E6B-47FE-9DBC-9356-B8EEDA2D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ADF53-03A0-3B21-E9A3-594E5EC6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C90D-9C38-4740-977D-13D221FA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4859-5BE4-5E01-740E-D05B83D9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E095-158F-9A71-F582-5D4BD16FE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8260-FDD8-DEDB-3C11-C188A6A2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E941-B3C9-471C-8320-BC93D560B0EE}" type="datetimeFigureOut">
              <a:rPr lang="en-US" smtClean="0"/>
              <a:t>11/01/24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A780B-F14F-4753-DA45-DA738237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81B70-54B6-E52C-D1AD-A86EC100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C90D-9C38-4740-977D-13D221FA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01FB-8281-B104-0016-9970BAF6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42667-0E4E-732D-4910-B37BBF5B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67F9F-851C-CF92-111A-CFE8C805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E941-B3C9-471C-8320-BC93D560B0EE}" type="datetimeFigureOut">
              <a:rPr lang="en-US" smtClean="0"/>
              <a:t>11/01/24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7A2DD-A25B-F827-2336-CF20914B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B57C-B2B7-08D1-CBBC-9F2339B0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C90D-9C38-4740-977D-13D221FA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2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A749-AC1D-5AD9-1949-1B83D424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DA97-3FFE-64A3-E608-986419951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5C87A-BDA1-7353-9697-4009B6174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90E86-3EE6-37C6-4635-69EE73F9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E941-B3C9-471C-8320-BC93D560B0EE}" type="datetimeFigureOut">
              <a:rPr lang="en-US" smtClean="0"/>
              <a:t>11/01/24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AD7C3-BDBD-7BDE-30C0-12F66059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2147-C64F-6AD8-4D3F-942ACF1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C90D-9C38-4740-977D-13D221FA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7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77C6-00C0-38EE-F0EE-9B6F8995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1897B-7494-C1A9-40D8-1D3DB61C2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B2A1D-FEB1-FDC8-76C6-AB604BD2B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19609-BAAE-607E-109C-504C96DF9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2AF64-5C8F-F68E-4974-48B6F38F1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BF55B-8B5B-2A69-88B3-9E4D0899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E941-B3C9-471C-8320-BC93D560B0EE}" type="datetimeFigureOut">
              <a:rPr lang="en-US" smtClean="0"/>
              <a:t>11/01/24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AB530-C88B-C7F0-35E9-2F7ADC95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08208-272F-8F3C-C80C-8F3F0253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C90D-9C38-4740-977D-13D221FA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9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0CF5-716E-567B-8329-A75B060E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40DF1-2DF8-D428-90AD-BE02F10D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E941-B3C9-471C-8320-BC93D560B0EE}" type="datetimeFigureOut">
              <a:rPr lang="en-US" smtClean="0"/>
              <a:t>11/01/24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55181-0392-93E3-81BB-BC6E2449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87EC1-40E5-DBD0-F9D6-504B3989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C90D-9C38-4740-977D-13D221FA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C36E9-56FD-457C-EC9E-D8091AEF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E941-B3C9-471C-8320-BC93D560B0EE}" type="datetimeFigureOut">
              <a:rPr lang="en-US" smtClean="0"/>
              <a:t>11/01/24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BEEC9-9C92-A615-7EEF-08689414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5115F-537F-A687-82D7-AE00DC18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C90D-9C38-4740-977D-13D221FA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65FB-B411-76B9-0772-28C3BDD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404C-D9D7-7917-868E-436C67D1D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45B98-4970-45BF-9394-1596FFED7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2F1DC-DA62-9C81-454E-CFF942CE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E941-B3C9-471C-8320-BC93D560B0EE}" type="datetimeFigureOut">
              <a:rPr lang="en-US" smtClean="0"/>
              <a:t>11/01/24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8626-0164-0E68-9C2A-1EF54B98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2E865-56A1-1D6F-8327-625DB488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C90D-9C38-4740-977D-13D221FA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1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2394-088A-10C0-053A-BC0482A9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CD4FF-0B71-7EF2-6157-740EB3042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2BA64-0E1E-06BA-3412-5028A27E4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A9078-425C-1AF9-1154-0817D2E9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E941-B3C9-471C-8320-BC93D560B0EE}" type="datetimeFigureOut">
              <a:rPr lang="en-US" smtClean="0"/>
              <a:t>11/01/24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04948-8626-DCEF-1ED0-19F28694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4E6EA-1B93-FC23-AFCD-DC10CC41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C90D-9C38-4740-977D-13D221FA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82EE7-16D2-FA1A-6428-8BE4589A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B1C5C-8B05-A84A-83DB-16958FA51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76551-B66E-604B-5EE6-5CF7BC1EE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E941-B3C9-471C-8320-BC93D560B0EE}" type="datetimeFigureOut">
              <a:rPr lang="en-US" smtClean="0"/>
              <a:t>11/01/24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80EE8-37BD-7156-9AC7-B061A1781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E978-CB08-F469-BEA2-AFB8C87AF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5C90D-9C38-4740-977D-13D221FA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0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datasets/crawford/80-cereals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64AE0B-ABEE-CFD9-417E-8FCFEC1A4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25" y="0"/>
            <a:ext cx="6439458" cy="3505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FDE057-0488-A80A-FD7F-539C6910C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72" y="3578087"/>
            <a:ext cx="4564481" cy="29451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4B26B-2C68-F55F-7392-06E470081FF5}"/>
              </a:ext>
            </a:extLst>
          </p:cNvPr>
          <p:cNvSpPr txBox="1"/>
          <p:nvPr/>
        </p:nvSpPr>
        <p:spPr>
          <a:xfrm>
            <a:off x="1" y="238209"/>
            <a:ext cx="50437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anose="020B0503020202020204" pitchFamily="34" charset="0"/>
              </a:rPr>
              <a:t>Consumer Preferences and Manufacturer Frequency for Hot v. Cold Cereal Types</a:t>
            </a:r>
          </a:p>
          <a:p>
            <a:endParaRPr lang="en-US" sz="2000" b="1" dirty="0">
              <a:latin typeface="Agency FB" panose="020B0503020202020204" pitchFamily="34" charset="0"/>
            </a:endParaRPr>
          </a:p>
          <a:p>
            <a:r>
              <a:rPr lang="en-US" sz="1600" i="1" dirty="0">
                <a:latin typeface="Agency FB" panose="020B0503020202020204" pitchFamily="34" charset="0"/>
              </a:rPr>
              <a:t>Data finds that consumers generally rate hot cereal types higher than cold </a:t>
            </a:r>
          </a:p>
          <a:p>
            <a:r>
              <a:rPr lang="en-US" sz="1600" i="1" dirty="0">
                <a:latin typeface="Agency FB" panose="020B0503020202020204" pitchFamily="34" charset="0"/>
              </a:rPr>
              <a:t>cereal types. Despite this, production is manufacturing of cold cereals is higher than hot cereals across many manufacturers such as General Mills, Kellog, Post, and  Ralston Purina.</a:t>
            </a:r>
          </a:p>
          <a:p>
            <a:endParaRPr lang="en-US" sz="1600" i="1" dirty="0">
              <a:latin typeface="Agency FB" panose="020B0503020202020204" pitchFamily="34" charset="0"/>
            </a:endParaRPr>
          </a:p>
          <a:p>
            <a:r>
              <a:rPr lang="en-US" sz="1600" dirty="0">
                <a:latin typeface="Agency FB" panose="020B0503020202020204" pitchFamily="34" charset="0"/>
              </a:rPr>
              <a:t>Key Findings: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latin typeface="Agency FB" panose="020B0503020202020204" pitchFamily="34" charset="0"/>
              </a:rPr>
              <a:t>Hot cereals have an average rating of above 45%, compared to  cold cereals ranging from 10-100%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latin typeface="Agency FB" panose="020B0503020202020204" pitchFamily="34" charset="0"/>
              </a:rPr>
              <a:t>General Mills, Kellog, and Ralston Purina manufacturers do not produce hot cereals, where American Home Food Products does not manufacture cold cereal.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latin typeface="Agency FB" panose="020B0503020202020204" pitchFamily="34" charset="0"/>
              </a:rPr>
              <a:t>Quaker Oats has a higher frequency of hot cereal (oatmeal).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latin typeface="Agency FB" panose="020B0503020202020204" pitchFamily="34" charset="0"/>
              </a:rPr>
              <a:t>Despite the span of ratings of cold cereals most manufactures produce cold cereal at a higher frequency than hot cereal.</a:t>
            </a:r>
          </a:p>
          <a:p>
            <a:pPr marL="742950" lvl="1" indent="-285750">
              <a:buFontTx/>
              <a:buChar char="-"/>
            </a:pPr>
            <a:endParaRPr lang="en-US" sz="1600" dirty="0">
              <a:latin typeface="Agency FB" panose="020B05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7777D-EF83-A1B1-4CFF-2EF73B786959}"/>
              </a:ext>
            </a:extLst>
          </p:cNvPr>
          <p:cNvSpPr txBox="1"/>
          <p:nvPr/>
        </p:nvSpPr>
        <p:spPr>
          <a:xfrm>
            <a:off x="251792" y="6106601"/>
            <a:ext cx="584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gency FB" panose="020B0503020202020204" pitchFamily="34" charset="0"/>
              </a:rPr>
              <a:t>Data Source: </a:t>
            </a:r>
            <a:r>
              <a:rPr lang="en-US" sz="1200" dirty="0">
                <a:latin typeface="Agency FB" panose="020B0503020202020204" pitchFamily="34" charset="0"/>
                <a:hlinkClick r:id="rId5"/>
              </a:rPr>
              <a:t>80 Cereals (kaggle.com)</a:t>
            </a:r>
            <a:r>
              <a:rPr lang="en-US" sz="1200" dirty="0">
                <a:latin typeface="Agency FB" panose="020B0503020202020204" pitchFamily="34" charset="0"/>
              </a:rPr>
              <a:t> “80 Cereals” | Kaggle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F1058-FF7F-5814-6575-2ECBBB211A31}"/>
              </a:ext>
            </a:extLst>
          </p:cNvPr>
          <p:cNvSpPr txBox="1"/>
          <p:nvPr/>
        </p:nvSpPr>
        <p:spPr>
          <a:xfrm>
            <a:off x="9796006" y="4054638"/>
            <a:ext cx="9064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gency FB" panose="020B0503020202020204" pitchFamily="34" charset="0"/>
              </a:rPr>
              <a:t>A = All American Home Food Products</a:t>
            </a:r>
          </a:p>
          <a:p>
            <a:r>
              <a:rPr lang="en-US" sz="1100" dirty="0">
                <a:latin typeface="Agency FB" panose="020B0503020202020204" pitchFamily="34" charset="0"/>
              </a:rPr>
              <a:t>G = General Mils </a:t>
            </a:r>
          </a:p>
          <a:p>
            <a:r>
              <a:rPr lang="en-US" sz="1100" dirty="0">
                <a:latin typeface="Agency FB" panose="020B0503020202020204" pitchFamily="34" charset="0"/>
              </a:rPr>
              <a:t>K = Kellog</a:t>
            </a:r>
          </a:p>
          <a:p>
            <a:r>
              <a:rPr lang="en-US" sz="1100" dirty="0">
                <a:latin typeface="Agency FB" panose="020B0503020202020204" pitchFamily="34" charset="0"/>
              </a:rPr>
              <a:t>N = Nabisco</a:t>
            </a:r>
          </a:p>
          <a:p>
            <a:r>
              <a:rPr lang="en-US" sz="1100" dirty="0">
                <a:latin typeface="Agency FB" panose="020B0503020202020204" pitchFamily="34" charset="0"/>
              </a:rPr>
              <a:t>P = Post</a:t>
            </a:r>
          </a:p>
          <a:p>
            <a:r>
              <a:rPr lang="en-US" sz="1100" dirty="0">
                <a:latin typeface="Agency FB" panose="020B0503020202020204" pitchFamily="34" charset="0"/>
              </a:rPr>
              <a:t>Q = Quaker Oats</a:t>
            </a:r>
          </a:p>
          <a:p>
            <a:r>
              <a:rPr lang="en-US" sz="1100" dirty="0">
                <a:latin typeface="Agency FB" panose="020B0503020202020204" pitchFamily="34" charset="0"/>
              </a:rPr>
              <a:t>R = Ralston Purina</a:t>
            </a:r>
          </a:p>
        </p:txBody>
      </p:sp>
    </p:spTree>
    <p:extLst>
      <p:ext uri="{BB962C8B-B14F-4D97-AF65-F5344CB8AC3E}">
        <p14:creationId xmlns:p14="http://schemas.microsoft.com/office/powerpoint/2010/main" val="155500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11631</TotalTime>
  <Words>182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Jamia</dc:creator>
  <cp:lastModifiedBy>Jamia</cp:lastModifiedBy>
  <cp:revision>1</cp:revision>
  <dcterms:created xsi:type="dcterms:W3CDTF">2024-11-02T03:34:31Z</dcterms:created>
  <dcterms:modified xsi:type="dcterms:W3CDTF">2024-11-10T05:25:36Z</dcterms:modified>
</cp:coreProperties>
</file>