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-bold.fntdata"/><Relationship Id="rId10" Type="http://schemas.openxmlformats.org/officeDocument/2006/relationships/slide" Target="slides/slide5.xml"/><Relationship Id="rId21" Type="http://schemas.openxmlformats.org/officeDocument/2006/relationships/font" Target="fonts/Poppins-regular.fntdata"/><Relationship Id="rId13" Type="http://schemas.openxmlformats.org/officeDocument/2006/relationships/slide" Target="slides/slide8.xml"/><Relationship Id="rId24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434b3b5b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434b3b5b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[1 Min]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5548899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5548899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[2 Min]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434b3b5b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434b3b5b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[1 Min]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434b3b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434b3b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[1 Min]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434b3b5b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434b3b5b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[2 Min]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a8ee27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a8ee27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Ethan [1 Min]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554889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554889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Jamia [1.5 Min]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5ff8cf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5ff8cf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[1.5 Min]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34b3b5b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434b3b5b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[1 Min]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434b3b5b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434b3b5b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Jamia [3 Min]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xN4In9lCPu4vVNNL-opNU61YeyVY6TnI/view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uJxUgzQ9wJBLt0nEg2awrgKow_cYpUFq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ZsYSniyuuh4k0d5ErmFoqE54aGvG_Vog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YKJg67X1BI2wg8FbTHOI8iwIAVwHgZO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hNyF7VMxPIIQxb3n0uN483pa-EJoFN2x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IGUY310U7ewyrHxq2fwG8j3D4sOjxHtw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_ODKIl2AcKPWC1k3LLqggcEhVJNVUkwD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hyperlink" Target="http://drive.google.com/file/d/1ZJYDPXN8IYV_JTeE73q-8hbiPWtzjXLs/view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XaNI-b2SPN5EcHsS-G5mKze4pWcONhTr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KxIlYpKMjnHHOMLM77IKOONEmk5C8dD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Product Profit Optimization Using a Linear Programming Model:  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New Chemicals Company in Tire Manufacturing Industry</a:t>
            </a:r>
            <a:endParaRPr sz="2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Hassan Ali, Ethan Norton, Jamia Russell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Limitations and Areas for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00" y="3502725"/>
            <a:ext cx="38290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511" y="2791600"/>
            <a:ext cx="2632589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 title="172451517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75" y="4284600"/>
            <a:ext cx="613150" cy="6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996650" y="1592850"/>
            <a:ext cx="3000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Circular Economy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Recycle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Waste Reduction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Cost Reduction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895425" y="1592850"/>
            <a:ext cx="3000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Resource Management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Forecasting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Storage and Transportation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Answers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676325" y="1343000"/>
            <a:ext cx="79743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Will labor hours be a bigger constraint on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site choice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than inventory availability?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 biggest constraint on site choice appears to be inventory availability</a:t>
            </a:r>
            <a:endParaRPr i="1"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How many products will prove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unprofitable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and will not be sold due to low sale price and high raw material costs?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There are 3 products: Products 2, 4, and 4*</a:t>
            </a:r>
            <a:endParaRPr i="1"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Can we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sell or trade unused raw materials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to gain more resources for profitable products?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Yes, including certain materials in the production plan contributes to suboptimality </a:t>
            </a:r>
            <a:endParaRPr i="1"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model solving method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will be best for the decision problem?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Linear Programming Model</a:t>
            </a:r>
            <a:endParaRPr i="1"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How should we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allocate or forecast resources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in the future to maximize profit?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istorical data should be used to forecast resource acquisition and allocation through quantitative models such as linear regression</a:t>
            </a:r>
            <a:endParaRPr i="1"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If we migrate this to a circular economy,  how would that meet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sustainability goals 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and further drive profit?</a:t>
            </a:r>
            <a:r>
              <a:rPr lang="en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Char char="○"/>
            </a:pPr>
            <a:r>
              <a:rPr i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By selling unused raw materials to other companies that need it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3" title="Slide 1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75" y="4406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0800" y="204900"/>
            <a:ext cx="873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Background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7621" l="11254" r="9430" t="0"/>
          <a:stretch/>
        </p:blipFill>
        <p:spPr>
          <a:xfrm>
            <a:off x="543763" y="1074219"/>
            <a:ext cx="1910925" cy="17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2687300" y="1583600"/>
            <a:ext cx="27060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Increase customer engagement for future sales by delivering on price and performance targets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Maximize efficiency of labor and resources to products chosen for sale and keep in line with internal sustainability targets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Poppins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Select products that will maximize short-term profit for business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758225" y="934200"/>
            <a:ext cx="2466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Company Mission</a:t>
            </a:r>
            <a:endParaRPr sz="900">
              <a:solidFill>
                <a:srgbClr val="000000"/>
              </a:solidFill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5721851" y="934213"/>
            <a:ext cx="2838053" cy="2137265"/>
            <a:chOff x="4362229" y="-5348675"/>
            <a:chExt cx="5412000" cy="4274530"/>
          </a:xfrm>
        </p:grpSpPr>
        <p:sp>
          <p:nvSpPr>
            <p:cNvPr id="139" name="Google Shape;139;p14"/>
            <p:cNvSpPr txBox="1"/>
            <p:nvPr/>
          </p:nvSpPr>
          <p:spPr>
            <a:xfrm>
              <a:off x="4362229" y="-4460545"/>
              <a:ext cx="5412000" cy="33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CB Corporation wants to begin pilot scale production for their new R&amp;D product formulations that they seek to sell to three prospective tire industry customers: Wheel Works, Tirevana, and Grip Gurus.</a:t>
              </a:r>
              <a:endParaRPr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4858750" y="-5348675"/>
              <a:ext cx="4670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212121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900">
                <a:solidFill>
                  <a:srgbClr val="212121"/>
                </a:solidFill>
              </a:endParaRPr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80073" y="3030500"/>
            <a:ext cx="28383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Use Case: 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CB Corporation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672475" y="335360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CB Corporation now needs to decide on what products are worth making and how much of the product to sell. They have a production trial week planned for the given sale period and two available sites ready for production.</a:t>
            </a:r>
            <a:r>
              <a:rPr lang="en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D3B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973285" y="3030510"/>
            <a:ext cx="233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  <a:endParaRPr sz="900">
              <a:solidFill>
                <a:srgbClr val="212121"/>
              </a:solidFill>
            </a:endParaRPr>
          </a:p>
        </p:txBody>
      </p:sp>
      <p:pic>
        <p:nvPicPr>
          <p:cNvPr id="144" name="Google Shape;144;p14" title="Slide 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75" y="4412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we explore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783550" y="1732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Research Questions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Will labor hours be a bigger constraint on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site choice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than inventory availability?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How many products will prove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unprofitable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and will not be sold due to low sale price and high raw material costs?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Can we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sell or trade unused raw materials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to gain more resources for profitable products?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model solving method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will be best for the decision problem?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How should we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allocate or forecast resources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in the future to maximize profit? 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Times New Roman"/>
              <a:buAutoNum type="arabicPeriod"/>
            </a:pP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If we migrate this to a circular economy,  how would that meet </a:t>
            </a:r>
            <a:r>
              <a:rPr b="1"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sustainability goals </a:t>
            </a:r>
            <a:r>
              <a:rPr lang="en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and further drive profit?</a:t>
            </a:r>
            <a:r>
              <a:rPr lang="en" sz="1200">
                <a:solidFill>
                  <a:srgbClr val="2D3B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51" name="Google Shape;151;p15" title="Slide 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44042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 Similar Approaches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908625" y="1711225"/>
            <a:ext cx="36990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Product Mix Optimization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Model Simplicity vs Complexity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Advantages and Disadvantages of Literature Approaches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075" y="1427575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 title="Slide 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75" y="43492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 Alternative Approaches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50" y="2831475"/>
            <a:ext cx="2286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065" y="3247838"/>
            <a:ext cx="4945275" cy="1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 title="1724515377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075" y="4164975"/>
            <a:ext cx="666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819150" y="1601775"/>
            <a:ext cx="759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Deterministic vs Stochastic Models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Linear Programming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Monte Carlo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Poppins"/>
              <a:buChar char="○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Review: Model Applications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1969275"/>
            <a:ext cx="284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Complexity of Linear Programming Models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Interdependencies</a:t>
            </a:r>
            <a:endParaRPr sz="12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Real-World Application</a:t>
            </a:r>
            <a:endParaRPr sz="1400">
              <a:solidFill>
                <a:srgbClr val="2D3B45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800" y="2048125"/>
            <a:ext cx="3551525" cy="21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 title="1724548288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25" y="42225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 and Assumptions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592275" y="1721425"/>
            <a:ext cx="58146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24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168 hour </a:t>
            </a: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constraint</a:t>
            </a: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 on labor per site</a:t>
            </a:r>
            <a:endParaRPr sz="1182">
              <a:latin typeface="Poppins"/>
              <a:ea typeface="Poppins"/>
              <a:cs typeface="Poppins"/>
              <a:sym typeface="Poppins"/>
            </a:endParaRPr>
          </a:p>
          <a:p>
            <a:pPr indent="-2924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Material </a:t>
            </a: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availability</a:t>
            </a:r>
            <a:r>
              <a:rPr lang="en" sz="1182">
                <a:latin typeface="Poppins"/>
                <a:ea typeface="Poppins"/>
                <a:cs typeface="Poppins"/>
                <a:sym typeface="Poppins"/>
              </a:rPr>
              <a:t> constraint max per site </a:t>
            </a:r>
            <a:endParaRPr sz="1182">
              <a:latin typeface="Poppins"/>
              <a:ea typeface="Poppins"/>
              <a:cs typeface="Poppins"/>
              <a:sym typeface="Poppins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8333"/>
              <a:buFont typeface="Poppins"/>
              <a:buChar char="●"/>
            </a:pP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Objective Function  </a:t>
            </a:r>
            <a:endParaRPr b="1"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Poppins"/>
              <a:buChar char="●"/>
            </a:pP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aseline="-25000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 = Revenue (Product Sales Price) per Batch Unit of Product </a:t>
            </a:r>
            <a:r>
              <a:rPr i="1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(equiv. 15 kg)</a:t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Poppins"/>
              <a:buChar char="●"/>
            </a:pP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aseline="-25000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= Raw Material Cost per Batch Unit of Product </a:t>
            </a:r>
            <a:r>
              <a:rPr i="1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(equiv. 15 kg)</a:t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Poppins"/>
              <a:buChar char="●"/>
            </a:pPr>
            <a:r>
              <a:rPr i="1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 = {P1, P2, P8*, P3, P4, P4*, P10, P6,  P9}</a:t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Poppins"/>
              <a:buChar char="●"/>
            </a:pPr>
            <a:r>
              <a:rPr i="1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 = {Site 1, Site 2}</a:t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ct val="100000"/>
              <a:buFont typeface="Poppins"/>
              <a:buChar char="●"/>
            </a:pPr>
            <a:r>
              <a:rPr i="1"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lang="en" sz="1200">
                <a:solidFill>
                  <a:srgbClr val="2D3B45"/>
                </a:solidFill>
                <a:latin typeface="Poppins"/>
                <a:ea typeface="Poppins"/>
                <a:cs typeface="Poppins"/>
                <a:sym typeface="Poppins"/>
              </a:rPr>
              <a:t>= {RSXX, STYY, CBAA, CBZZ, SBRXL, SLSM, C10, C20, C30, C40, C60}</a:t>
            </a:r>
            <a:endParaRPr sz="1200">
              <a:solidFill>
                <a:srgbClr val="2D3B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198" y="2312625"/>
            <a:ext cx="2404025" cy="14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725" y="2145038"/>
            <a:ext cx="1615555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300" y="3183075"/>
            <a:ext cx="1545143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 title="1724607398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950" y="43607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Challenges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990725"/>
            <a:ext cx="3276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Cross-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product calculated profitability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of each material per product (cost is material level)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And then the profitability per product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Factors in an array of labor to produce each product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Factors in labor constraint per site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Solved utilizing GLPK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050" y="1897925"/>
            <a:ext cx="4134475" cy="21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 title="1724515478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25" y="4331925"/>
            <a:ext cx="514200" cy="5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Experiments and Results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Optimal Value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Trade Offs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Raw Material Use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Sensitivity Analysis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Unused Materials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AutoNum type="arabicPeriod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Production System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1" name="Google Shape;201;p21" title="1724550291 2 (mp3cut.net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" y="4258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6746" y="1661025"/>
            <a:ext cx="4898100" cy="2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