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Alexander Bretoi"/>
  <p:cmAuthor clrIdx="1" id="1" initials="" lastIdx="1" name="Kevin O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22B4A2-6CAB-4892-A683-F1A321831A27}">
  <a:tblStyle styleId="{0622B4A2-6CAB-4892-A683-F1A321831A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846EE0-58EB-444C-AF63-ED5D87228E7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4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1T01:32:28.955">
    <p:pos x="6000" y="0"/>
    <p:text>Can we consider using the Focus theme or something similar?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8-01T03:18:53.100">
    <p:pos x="6000" y="0"/>
    <p:text>We'll need to add in and adjust some slides based on this agenda, once we have consensus across the team.</p:text>
  </p:cm>
  <p:cm authorId="0" idx="3" dt="2024-08-02T14:28:46.073">
    <p:pos x="6000" y="100"/>
    <p:text>Still need Roles and Responsibilities updated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8-01T03:19:57.215">
    <p:pos x="6000" y="0"/>
    <p:text>We need to include a Project Scope Statement. Crafted a very brief one here.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8-01T03:10:35.535">
    <p:pos x="6000" y="0"/>
    <p:text>Built out a Gantt Chart based on my numbers as an example we could potentially use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08-01T02:19:05.398">
    <p:pos x="6000" y="0"/>
    <p:text>Original template downloaded from assignment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08-01T03:12:36.963">
    <p:pos x="6000" y="0"/>
    <p:text>Added in a Project Communications Plan for incorporation, and to hopefully take care of Project Cadence and Project Escalation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4-08-02T06:52:57.584">
    <p:pos x="6000" y="0"/>
    <p:text>@kevinou2026@u.northwestern.edu Here's the quick budget breakdown (rounded). 
Can you compile by section, and potentially maybe even create a quick pie chart with the % along with a table for the budget allocation?
https://docs.google.com/spreadsheets/d/1BXK5qFHmr6AFBAmTMhgu_DcMOsTkms1edbl3KZQe6MY/edit?usp=sharing</p:text>
  </p:cm>
  <p:cm authorId="1" idx="1" dt="2024-08-02T06:52:57.584">
    <p:pos x="6000" y="0"/>
    <p:text>I'm trying to add the WSB and resources to the resources slide, since I dont think itll all fit into 1, but cannot figure out how to fit the entire table onto a slide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4-08-02T14:26:08.894">
    <p:pos x="6000" y="0"/>
    <p:text>Updated to breakdown by role on the team and their associated work (rounded)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01770764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01770764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0177076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0177076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0177076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0177076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Finalize Project plan: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Confirm project scope, objectives, and deliverables.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Validate the work breakdown structure (WBS) and project timeline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Confirm Resource Allocation: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Confirm availability and allocation of resources (e.g., personnel, software, hardware).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Address any immediate resource needs or gaps.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Establish Feedback Mechanisms: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Establish a process for team members to provide feedback on the project kickoff and plan.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Schedule a follow-up meeting to address any initial concerns or questions.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0177076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0177076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fe0b9d0ff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fe0b9d0ff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9d88f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9d88f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071886f9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071886f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d88f0e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d88f0e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fe0b9d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fe0b9d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017707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017707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9d88f0e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9d88f0e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d88f0e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d88f0e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9d88f0e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9d88f0e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2768" y="598011"/>
            <a:ext cx="842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50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7.xm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241625" y="2419850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25925" y="2427200"/>
            <a:ext cx="511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FPD Drinking Metrics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Kick-Off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96050" y="3734575"/>
            <a:ext cx="31713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Alexander Bretoi, Sara Iqbal, Kevin Ou, Jamia Russell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Northwestern University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MSDS 475: Project Management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Kick-Off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 4</a:t>
            </a:r>
            <a:r>
              <a:rPr baseline="30000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014650" y="402625"/>
            <a:ext cx="5114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Budget</a:t>
            </a:r>
            <a:r>
              <a:rPr lang="en" sz="2800">
                <a:solidFill>
                  <a:schemeClr val="lt1"/>
                </a:solidFill>
              </a:rPr>
              <a:t> and Financials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62" name="Google Shape;162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105" y="1742937"/>
            <a:ext cx="4715550" cy="2915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3"/>
          <p:cNvGraphicFramePr/>
          <p:nvPr/>
        </p:nvGraphicFramePr>
        <p:xfrm>
          <a:off x="154350" y="173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{F1846EE0-58EB-444C-AF63-ED5D87228E7D}</a:tableStyleId>
              </a:tblPr>
              <a:tblGrid>
                <a:gridCol w="2187125"/>
                <a:gridCol w="1780225"/>
              </a:tblGrid>
              <a:tr h="23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285F4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Define Requirements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Design Dashboard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Source/Cleanse Data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 Develop Analytics Model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 Construct/Modify Dashboard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 Testing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 User Training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 Deploy Dashboard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 Project Management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$65,000.00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Emergency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(Add'l. Expenses, Consulting, etc.)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$10,000.00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014650" y="402625"/>
            <a:ext cx="5114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Resource Allocation</a:t>
            </a:r>
            <a:endParaRPr sz="2800">
              <a:solidFill>
                <a:schemeClr val="lt1"/>
              </a:solidFill>
            </a:endParaRPr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1709925" y="14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{F1846EE0-58EB-444C-AF63-ED5D87228E7D}</a:tableStyleId>
              </a:tblPr>
              <a:tblGrid>
                <a:gridCol w="1809500"/>
                <a:gridCol w="1182675"/>
                <a:gridCol w="2731975"/>
              </a:tblGrid>
              <a:tr h="1969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</a:tr>
              <a:tr h="21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Payroll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$230,000.00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$48,000.00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960hrs. @ $50/hr.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$43,200.00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960hrs. @ $45/hr.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ERP Application Analyst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$38,200.00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960hrs. @ Roughly $40/hr. ($39.79/hr.)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Analyst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$38,200.00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960hrs. @ Roughly $40/hr. ($39.79/hr.)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Supply Chain Analyst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$33,600.00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960hrs. @ $35/hr.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Operations Analyst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$28,800.00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960hrs. @ $30/hr.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Tools Training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$10,000.00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Fixed Price via Big Data Training Group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Emergency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$10,000.00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Excess Emergency Funds In Case of Last Minute Unbudgeted Expenses, Need of Third-Party Consultancy, etc.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Project Total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$250,000.00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014650" y="402625"/>
            <a:ext cx="5114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Action Items/What’s Next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65100" y="1421700"/>
            <a:ext cx="8520600" cy="3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Font typeface="Calibri"/>
              <a:buChar char="➢"/>
            </a:pPr>
            <a:r>
              <a:rPr lang="en" sz="2350">
                <a:latin typeface="Calibri"/>
                <a:ea typeface="Calibri"/>
                <a:cs typeface="Calibri"/>
                <a:sym typeface="Calibri"/>
              </a:rPr>
              <a:t>Schedule Upcoming Meetings/Milestones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Font typeface="Calibri"/>
              <a:buChar char="➢"/>
            </a:pPr>
            <a:r>
              <a:rPr lang="en" sz="2350">
                <a:latin typeface="Calibri"/>
                <a:ea typeface="Calibri"/>
                <a:cs typeface="Calibri"/>
                <a:sym typeface="Calibri"/>
              </a:rPr>
              <a:t>Review Immediate Tasks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Font typeface="Calibri"/>
              <a:buChar char="➢"/>
            </a:pPr>
            <a:r>
              <a:rPr lang="en" sz="2350">
                <a:latin typeface="Calibri"/>
                <a:ea typeface="Calibri"/>
                <a:cs typeface="Calibri"/>
                <a:sym typeface="Calibri"/>
              </a:rPr>
              <a:t>Finalize Project Plan 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Font typeface="Calibri"/>
              <a:buChar char="➢"/>
            </a:pPr>
            <a:r>
              <a:rPr lang="en" sz="2350">
                <a:latin typeface="Calibri"/>
                <a:ea typeface="Calibri"/>
                <a:cs typeface="Calibri"/>
                <a:sym typeface="Calibri"/>
              </a:rPr>
              <a:t>Confirm Resource Allocation 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Font typeface="Calibri"/>
              <a:buChar char="➢"/>
            </a:pPr>
            <a:r>
              <a:rPr lang="en" sz="2350">
                <a:latin typeface="Calibri"/>
                <a:ea typeface="Calibri"/>
                <a:cs typeface="Calibri"/>
                <a:sym typeface="Calibri"/>
              </a:rPr>
              <a:t>Establish Feedback Mechanisms 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1387350" y="2056500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014650" y="2234250"/>
            <a:ext cx="5114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Q&amp;A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3601500" y="416875"/>
            <a:ext cx="19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66000" y="1344950"/>
            <a:ext cx="42060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9:00 am Welcome &amp; Introductions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to 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ntroduce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Yourself (Name, Role, Fun Fact)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9:15 Project Overview &amp; Scope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Business Problem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Project Scope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Deliverables and Expected Outcomes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9:30 Project Plan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and Key Milestones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Requirements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Tools/Training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9:45 Budget and Resources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Allocation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Reporting/Monitoring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Allocation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625350" y="1345075"/>
            <a:ext cx="42672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:55 Roles and Responsibilities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Structure Overview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of Executive Oversight Committee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Team Responsibilities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10:10 Project Governance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Protocols and Meeting Schedules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Lines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10:20 Action Items/What’s Next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Upcoming Meetings/Milestones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Immediate Tasks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10:30 Questions and Answers (Q&amp;A)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for Questions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Remarks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826675" y="416875"/>
            <a:ext cx="54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Audience/Attendees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65100" y="1421700"/>
            <a:ext cx="8520900" cy="3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Executive Oversight Committee (EOC)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Barbara Coffee (CEO)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Paul Reporting (CFO/Project Sponsor)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Frank Modruson (CIO)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Angela Daniels (VP of Logistics)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Vivica Frederickson (Investor)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Project Management Office (PMO)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Jamia Russell (Project Manager/Presentation Moderator)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Marketing Team 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Steve James (VP - Marketing)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Finance Team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IT Team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○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Jamie Wolf (IT Manager)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Analyst Team 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ERP Team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  <a:p>
            <a:pPr indent="-305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5"/>
              <a:buFont typeface="Calibri"/>
              <a:buChar char="➢"/>
            </a:pPr>
            <a:r>
              <a:rPr lang="en" sz="1215">
                <a:latin typeface="Calibri"/>
                <a:ea typeface="Calibri"/>
                <a:cs typeface="Calibri"/>
                <a:sym typeface="Calibri"/>
              </a:rPr>
              <a:t>Master Data Team</a:t>
            </a:r>
            <a:endParaRPr sz="121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5100" y="1421700"/>
            <a:ext cx="8520600" cy="3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➢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Management seeks assistance to improve business performance due to issues like: 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User dissatisfaction with shipment times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Order fulfillment inconsistencies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Risk of losing major retail clients like Target, Costco, and Walmart, which could substantially decrease FPD's $350 million annual revenue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➢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With a $250,000 project budget, the goal is to implement effective strategies and AI-powered tools to create a metrics dashboard to increase customer satisfaction, standardize operations, and optimize company performance through: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Product line sales analysis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Package performance analysis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Customer/Client segmentation analysis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Order delivery performance tracking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○"/>
            </a:pP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Distribution center performance assessment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626350" y="416875"/>
            <a:ext cx="389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56125" y="1484600"/>
            <a:ext cx="8520600" cy="25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primary objective of the FPD Drinking Metrics (FPD DM) project is to develop and deploy a comprehensive information/metrics dashboard within an allotted six-month timeline and a $250,000 budget.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626350" y="416875"/>
            <a:ext cx="389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Objective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1471050" y="224875"/>
            <a:ext cx="6201900" cy="64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928825" y="224875"/>
            <a:ext cx="27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161200" y="9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{0622B4A2-6CAB-4892-A683-F1A321831A27}</a:tableStyleId>
              </a:tblPr>
              <a:tblGrid>
                <a:gridCol w="3981025"/>
                <a:gridCol w="3981025"/>
              </a:tblGrid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Activity/Phase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Deliverables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Define Requirements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High–Level Technical Requirements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(Including Functional and Non–Functional), Define Analytics Calculations, Data Modeling, and AI Modeling Requirements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Design Dashboard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Determine Dashboard Elements (Including Dashboard Design Layout, KPIs, Forecasts, etc.)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Source/Cleanse Data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Obtain Relevant Data, Validate Data, Clean Data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 Develop Analytics Model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Analytics Models (Analytics Calculations, Data Modeling, and AI Modeling Creation), Validate Models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 Construct/Modify Dashboard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and Construct Dashboard Presentation Layout, Associate Data, Build Dashboard, and Configure Security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 Testing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Establish UAT Performance Parameters, Validate Dashboard Performance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 User Training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Training Documentation, Conduct Training Sessions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 Deploy Dashboard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 to UAT, Deploy to Production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 Project Management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Project Plan and Scope Statement, Conduct Daily Scrum Meetings and Weekly Team Meetings, Create Project Status, Milestones &amp; Deliverables Reports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253100" y="376650"/>
            <a:ext cx="2158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Gantt Chart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26675"/>
            <a:ext cx="8839204" cy="183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920575" y="376675"/>
            <a:ext cx="54900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Project Governance Structure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108" name="Google Shape;108;p21"/>
          <p:cNvCxnSpPr>
            <a:stCxn id="109" idx="2"/>
          </p:cNvCxnSpPr>
          <p:nvPr/>
        </p:nvCxnSpPr>
        <p:spPr>
          <a:xfrm>
            <a:off x="1644581" y="2422175"/>
            <a:ext cx="0" cy="488100"/>
          </a:xfrm>
          <a:prstGeom prst="straightConnector1">
            <a:avLst/>
          </a:prstGeom>
          <a:noFill/>
          <a:ln cap="flat" cmpd="sng" w="19050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1"/>
          <p:cNvCxnSpPr>
            <a:endCxn id="109" idx="0"/>
          </p:cNvCxnSpPr>
          <p:nvPr/>
        </p:nvCxnSpPr>
        <p:spPr>
          <a:xfrm>
            <a:off x="1644581" y="2122175"/>
            <a:ext cx="0" cy="115800"/>
          </a:xfrm>
          <a:prstGeom prst="straightConnector1">
            <a:avLst/>
          </a:prstGeom>
          <a:noFill/>
          <a:ln cap="flat" cmpd="sng" w="19050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1"/>
          <p:cNvSpPr/>
          <p:nvPr/>
        </p:nvSpPr>
        <p:spPr>
          <a:xfrm>
            <a:off x="508833" y="2852609"/>
            <a:ext cx="6026100" cy="164100"/>
          </a:xfrm>
          <a:prstGeom prst="rect">
            <a:avLst/>
          </a:prstGeom>
          <a:solidFill>
            <a:srgbClr val="00223A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FUNCTIONAL LEADS</a:t>
            </a:r>
            <a:endParaRPr sz="700"/>
          </a:p>
        </p:txBody>
      </p:sp>
      <p:sp>
        <p:nvSpPr>
          <p:cNvPr id="109" name="Google Shape;109;p21"/>
          <p:cNvSpPr/>
          <p:nvPr/>
        </p:nvSpPr>
        <p:spPr>
          <a:xfrm>
            <a:off x="48131" y="2237975"/>
            <a:ext cx="3192900" cy="184200"/>
          </a:xfrm>
          <a:prstGeom prst="rect">
            <a:avLst/>
          </a:prstGeom>
          <a:solidFill>
            <a:srgbClr val="00223A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Project Management Office (PMO)</a:t>
            </a:r>
            <a:endParaRPr sz="700"/>
          </a:p>
        </p:txBody>
      </p:sp>
      <p:sp>
        <p:nvSpPr>
          <p:cNvPr id="112" name="Google Shape;112;p21"/>
          <p:cNvSpPr/>
          <p:nvPr/>
        </p:nvSpPr>
        <p:spPr>
          <a:xfrm>
            <a:off x="80975" y="1676550"/>
            <a:ext cx="3952500" cy="178500"/>
          </a:xfrm>
          <a:prstGeom prst="rect">
            <a:avLst/>
          </a:prstGeom>
          <a:solidFill>
            <a:srgbClr val="00223A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EOC</a:t>
            </a:r>
            <a:endParaRPr sz="700"/>
          </a:p>
        </p:txBody>
      </p:sp>
      <p:sp>
        <p:nvSpPr>
          <p:cNvPr id="113" name="Google Shape;113;p21"/>
          <p:cNvSpPr/>
          <p:nvPr/>
        </p:nvSpPr>
        <p:spPr>
          <a:xfrm>
            <a:off x="1573788" y="4255401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Service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 rot="10800000">
            <a:off x="4109550" y="1759500"/>
            <a:ext cx="105900" cy="393000"/>
          </a:xfrm>
          <a:prstGeom prst="leftBracket">
            <a:avLst>
              <a:gd fmla="val 0" name="adj"/>
            </a:avLst>
          </a:prstGeom>
          <a:noFill/>
          <a:ln cap="flat" cmpd="sng" w="222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r>
              <a:t/>
            </a:r>
            <a:endParaRPr b="0" i="0" sz="700" u="none" cap="none" strike="noStrike">
              <a:solidFill>
                <a:srgbClr val="61686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333625" y="1459800"/>
            <a:ext cx="34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EOC RESPONSIBILITIES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1x monthly with Project Manager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and advise overall direction, allocate resources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key decisions, resolve escalated issues, and risk management</a:t>
            </a:r>
            <a:endParaRPr sz="900">
              <a:solidFill>
                <a:srgbClr val="6168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315050" y="2225500"/>
            <a:ext cx="34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 RESPONSIBILITIES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execution, enforcing guiding principles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between EOC and functional teams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budget, synergy governance and provide reporting to EOC</a:t>
            </a:r>
            <a:endParaRPr b="1" sz="900">
              <a:solidFill>
                <a:srgbClr val="61686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641151" y="3112348"/>
            <a:ext cx="212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TEAM RESPONSIBILITIES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weekly with Project Manager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activities that need to occur and the timeline for each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Perform/delegate day-to-day planning &amp; roadmap tasks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Proactively escalate issues/risks to Project Manager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•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business/technical expertise</a:t>
            </a:r>
            <a:endParaRPr b="1" sz="900">
              <a:solidFill>
                <a:srgbClr val="61686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648724" y="1926953"/>
            <a:ext cx="788400" cy="239100"/>
          </a:xfrm>
          <a:prstGeom prst="rect">
            <a:avLst/>
          </a:prstGeom>
          <a:noFill/>
          <a:ln cap="flat" cmpd="sng" w="22225">
            <a:solidFill>
              <a:srgbClr val="108A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/>
              <a:t>Frank Modruson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/>
              <a:t>(CIO)</a:t>
            </a:r>
            <a:endParaRPr sz="500"/>
          </a:p>
        </p:txBody>
      </p:sp>
      <p:sp>
        <p:nvSpPr>
          <p:cNvPr id="119" name="Google Shape;119;p21"/>
          <p:cNvSpPr/>
          <p:nvPr/>
        </p:nvSpPr>
        <p:spPr>
          <a:xfrm>
            <a:off x="2471685" y="1926966"/>
            <a:ext cx="786600" cy="2391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rgbClr val="484D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Angela Daniels </a:t>
            </a:r>
            <a:endParaRPr sz="500">
              <a:solidFill>
                <a:srgbClr val="484D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rgbClr val="484D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(VP of Logistics)</a:t>
            </a:r>
            <a:endParaRPr sz="500"/>
          </a:p>
        </p:txBody>
      </p:sp>
      <p:sp>
        <p:nvSpPr>
          <p:cNvPr id="120" name="Google Shape;120;p21"/>
          <p:cNvSpPr/>
          <p:nvPr/>
        </p:nvSpPr>
        <p:spPr>
          <a:xfrm>
            <a:off x="826932" y="2464591"/>
            <a:ext cx="1635300" cy="161400"/>
          </a:xfrm>
          <a:prstGeom prst="rect">
            <a:avLst/>
          </a:prstGeom>
          <a:solidFill>
            <a:srgbClr val="FFFFFF"/>
          </a:solidFill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Jamia Russell, </a:t>
            </a: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Project</a:t>
            </a: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Manager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533543" y="4255401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Legal - Restructuring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2" name="Google Shape;122;p21"/>
          <p:cNvCxnSpPr>
            <a:stCxn id="120" idx="1"/>
            <a:endCxn id="123" idx="3"/>
          </p:cNvCxnSpPr>
          <p:nvPr/>
        </p:nvCxnSpPr>
        <p:spPr>
          <a:xfrm flipH="1">
            <a:off x="682932" y="2545291"/>
            <a:ext cx="144000" cy="8400"/>
          </a:xfrm>
          <a:prstGeom prst="straightConnector1">
            <a:avLst/>
          </a:prstGeom>
          <a:noFill/>
          <a:ln cap="flat" cmpd="sng" w="57150">
            <a:solidFill>
              <a:srgbClr val="404548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21"/>
          <p:cNvSpPr/>
          <p:nvPr/>
        </p:nvSpPr>
        <p:spPr>
          <a:xfrm>
            <a:off x="1573788" y="4404128"/>
            <a:ext cx="816000" cy="227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Service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533543" y="4404128"/>
            <a:ext cx="816000" cy="227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Legal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521891" y="3053210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lang="en" sz="700">
                <a:solidFill>
                  <a:srgbClr val="2A2D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Facilities</a:t>
            </a:r>
            <a:endParaRPr sz="700"/>
          </a:p>
        </p:txBody>
      </p:sp>
      <p:sp>
        <p:nvSpPr>
          <p:cNvPr id="127" name="Google Shape;127;p21"/>
          <p:cNvSpPr/>
          <p:nvPr/>
        </p:nvSpPr>
        <p:spPr>
          <a:xfrm>
            <a:off x="3521891" y="3196710"/>
            <a:ext cx="816000" cy="227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Facilities/Building Operations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566599" y="3053210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2A2D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Finance</a:t>
            </a:r>
            <a:endParaRPr sz="700"/>
          </a:p>
        </p:txBody>
      </p:sp>
      <p:sp>
        <p:nvSpPr>
          <p:cNvPr id="129" name="Google Shape;129;p21"/>
          <p:cNvSpPr/>
          <p:nvPr/>
        </p:nvSpPr>
        <p:spPr>
          <a:xfrm>
            <a:off x="2566599" y="3196710"/>
            <a:ext cx="816000" cy="227700"/>
          </a:xfrm>
          <a:prstGeom prst="rect">
            <a:avLst/>
          </a:prstGeom>
          <a:noFill/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Fin. Support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486112" y="3053210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lang="en" sz="700">
                <a:solidFill>
                  <a:srgbClr val="2A2D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Analyst Team</a:t>
            </a:r>
            <a:endParaRPr sz="700"/>
          </a:p>
        </p:txBody>
      </p:sp>
      <p:sp>
        <p:nvSpPr>
          <p:cNvPr id="131" name="Google Shape;131;p21"/>
          <p:cNvSpPr/>
          <p:nvPr/>
        </p:nvSpPr>
        <p:spPr>
          <a:xfrm>
            <a:off x="4480150" y="3196688"/>
            <a:ext cx="816000" cy="878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William Jones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Taraji Samson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Michael David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Jamie Levitt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Robert Schafer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Roger Scott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t/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47088" y="3053210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2A2D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Development</a:t>
            </a:r>
            <a:endParaRPr sz="700"/>
          </a:p>
        </p:txBody>
      </p:sp>
      <p:sp>
        <p:nvSpPr>
          <p:cNvPr id="133" name="Google Shape;133;p21"/>
          <p:cNvSpPr/>
          <p:nvPr/>
        </p:nvSpPr>
        <p:spPr>
          <a:xfrm>
            <a:off x="647088" y="3196710"/>
            <a:ext cx="816000" cy="227700"/>
          </a:xfrm>
          <a:prstGeom prst="rect">
            <a:avLst/>
          </a:prstGeom>
          <a:noFill/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Jamie Wolf - IT Manager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647088" y="3444767"/>
            <a:ext cx="816000" cy="227700"/>
          </a:xfrm>
          <a:prstGeom prst="rect">
            <a:avLst/>
          </a:prstGeom>
          <a:noFill/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493300" y="4255401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Communications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493300" y="4404128"/>
            <a:ext cx="816000" cy="227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Comms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445869" y="3053211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2A2D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HR &amp; Payroll</a:t>
            </a:r>
            <a:endParaRPr sz="700"/>
          </a:p>
        </p:txBody>
      </p:sp>
      <p:sp>
        <p:nvSpPr>
          <p:cNvPr id="138" name="Google Shape;138;p21"/>
          <p:cNvSpPr/>
          <p:nvPr/>
        </p:nvSpPr>
        <p:spPr>
          <a:xfrm>
            <a:off x="5445869" y="3196710"/>
            <a:ext cx="816000" cy="227700"/>
          </a:xfrm>
          <a:prstGeom prst="rect">
            <a:avLst/>
          </a:prstGeom>
          <a:noFill/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HR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1605356" y="3196710"/>
            <a:ext cx="816000" cy="227700"/>
          </a:xfrm>
          <a:prstGeom prst="rect">
            <a:avLst/>
          </a:prstGeom>
          <a:noFill/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</a:rPr>
              <a:t>Samuel Lincoln, </a:t>
            </a:r>
            <a:endParaRPr sz="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</a:rPr>
              <a:t>ERP Analyst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605356" y="3444767"/>
            <a:ext cx="816000" cy="227700"/>
          </a:xfrm>
          <a:prstGeom prst="rect">
            <a:avLst/>
          </a:prstGeom>
          <a:noFill/>
          <a:ln cap="flat" cmpd="sng" w="22225">
            <a:solidFill>
              <a:srgbClr val="002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Nia Short, ERP Analyst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605356" y="3053210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rgbClr val="2A2D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ERP</a:t>
            </a:r>
            <a:endParaRPr sz="700"/>
          </a:p>
        </p:txBody>
      </p:sp>
      <p:sp>
        <p:nvSpPr>
          <p:cNvPr id="142" name="Google Shape;142;p21"/>
          <p:cNvSpPr/>
          <p:nvPr/>
        </p:nvSpPr>
        <p:spPr>
          <a:xfrm>
            <a:off x="4443756" y="4255401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Master Data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443756" y="4404128"/>
            <a:ext cx="816000" cy="227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Transformation/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Engineering Team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827575" y="1926950"/>
            <a:ext cx="786600" cy="239100"/>
          </a:xfrm>
          <a:prstGeom prst="rect">
            <a:avLst/>
          </a:prstGeom>
          <a:noFill/>
          <a:ln cap="flat" cmpd="sng" w="22225">
            <a:solidFill>
              <a:srgbClr val="108A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/>
              <a:t>Paul Reporting (CFO/Project Sponsor)</a:t>
            </a:r>
            <a:endParaRPr sz="500"/>
          </a:p>
        </p:txBody>
      </p:sp>
      <p:sp>
        <p:nvSpPr>
          <p:cNvPr id="145" name="Google Shape;145;p21"/>
          <p:cNvSpPr/>
          <p:nvPr/>
        </p:nvSpPr>
        <p:spPr>
          <a:xfrm>
            <a:off x="80976" y="1926963"/>
            <a:ext cx="668400" cy="239100"/>
          </a:xfrm>
          <a:prstGeom prst="rect">
            <a:avLst/>
          </a:prstGeom>
          <a:noFill/>
          <a:ln cap="flat" cmpd="sng" w="22225">
            <a:solidFill>
              <a:srgbClr val="108A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/>
              <a:t>Barbara Coffee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/>
              <a:t>(CEO)</a:t>
            </a:r>
            <a:endParaRPr sz="500"/>
          </a:p>
        </p:txBody>
      </p:sp>
      <p:sp>
        <p:nvSpPr>
          <p:cNvPr id="146" name="Google Shape;146;p21"/>
          <p:cNvSpPr/>
          <p:nvPr/>
        </p:nvSpPr>
        <p:spPr>
          <a:xfrm>
            <a:off x="3292824" y="1929101"/>
            <a:ext cx="816000" cy="2391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rgbClr val="484D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Vivica Frederickson (Investor)</a:t>
            </a:r>
            <a:endParaRPr sz="500"/>
          </a:p>
        </p:txBody>
      </p:sp>
      <p:sp>
        <p:nvSpPr>
          <p:cNvPr id="147" name="Google Shape;147;p21"/>
          <p:cNvSpPr/>
          <p:nvPr/>
        </p:nvSpPr>
        <p:spPr>
          <a:xfrm>
            <a:off x="647088" y="4255401"/>
            <a:ext cx="8160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168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0" spcFirstLastPara="1" rIns="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D2E"/>
              </a:buClr>
              <a:buSzPts val="700"/>
              <a:buFont typeface="Helvetica Neue Light"/>
              <a:buNone/>
            </a:pPr>
            <a:r>
              <a:rPr b="1" lang="en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Marketing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647088" y="4404128"/>
            <a:ext cx="816000" cy="227700"/>
          </a:xfrm>
          <a:prstGeom prst="rect">
            <a:avLst/>
          </a:prstGeom>
          <a:noFill/>
          <a:ln cap="flat" cmpd="sng" w="22225">
            <a:solidFill>
              <a:srgbClr val="83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Steve James </a:t>
            </a:r>
            <a:endParaRPr sz="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D51"/>
              </a:buClr>
              <a:buSzPts val="700"/>
              <a:buFont typeface="Helvetica Neue Light"/>
              <a:buNone/>
            </a:pPr>
            <a:r>
              <a:rPr lang="en" sz="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(VP - Marketing)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1326525" y="224875"/>
            <a:ext cx="6369300" cy="10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014650" y="402625"/>
            <a:ext cx="5114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Project Communications Plan</a:t>
            </a:r>
            <a:endParaRPr sz="2800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482100" y="16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{F1846EE0-58EB-444C-AF63-ED5D87228E7D}</a:tableStyleId>
              </a:tblPr>
              <a:tblGrid>
                <a:gridCol w="2057400"/>
                <a:gridCol w="2190750"/>
                <a:gridCol w="676275"/>
                <a:gridCol w="1752600"/>
                <a:gridCol w="13811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Information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Audience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When?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 of Communication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Weekly Team Meeting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Team Members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E-mail; In-Person Meetings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Status Reports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Team Members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Status Reports &amp; Agendas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Executive Oversight Committee (EOC)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Team Members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Copy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 Requested)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Monthly Review Meeting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Executive Oversight Committee (EOC)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Team Members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E-mail; In-Person Meetings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 &amp; Deliverables Reports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Executive Oversight Committee (EOC)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Copy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 Requested)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Emergency Escalations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Needed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Meeting (Zoom); E-mail; Slack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Team Members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Requests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Executive Oversight Committee (EOC)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Needed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Copy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 Requested)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