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Montserrat"/>
      <p:regular r:id="rId22"/>
      <p:bold r:id="rId23"/>
      <p:italic r:id="rId24"/>
      <p:boldItalic r:id="rId25"/>
    </p:embeddedFont>
    <p:embeddedFont>
      <p:font typeface="Helvetica Neue"/>
      <p:regular r:id="rId26"/>
      <p:bold r:id="rId27"/>
      <p:italic r:id="rId28"/>
      <p:boldItalic r:id="rId29"/>
    </p:embeddedFont>
    <p:embeddedFont>
      <p:font typeface="Helvetica Neue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Jamia Russell"/>
  <p:cmAuthor clrIdx="1" id="1" initials="" lastIdx="6" name="Alexander Bretoi"/>
  <p:cmAuthor clrIdx="2" id="2" initials="" lastIdx="2" name="Kevin O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AFFF14-EA10-4830-9A3B-63F4CF52DC2C}">
  <a:tblStyle styleId="{52AFFF14-EA10-4830-9A3B-63F4CF52DC2C}" styleName="Table_0">
    <a:wholeTbl>
      <a:tcTxStyle b="off" i="off">
        <a:font>
          <a:latin typeface="Helvetica Neue"/>
          <a:ea typeface="Helvetica Neue"/>
          <a:cs typeface="Helvetica Neue"/>
        </a:font>
        <a:srgbClr val="000000"/>
      </a:tcTxStyle>
      <a:tcStyle>
        <a:tcBdr>
          <a:left>
            <a:ln cap="flat" cmpd="sng" w="12700">
              <a:solidFill>
                <a:srgbClr val="000000"/>
              </a:solidFill>
              <a:prstDash val="dashDot"/>
              <a:round/>
              <a:headEnd len="sm" w="sm" type="none"/>
              <a:tailEnd len="sm" w="sm" type="none"/>
            </a:ln>
          </a:left>
          <a:right>
            <a:ln cap="flat" cmpd="sng" w="12700">
              <a:solidFill>
                <a:srgbClr val="000000"/>
              </a:solidFill>
              <a:prstDash val="dashDot"/>
              <a:round/>
              <a:headEnd len="sm" w="sm" type="none"/>
              <a:tailEnd len="sm" w="sm" type="none"/>
            </a:ln>
          </a:right>
          <a:top>
            <a:ln cap="flat" cmpd="sng" w="12700">
              <a:solidFill>
                <a:srgbClr val="000000"/>
              </a:solidFill>
              <a:prstDash val="dashDot"/>
              <a:round/>
              <a:headEnd len="sm" w="sm" type="none"/>
              <a:tailEnd len="sm" w="sm" type="none"/>
            </a:ln>
          </a:top>
          <a:bottom>
            <a:ln cap="flat" cmpd="sng" w="12700">
              <a:solidFill>
                <a:srgbClr val="000000"/>
              </a:solidFill>
              <a:prstDash val="dashDot"/>
              <a:round/>
              <a:headEnd len="sm" w="sm" type="none"/>
              <a:tailEnd len="sm" w="sm" type="none"/>
            </a:ln>
          </a:bottom>
          <a:insideH>
            <a:ln cap="flat" cmpd="sng" w="12700">
              <a:solidFill>
                <a:srgbClr val="000000"/>
              </a:solidFill>
              <a:prstDash val="dashDot"/>
              <a:round/>
              <a:headEnd len="sm" w="sm" type="none"/>
              <a:tailEnd len="sm" w="sm" type="none"/>
            </a:ln>
          </a:insideH>
          <a:insideV>
            <a:ln cap="flat" cmpd="sng" w="12700">
              <a:solidFill>
                <a:srgbClr val="000000"/>
              </a:solidFill>
              <a:prstDash val="dashDot"/>
              <a:round/>
              <a:headEnd len="sm" w="sm" type="none"/>
              <a:tailEnd len="sm" w="sm" type="none"/>
            </a:ln>
          </a:insideV>
        </a:tcBdr>
        <a:fill>
          <a:solidFill>
            <a:srgbClr val="FFFFFF">
              <a:alpha val="0"/>
            </a:srgbClr>
          </a:solidFill>
        </a:fill>
      </a:tcStyle>
    </a:wholeTbl>
    <a:band1H>
      <a:tcTxStyle/>
    </a:band1H>
    <a:band2H>
      <a:tcTxStyle b="off" i="off"/>
      <a:tcStyle>
        <a:fill>
          <a:solidFill>
            <a:srgbClr val="EDEEEE"/>
          </a:solidFill>
        </a:fill>
      </a:tcStyle>
    </a:band2H>
    <a:band1V>
      <a:tcTxStyle/>
    </a:band1V>
    <a:band2V>
      <a:tcTxStyle/>
    </a:band2V>
    <a:lastCol>
      <a:tcTxStyle/>
    </a:lastCol>
    <a:firstCol>
      <a:tcTxStyle b="on" i="off">
        <a:font>
          <a:latin typeface="Helvetica Neue"/>
          <a:ea typeface="Helvetica Neue"/>
          <a:cs typeface="Helvetica Neue"/>
        </a:font>
        <a:srgbClr val="000000"/>
      </a:tcTxStyle>
      <a:tcStyle>
        <a:tcBdr>
          <a:left>
            <a:ln cap="flat" cmpd="sng" w="9525">
              <a:solidFill>
                <a:srgbClr val="000000">
                  <a:alpha val="0"/>
                </a:srgbClr>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dashDot"/>
              <a:round/>
              <a:headEnd len="sm" w="sm" type="none"/>
              <a:tailEnd len="sm" w="sm" type="none"/>
            </a:ln>
          </a:top>
          <a:bottom>
            <a:ln cap="flat" cmpd="sng" w="12700">
              <a:solidFill>
                <a:srgbClr val="000000"/>
              </a:solidFill>
              <a:prstDash val="dashDot"/>
              <a:round/>
              <a:headEnd len="sm" w="sm" type="none"/>
              <a:tailEnd len="sm" w="sm" type="none"/>
            </a:ln>
          </a:bottom>
          <a:insideH>
            <a:ln cap="flat" cmpd="sng" w="12700">
              <a:solidFill>
                <a:srgbClr val="000000"/>
              </a:solidFill>
              <a:prstDash val="dashDot"/>
              <a:round/>
              <a:headEnd len="sm" w="sm" type="none"/>
              <a:tailEnd len="sm" w="sm" type="none"/>
            </a:ln>
          </a:insideH>
          <a:insideV>
            <a:ln cap="flat" cmpd="sng" w="12700">
              <a:solidFill>
                <a:srgbClr val="000000"/>
              </a:solidFill>
              <a:prstDash val="dashDot"/>
              <a:round/>
              <a:headEnd len="sm" w="sm" type="none"/>
              <a:tailEnd len="sm" w="sm" type="none"/>
            </a:ln>
          </a:insideV>
        </a:tcBdr>
        <a:fill>
          <a:solidFill>
            <a:srgbClr val="FFFFFF">
              <a:alpha val="0"/>
            </a:srgbClr>
          </a:solidFill>
        </a:fill>
      </a:tcStyle>
    </a:firstCol>
    <a:lastRow>
      <a:tcTxStyle b="on" i="off">
        <a:font>
          <a:latin typeface="Helvetica Neue"/>
          <a:ea typeface="Helvetica Neue"/>
          <a:cs typeface="Helvetica Neue"/>
        </a:font>
        <a:srgbClr val="000000"/>
      </a:tcTxStyle>
      <a:tcStyle>
        <a:tcBdr>
          <a:left>
            <a:ln cap="flat" cmpd="sng" w="12700">
              <a:solidFill>
                <a:srgbClr val="000000"/>
              </a:solidFill>
              <a:prstDash val="dashDot"/>
              <a:round/>
              <a:headEnd len="sm" w="sm" type="none"/>
              <a:tailEnd len="sm" w="sm" type="none"/>
            </a:ln>
          </a:left>
          <a:right>
            <a:ln cap="flat" cmpd="sng" w="12700">
              <a:solidFill>
                <a:srgbClr val="000000"/>
              </a:solidFill>
              <a:prstDash val="dashDot"/>
              <a:round/>
              <a:headEnd len="sm" w="sm" type="none"/>
              <a:tailEnd len="sm" w="sm" type="none"/>
            </a:ln>
          </a:right>
          <a:top>
            <a:ln cap="flat" cmpd="sng" w="12700">
              <a:solidFill>
                <a:srgbClr val="000000"/>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12700">
              <a:solidFill>
                <a:srgbClr val="000000"/>
              </a:solidFill>
              <a:prstDash val="dashDot"/>
              <a:round/>
              <a:headEnd len="sm" w="sm" type="none"/>
              <a:tailEnd len="sm" w="sm" type="none"/>
            </a:ln>
          </a:insideH>
          <a:insideV>
            <a:ln cap="flat" cmpd="sng" w="12700">
              <a:solidFill>
                <a:srgbClr val="000000"/>
              </a:solidFill>
              <a:prstDash val="dashDot"/>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Helvetica Neue"/>
          <a:ea typeface="Helvetica Neue"/>
          <a:cs typeface="Helvetica Neue"/>
        </a:font>
        <a:srgbClr val="000000"/>
      </a:tcTxStyle>
      <a:tcStyle>
        <a:tcBdr>
          <a:left>
            <a:ln cap="flat" cmpd="sng" w="12700">
              <a:solidFill>
                <a:srgbClr val="000000"/>
              </a:solidFill>
              <a:prstDash val="dashDot"/>
              <a:round/>
              <a:headEnd len="sm" w="sm" type="none"/>
              <a:tailEnd len="sm" w="sm" type="none"/>
            </a:ln>
          </a:left>
          <a:right>
            <a:ln cap="flat" cmpd="sng" w="12700">
              <a:solidFill>
                <a:srgbClr val="000000"/>
              </a:solidFill>
              <a:prstDash val="dashDot"/>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dashDot"/>
              <a:round/>
              <a:headEnd len="sm" w="sm" type="none"/>
              <a:tailEnd len="sm" w="sm" type="none"/>
            </a:ln>
          </a:insideH>
          <a:insideV>
            <a:ln cap="flat" cmpd="sng" w="12700">
              <a:solidFill>
                <a:srgbClr val="000000"/>
              </a:solidFill>
              <a:prstDash val="dashDot"/>
              <a:round/>
              <a:headEnd len="sm" w="sm" type="none"/>
              <a:tailEnd len="sm" w="sm" type="none"/>
            </a:ln>
          </a:insideV>
        </a:tcBdr>
        <a:fill>
          <a:solidFill>
            <a:srgbClr val="FFFFFF">
              <a:alpha val="0"/>
            </a:srgbClr>
          </a:solidFill>
        </a:fill>
      </a:tcStyle>
    </a:firstRow>
    <a:neCell>
      <a:tcTxStyle/>
    </a:neCell>
    <a:nwCell>
      <a:tcTxStyle/>
    </a:nwCell>
  </a:tblStyle>
  <a:tblStyle styleId="{7DFB064C-9A60-4CB2-9B1A-BDEAF50B112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Montserrat-regular.fntdata"/><Relationship Id="rId21" Type="http://schemas.openxmlformats.org/officeDocument/2006/relationships/slide" Target="slides/slide14.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HelveticaNeue-regular.fntdata"/><Relationship Id="rId25" Type="http://schemas.openxmlformats.org/officeDocument/2006/relationships/font" Target="fonts/Montserrat-boldItalic.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HelveticaNeue-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Light-bold.fntdata"/><Relationship Id="rId30" Type="http://schemas.openxmlformats.org/officeDocument/2006/relationships/font" Target="fonts/HelveticaNeueLight-regular.fntdata"/><Relationship Id="rId11" Type="http://schemas.openxmlformats.org/officeDocument/2006/relationships/slide" Target="slides/slide4.xml"/><Relationship Id="rId33" Type="http://schemas.openxmlformats.org/officeDocument/2006/relationships/font" Target="fonts/HelveticaNeueLight-boldItalic.fntdata"/><Relationship Id="rId10" Type="http://schemas.openxmlformats.org/officeDocument/2006/relationships/slide" Target="slides/slide3.xml"/><Relationship Id="rId32" Type="http://schemas.openxmlformats.org/officeDocument/2006/relationships/font" Target="fonts/HelveticaNeueLight-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8-08T20:10:01.287">
    <p:pos x="6000" y="0"/>
    <p:text>I am guessing this is supposed to be a script?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4-08-08T01:29:35.985">
    <p:pos x="6000" y="0"/>
    <p:text>Looks good to me, and stays within the 60min time period max.</p:text>
  </p:cm>
  <p:cm authorId="1" idx="2" dt="2024-08-07T19:17:26.885">
    <p:pos x="6000" y="100"/>
    <p:text>Update based on new requirements this week</p:text>
  </p:cm>
  <p:cm authorId="0" idx="2" dt="2024-08-07T19:17:26.885">
    <p:pos x="6000" y="100"/>
    <p:text>take a look and see if this makes sense to y'all</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8-07T20:41:52.689">
    <p:pos x="6000" y="0"/>
    <p:text>Not 100% sure of designations. Put Marketing Personnel Change Request in discuss b/c it is not approved by EOC yet. Pls comment to let me know if anything does not make sense.</p:text>
  </p:cm>
  <p:cm authorId="1" idx="3" dt="2024-08-08T02:59:07.099">
    <p:pos x="6000" y="100"/>
    <p:text>Should we also add to the discussion potentially adding consultants to expedite D. Construct DB Software, F. Test Software, etc.?</p:text>
  </p:cm>
  <p:cm authorId="1" idx="4" dt="2024-08-08T01:45:02.515">
    <p:pos x="6000" y="200"/>
    <p:text>There needs to also be a section on describing the status of each of these discussion points (green, yellow, and red status) based on the rubric @jamiarussell2025@u.northwestern.edu @saraiqbal2025@u.northwestern.edu
_Assigned to jamiarussell2025@u.northwestern.edu_</p:text>
  </p:cm>
  <p:cm authorId="1" idx="5" dt="2024-08-08T01:42:41.218">
    <p:pos x="6000" y="300"/>
    <p:text>Should we include some of the bullets from the change request?
- Early inspection of data received from distributors show that much data is incomplete or is of suspect quality
- IT stated there is a software changes freeze as of Dec 01 in order to stabilize year-end processing
- Because of FPD’s “use it or lose it” vacation policy, many customer service reps are planning to take extensive vacations before the end of the year
- FPD typically shuts down the last week of the year for the holidays
Otherwise, looks good to me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6" dt="2024-08-08T04:04:21.404">
    <p:pos x="6000" y="0"/>
    <p:text>Team - Please review this and the notes to see if it makes sense. I added in the use of 2 consultants @ $75/hour and adjusted costs and times accordingly.</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4-08-09T02:25:43.944">
    <p:pos x="6000" y="0"/>
    <p:text>I'm losing my mind trying to fit this table onto the slide please help</p:text>
  </p:cm>
  <p:cm authorId="2" idx="2" dt="2024-08-09T02:25:43.944">
    <p:pos x="6000" y="0"/>
    <p:text>nvm i got it to fit but I hate how only some parts of the table is bolded while the others are not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9d88f0e7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9d88f0e7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9d88f0e7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9d88f0e7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0fb7f5d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0fb7f5d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01770764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01770764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fe0b9d0ff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fe0b9d0ff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f123709bb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f123709bb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9d88f0e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9d88f0e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123709b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123709b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9d88f0e7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9d88f0e7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0fb7f5d4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0fb7f5d4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Summary of Changes:</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The duration of the E. Additional Data per Change Request activity has been added as 30 days post-estimate, and can be completed alongside the D. Construct DB Software and F. Test Software in tandem with additional Slack time available to adjust as necessary through testing.</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2.</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The critical path remains the same: A, B, D, F, G, and H.</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3.</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The maximum late finish (LF) is now 780 hours (around 97.5 working days), which is still within the required maximum of 800 hours (100 working days) to complete prior to freeze on December 1</a:t>
            </a:r>
            <a:r>
              <a:rPr baseline="30000" lang="en" sz="1200">
                <a:solidFill>
                  <a:schemeClr val="dk1"/>
                </a:solidFill>
                <a:latin typeface="Times New Roman"/>
                <a:ea typeface="Times New Roman"/>
                <a:cs typeface="Times New Roman"/>
                <a:sym typeface="Times New Roman"/>
              </a:rPr>
              <a:t>st</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Initial Schedule Condensed:</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condense the initial schedule and complete the project within the required 800 hours (100 working days), the following steps were taken: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Two additional consultants were added to D. Construct DB Software, increasing the budget by $24,000 and reducing the duration from 400 hours to 240 hours (at $75/hour for an additional 160 hours, considering 80 hours of work was already complete without consultants).</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2.</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Two additional consultants were added to F. Test Software, increasing the budget by $27,000 and reducing the duration from 240 days to 180 days (at $75/hour for 180 hours).</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3.</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Durations for activities like the F. Test Software and H. Deploy DB were also condensed through additional consulting resources, and time constraining efforts. .</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4.</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The total project budget increased by $39,100 to accommodate the additional consultants.</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5.</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By utilizing additional consultants, reducing activity durations, and optimizing the schedule, the project could be condensed to finish within the required 800 hours (100 working days) while still maintaining the critical path and accommodating the Change Request.</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fda6b15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fda6b15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174982a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174982a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01770764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01770764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p:cSld name="Benutzerdefiniertes Layout">
    <p:spTree>
      <p:nvGrpSpPr>
        <p:cNvPr id="50" name="Shape 50"/>
        <p:cNvGrpSpPr/>
        <p:nvPr/>
      </p:nvGrpSpPr>
      <p:grpSpPr>
        <a:xfrm>
          <a:off x="0" y="0"/>
          <a:ext cx="0" cy="0"/>
          <a:chOff x="0" y="0"/>
          <a:chExt cx="0" cy="0"/>
        </a:xfrm>
      </p:grpSpPr>
      <p:sp>
        <p:nvSpPr>
          <p:cNvPr id="51" name="Google Shape;51;p13"/>
          <p:cNvSpPr txBox="1"/>
          <p:nvPr>
            <p:ph type="title"/>
          </p:nvPr>
        </p:nvSpPr>
        <p:spPr>
          <a:xfrm>
            <a:off x="362768" y="598011"/>
            <a:ext cx="8421600" cy="304800"/>
          </a:xfrm>
          <a:prstGeom prst="rect">
            <a:avLst/>
          </a:prstGeom>
          <a:noFill/>
          <a:ln>
            <a:noFill/>
          </a:ln>
        </p:spPr>
        <p:txBody>
          <a:bodyPr anchorCtr="0" anchor="t" bIns="0" lIns="0" spcFirstLastPara="1" rIns="0" wrap="square" tIns="0">
            <a:spAutoFit/>
          </a:bodyPr>
          <a:lstStyle>
            <a:lvl1pPr lvl="0" rtl="0" algn="l">
              <a:lnSpc>
                <a:spcPct val="90000"/>
              </a:lnSpc>
              <a:spcBef>
                <a:spcPts val="0"/>
              </a:spcBef>
              <a:spcAft>
                <a:spcPts val="0"/>
              </a:spcAft>
              <a:buClr>
                <a:srgbClr val="002650"/>
              </a:buClr>
              <a:buSzPts val="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4"/>
          <p:cNvSpPr/>
          <p:nvPr/>
        </p:nvSpPr>
        <p:spPr>
          <a:xfrm>
            <a:off x="241625" y="2419850"/>
            <a:ext cx="6369300" cy="1030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57" name="Google Shape;57;p14"/>
          <p:cNvSpPr txBox="1"/>
          <p:nvPr/>
        </p:nvSpPr>
        <p:spPr>
          <a:xfrm>
            <a:off x="525925" y="2427200"/>
            <a:ext cx="5116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ontserrat"/>
                <a:ea typeface="Montserrat"/>
                <a:cs typeface="Montserrat"/>
                <a:sym typeface="Montserrat"/>
              </a:rPr>
              <a:t>FPD Drinking Metrics</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lt1"/>
                </a:solidFill>
                <a:latin typeface="Montserrat"/>
                <a:ea typeface="Montserrat"/>
                <a:cs typeface="Montserrat"/>
                <a:sym typeface="Montserrat"/>
              </a:rPr>
              <a:t>Project Status Reporting</a:t>
            </a:r>
            <a:endParaRPr sz="1800">
              <a:solidFill>
                <a:schemeClr val="lt1"/>
              </a:solidFill>
              <a:latin typeface="Montserrat"/>
              <a:ea typeface="Montserrat"/>
              <a:cs typeface="Montserrat"/>
              <a:sym typeface="Montserrat"/>
            </a:endParaRPr>
          </a:p>
        </p:txBody>
      </p:sp>
      <p:sp>
        <p:nvSpPr>
          <p:cNvPr id="58" name="Google Shape;58;p14"/>
          <p:cNvSpPr txBox="1"/>
          <p:nvPr/>
        </p:nvSpPr>
        <p:spPr>
          <a:xfrm>
            <a:off x="5696050" y="3734575"/>
            <a:ext cx="3171300" cy="118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Alexander Bretoi, Sara Iqbal, Kevin Ou, Jamia Russell</a:t>
            </a:r>
            <a:endParaRPr sz="1100">
              <a:solidFill>
                <a:schemeClr val="dk1"/>
              </a:solidFill>
              <a:latin typeface="Calibri"/>
              <a:ea typeface="Calibri"/>
              <a:cs typeface="Calibri"/>
              <a:sym typeface="Calibri"/>
            </a:endParaRPr>
          </a:p>
          <a:p>
            <a:pPr indent="0" lvl="0" marL="0" rtl="0" algn="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Northwestern University</a:t>
            </a:r>
            <a:endParaRPr sz="1100">
              <a:solidFill>
                <a:schemeClr val="dk1"/>
              </a:solidFill>
              <a:latin typeface="Calibri"/>
              <a:ea typeface="Calibri"/>
              <a:cs typeface="Calibri"/>
              <a:sym typeface="Calibri"/>
            </a:endParaRPr>
          </a:p>
          <a:p>
            <a:pPr indent="0" lvl="0" marL="0" rtl="0" algn="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MSDS 475: Project Management</a:t>
            </a:r>
            <a:endParaRPr sz="1100">
              <a:solidFill>
                <a:schemeClr val="dk1"/>
              </a:solidFill>
              <a:latin typeface="Calibri"/>
              <a:ea typeface="Calibri"/>
              <a:cs typeface="Calibri"/>
              <a:sym typeface="Calibri"/>
            </a:endParaRPr>
          </a:p>
          <a:p>
            <a:pPr indent="0" lvl="0" marL="0" rtl="0" algn="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Project Status Reporting</a:t>
            </a:r>
            <a:endParaRPr sz="1100">
              <a:solidFill>
                <a:schemeClr val="dk1"/>
              </a:solidFill>
              <a:latin typeface="Calibri"/>
              <a:ea typeface="Calibri"/>
              <a:cs typeface="Calibri"/>
              <a:sym typeface="Calibri"/>
            </a:endParaRPr>
          </a:p>
          <a:p>
            <a:pPr indent="0" lvl="0" marL="0" rtl="0" algn="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August 11</a:t>
            </a:r>
            <a:r>
              <a:rPr baseline="30000" lang="en" sz="1100">
                <a:solidFill>
                  <a:schemeClr val="dk1"/>
                </a:solidFill>
                <a:latin typeface="Calibri"/>
                <a:ea typeface="Calibri"/>
                <a:cs typeface="Calibri"/>
                <a:sym typeface="Calibri"/>
              </a:rPr>
              <a:t>th</a:t>
            </a:r>
            <a:r>
              <a:rPr lang="en" sz="1100">
                <a:solidFill>
                  <a:schemeClr val="dk1"/>
                </a:solidFill>
                <a:latin typeface="Calibri"/>
                <a:ea typeface="Calibri"/>
                <a:cs typeface="Calibri"/>
                <a:sym typeface="Calibri"/>
              </a:rPr>
              <a:t>, 2024</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p:nvPr/>
        </p:nvSpPr>
        <p:spPr>
          <a:xfrm>
            <a:off x="1326525" y="224875"/>
            <a:ext cx="6369300" cy="1030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133" name="Google Shape;133;p23"/>
          <p:cNvSpPr txBox="1"/>
          <p:nvPr/>
        </p:nvSpPr>
        <p:spPr>
          <a:xfrm>
            <a:off x="1920575" y="376675"/>
            <a:ext cx="5490000" cy="8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rPr>
              <a:t>Project Governance Structure</a:t>
            </a:r>
            <a:endParaRPr sz="3000">
              <a:solidFill>
                <a:schemeClr val="lt1"/>
              </a:solidFill>
            </a:endParaRPr>
          </a:p>
        </p:txBody>
      </p:sp>
      <p:cxnSp>
        <p:nvCxnSpPr>
          <p:cNvPr id="134" name="Google Shape;134;p23"/>
          <p:cNvCxnSpPr>
            <a:stCxn id="135" idx="2"/>
          </p:cNvCxnSpPr>
          <p:nvPr/>
        </p:nvCxnSpPr>
        <p:spPr>
          <a:xfrm>
            <a:off x="1644581" y="2422175"/>
            <a:ext cx="0" cy="488100"/>
          </a:xfrm>
          <a:prstGeom prst="straightConnector1">
            <a:avLst/>
          </a:prstGeom>
          <a:noFill/>
          <a:ln cap="flat" cmpd="sng" w="19050">
            <a:solidFill>
              <a:srgbClr val="61686D"/>
            </a:solidFill>
            <a:prstDash val="solid"/>
            <a:round/>
            <a:headEnd len="sm" w="sm" type="none"/>
            <a:tailEnd len="sm" w="sm" type="none"/>
          </a:ln>
        </p:spPr>
      </p:cxnSp>
      <p:cxnSp>
        <p:nvCxnSpPr>
          <p:cNvPr id="136" name="Google Shape;136;p23"/>
          <p:cNvCxnSpPr>
            <a:endCxn id="135" idx="0"/>
          </p:cNvCxnSpPr>
          <p:nvPr/>
        </p:nvCxnSpPr>
        <p:spPr>
          <a:xfrm>
            <a:off x="1644581" y="2122175"/>
            <a:ext cx="0" cy="115800"/>
          </a:xfrm>
          <a:prstGeom prst="straightConnector1">
            <a:avLst/>
          </a:prstGeom>
          <a:noFill/>
          <a:ln cap="flat" cmpd="sng" w="19050">
            <a:solidFill>
              <a:srgbClr val="61686D"/>
            </a:solidFill>
            <a:prstDash val="solid"/>
            <a:round/>
            <a:headEnd len="sm" w="sm" type="none"/>
            <a:tailEnd len="sm" w="sm" type="none"/>
          </a:ln>
        </p:spPr>
      </p:cxnSp>
      <p:sp>
        <p:nvSpPr>
          <p:cNvPr id="137" name="Google Shape;137;p23"/>
          <p:cNvSpPr/>
          <p:nvPr/>
        </p:nvSpPr>
        <p:spPr>
          <a:xfrm>
            <a:off x="508833" y="2852609"/>
            <a:ext cx="6026100" cy="164100"/>
          </a:xfrm>
          <a:prstGeom prst="rect">
            <a:avLst/>
          </a:prstGeom>
          <a:solidFill>
            <a:srgbClr val="00223A"/>
          </a:solidFill>
          <a:ln cap="flat" cmpd="sng" w="9525">
            <a:solidFill>
              <a:srgbClr val="61686D"/>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FFFFFF"/>
              </a:buClr>
              <a:buSzPts val="700"/>
              <a:buFont typeface="Helvetica Neue Light"/>
              <a:buNone/>
            </a:pPr>
            <a:r>
              <a:rPr b="1" i="0" lang="en" sz="700" u="none" cap="none" strike="noStrike">
                <a:solidFill>
                  <a:srgbClr val="FFFFFF"/>
                </a:solidFill>
                <a:latin typeface="Helvetica Neue Light"/>
                <a:ea typeface="Helvetica Neue Light"/>
                <a:cs typeface="Helvetica Neue Light"/>
                <a:sym typeface="Helvetica Neue Light"/>
              </a:rPr>
              <a:t>FUNCTIONAL LEADS</a:t>
            </a:r>
            <a:endParaRPr sz="700"/>
          </a:p>
        </p:txBody>
      </p:sp>
      <p:sp>
        <p:nvSpPr>
          <p:cNvPr id="135" name="Google Shape;135;p23"/>
          <p:cNvSpPr/>
          <p:nvPr/>
        </p:nvSpPr>
        <p:spPr>
          <a:xfrm>
            <a:off x="48131" y="2237975"/>
            <a:ext cx="3192900" cy="184200"/>
          </a:xfrm>
          <a:prstGeom prst="rect">
            <a:avLst/>
          </a:prstGeom>
          <a:solidFill>
            <a:srgbClr val="00223A"/>
          </a:solidFill>
          <a:ln cap="flat" cmpd="sng" w="9525">
            <a:solidFill>
              <a:srgbClr val="61686D"/>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FFFFFF"/>
              </a:buClr>
              <a:buSzPts val="700"/>
              <a:buFont typeface="Helvetica Neue Light"/>
              <a:buNone/>
            </a:pPr>
            <a:r>
              <a:rPr b="1" i="0" lang="en" sz="700" u="none" cap="none" strike="noStrike">
                <a:solidFill>
                  <a:srgbClr val="FFFFFF"/>
                </a:solidFill>
                <a:latin typeface="Helvetica Neue Light"/>
                <a:ea typeface="Helvetica Neue Light"/>
                <a:cs typeface="Helvetica Neue Light"/>
                <a:sym typeface="Helvetica Neue Light"/>
              </a:rPr>
              <a:t>Project Management Office (PMO)</a:t>
            </a:r>
            <a:endParaRPr sz="700"/>
          </a:p>
        </p:txBody>
      </p:sp>
      <p:sp>
        <p:nvSpPr>
          <p:cNvPr id="138" name="Google Shape;138;p23"/>
          <p:cNvSpPr/>
          <p:nvPr/>
        </p:nvSpPr>
        <p:spPr>
          <a:xfrm>
            <a:off x="80975" y="1676550"/>
            <a:ext cx="3952500" cy="178500"/>
          </a:xfrm>
          <a:prstGeom prst="rect">
            <a:avLst/>
          </a:prstGeom>
          <a:solidFill>
            <a:srgbClr val="00223A"/>
          </a:solidFill>
          <a:ln cap="flat" cmpd="sng" w="9525">
            <a:solidFill>
              <a:srgbClr val="61686D"/>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FFFFFF"/>
              </a:buClr>
              <a:buSzPts val="700"/>
              <a:buFont typeface="Helvetica Neue Light"/>
              <a:buNone/>
            </a:pPr>
            <a:r>
              <a:rPr b="1" i="0" lang="en" sz="700" u="none" cap="none" strike="noStrike">
                <a:solidFill>
                  <a:srgbClr val="FFFFFF"/>
                </a:solidFill>
                <a:latin typeface="Helvetica Neue Light"/>
                <a:ea typeface="Helvetica Neue Light"/>
                <a:cs typeface="Helvetica Neue Light"/>
                <a:sym typeface="Helvetica Neue Light"/>
              </a:rPr>
              <a:t>EOC</a:t>
            </a:r>
            <a:endParaRPr sz="700"/>
          </a:p>
        </p:txBody>
      </p:sp>
      <p:sp>
        <p:nvSpPr>
          <p:cNvPr id="139" name="Google Shape;139;p23"/>
          <p:cNvSpPr/>
          <p:nvPr/>
        </p:nvSpPr>
        <p:spPr>
          <a:xfrm>
            <a:off x="1573788" y="4255401"/>
            <a:ext cx="816000" cy="123000"/>
          </a:xfrm>
          <a:prstGeom prst="rect">
            <a:avLst/>
          </a:prstGeom>
          <a:solidFill>
            <a:srgbClr val="FFFFFF"/>
          </a:solidFill>
          <a:ln cap="flat" cmpd="sng" w="9525">
            <a:solidFill>
              <a:srgbClr val="61686D"/>
            </a:solidFill>
            <a:prstDash val="solid"/>
            <a:round/>
            <a:headEnd len="sm" w="sm" type="none"/>
            <a:tailEnd len="sm" w="sm" type="none"/>
          </a:ln>
        </p:spPr>
        <p:txBody>
          <a:bodyPr anchorCtr="0" anchor="ctr" bIns="22850" lIns="0" spcFirstLastPara="1" rIns="0" wrap="square" tIns="22850">
            <a:noAutofit/>
          </a:bodyPr>
          <a:lstStyle/>
          <a:p>
            <a:pPr indent="0" lvl="0" marL="0" marR="0" rtl="0" algn="ctr">
              <a:lnSpc>
                <a:spcPct val="100000"/>
              </a:lnSpc>
              <a:spcBef>
                <a:spcPts val="0"/>
              </a:spcBef>
              <a:spcAft>
                <a:spcPts val="0"/>
              </a:spcAft>
              <a:buClr>
                <a:srgbClr val="2A2D2E"/>
              </a:buClr>
              <a:buSzPts val="700"/>
              <a:buFont typeface="Helvetica Neue Light"/>
              <a:buNone/>
            </a:pPr>
            <a:r>
              <a:rPr b="1" i="0" lang="en" sz="700" u="none" cap="none" strike="noStrike">
                <a:solidFill>
                  <a:schemeClr val="dk1"/>
                </a:solidFill>
                <a:latin typeface="Helvetica Neue Light"/>
                <a:ea typeface="Helvetica Neue Light"/>
                <a:cs typeface="Helvetica Neue Light"/>
                <a:sym typeface="Helvetica Neue Light"/>
              </a:rPr>
              <a:t>Customer Service</a:t>
            </a:r>
            <a:endParaRPr sz="700">
              <a:solidFill>
                <a:schemeClr val="dk1"/>
              </a:solidFill>
            </a:endParaRPr>
          </a:p>
        </p:txBody>
      </p:sp>
      <p:sp>
        <p:nvSpPr>
          <p:cNvPr id="140" name="Google Shape;140;p23"/>
          <p:cNvSpPr/>
          <p:nvPr/>
        </p:nvSpPr>
        <p:spPr>
          <a:xfrm rot="10800000">
            <a:off x="4109550" y="1759500"/>
            <a:ext cx="105900" cy="393000"/>
          </a:xfrm>
          <a:prstGeom prst="leftBracket">
            <a:avLst>
              <a:gd fmla="val 0" name="adj"/>
            </a:avLst>
          </a:prstGeom>
          <a:noFill/>
          <a:ln cap="flat" cmpd="sng" w="22225">
            <a:solidFill>
              <a:srgbClr val="61686D"/>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000000"/>
              </a:buClr>
              <a:buSzPts val="700"/>
              <a:buFont typeface="Helvetica Neue"/>
              <a:buNone/>
            </a:pPr>
            <a:r>
              <a:t/>
            </a:r>
            <a:endParaRPr b="0" i="0" sz="700" u="none" cap="none" strike="noStrike">
              <a:solidFill>
                <a:srgbClr val="61686D"/>
              </a:solidFill>
              <a:latin typeface="Helvetica Neue Light"/>
              <a:ea typeface="Helvetica Neue Light"/>
              <a:cs typeface="Helvetica Neue Light"/>
              <a:sym typeface="Helvetica Neue Light"/>
            </a:endParaRPr>
          </a:p>
        </p:txBody>
      </p:sp>
      <p:sp>
        <p:nvSpPr>
          <p:cNvPr id="141" name="Google Shape;141;p23"/>
          <p:cNvSpPr txBox="1"/>
          <p:nvPr/>
        </p:nvSpPr>
        <p:spPr>
          <a:xfrm>
            <a:off x="4333625" y="1459800"/>
            <a:ext cx="3446100" cy="554100"/>
          </a:xfrm>
          <a:prstGeom prst="rect">
            <a:avLst/>
          </a:prstGeom>
          <a:noFill/>
          <a:ln>
            <a:noFill/>
          </a:ln>
        </p:spPr>
        <p:txBody>
          <a:bodyPr anchorCtr="0" anchor="t" bIns="22850" lIns="45725" spcFirstLastPara="1" rIns="45725" wrap="square" tIns="22850">
            <a:spAutoFit/>
          </a:bodyPr>
          <a:lstStyle/>
          <a:p>
            <a:pPr indent="0" lvl="0" marL="0" rtl="0" algn="l">
              <a:lnSpc>
                <a:spcPct val="66666"/>
              </a:lnSpc>
              <a:spcBef>
                <a:spcPts val="0"/>
              </a:spcBef>
              <a:spcAft>
                <a:spcPts val="0"/>
              </a:spcAft>
              <a:buNone/>
            </a:pPr>
            <a:r>
              <a:rPr b="1" lang="en" sz="900">
                <a:solidFill>
                  <a:schemeClr val="dk1"/>
                </a:solidFill>
                <a:latin typeface="Calibri"/>
                <a:ea typeface="Calibri"/>
                <a:cs typeface="Calibri"/>
                <a:sym typeface="Calibri"/>
              </a:rPr>
              <a:t>EOC RESPONSIBILITIES</a:t>
            </a:r>
            <a:endParaRPr b="1" sz="900">
              <a:solidFill>
                <a:schemeClr val="dk1"/>
              </a:solidFill>
              <a:latin typeface="Calibri"/>
              <a:ea typeface="Calibri"/>
              <a:cs typeface="Calibri"/>
              <a:sym typeface="Calibri"/>
            </a:endParaRPr>
          </a:p>
          <a:p>
            <a:pPr indent="-171450" lvl="0" marL="228600" rtl="0" algn="l">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Meet 1x monthly with Project Manager </a:t>
            </a:r>
            <a:endParaRPr sz="700">
              <a:solidFill>
                <a:schemeClr val="dk1"/>
              </a:solidFill>
              <a:latin typeface="Calibri"/>
              <a:ea typeface="Calibri"/>
              <a:cs typeface="Calibri"/>
              <a:sym typeface="Calibri"/>
            </a:endParaRPr>
          </a:p>
          <a:p>
            <a:pPr indent="-171450" lvl="0" marL="228600" rtl="0" algn="l">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Shape and advise overall direction, allocate resources</a:t>
            </a:r>
            <a:endParaRPr sz="700">
              <a:solidFill>
                <a:schemeClr val="dk1"/>
              </a:solidFill>
              <a:latin typeface="Calibri"/>
              <a:ea typeface="Calibri"/>
              <a:cs typeface="Calibri"/>
              <a:sym typeface="Calibri"/>
            </a:endParaRPr>
          </a:p>
          <a:p>
            <a:pPr indent="-171450" lvl="0" marL="228600" rtl="0" algn="l">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Make key decisions, resolve escalated issues, and risk management</a:t>
            </a:r>
            <a:endParaRPr sz="900">
              <a:solidFill>
                <a:srgbClr val="61686D"/>
              </a:solidFill>
              <a:latin typeface="Helvetica Neue"/>
              <a:ea typeface="Helvetica Neue"/>
              <a:cs typeface="Helvetica Neue"/>
              <a:sym typeface="Helvetica Neue"/>
            </a:endParaRPr>
          </a:p>
        </p:txBody>
      </p:sp>
      <p:sp>
        <p:nvSpPr>
          <p:cNvPr id="142" name="Google Shape;142;p23"/>
          <p:cNvSpPr txBox="1"/>
          <p:nvPr/>
        </p:nvSpPr>
        <p:spPr>
          <a:xfrm>
            <a:off x="4315050" y="2225500"/>
            <a:ext cx="3446100" cy="554100"/>
          </a:xfrm>
          <a:prstGeom prst="rect">
            <a:avLst/>
          </a:prstGeom>
          <a:noFill/>
          <a:ln>
            <a:noFill/>
          </a:ln>
        </p:spPr>
        <p:txBody>
          <a:bodyPr anchorCtr="0" anchor="t" bIns="22850" lIns="45725" spcFirstLastPara="1" rIns="45725" wrap="square" tIns="22850">
            <a:spAutoFit/>
          </a:bodyPr>
          <a:lstStyle/>
          <a:p>
            <a:pPr indent="0" lvl="0" marL="0" rtl="0" algn="l">
              <a:lnSpc>
                <a:spcPct val="66666"/>
              </a:lnSpc>
              <a:spcBef>
                <a:spcPts val="0"/>
              </a:spcBef>
              <a:spcAft>
                <a:spcPts val="0"/>
              </a:spcAft>
              <a:buNone/>
            </a:pPr>
            <a:r>
              <a:rPr b="1" lang="en" sz="900">
                <a:solidFill>
                  <a:schemeClr val="dk1"/>
                </a:solidFill>
                <a:latin typeface="Calibri"/>
                <a:ea typeface="Calibri"/>
                <a:cs typeface="Calibri"/>
                <a:sym typeface="Calibri"/>
              </a:rPr>
              <a:t>PMO RESPONSIBILITIES</a:t>
            </a:r>
            <a:endParaRPr b="1" sz="900">
              <a:solidFill>
                <a:schemeClr val="dk1"/>
              </a:solidFill>
              <a:latin typeface="Calibri"/>
              <a:ea typeface="Calibri"/>
              <a:cs typeface="Calibri"/>
              <a:sym typeface="Calibri"/>
            </a:endParaRPr>
          </a:p>
          <a:p>
            <a:pPr indent="-171450" lvl="0" marL="228600" rtl="0" algn="l">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Lead execution, enforcing guiding principles</a:t>
            </a:r>
            <a:endParaRPr sz="700">
              <a:solidFill>
                <a:schemeClr val="dk1"/>
              </a:solidFill>
              <a:latin typeface="Calibri"/>
              <a:ea typeface="Calibri"/>
              <a:cs typeface="Calibri"/>
              <a:sym typeface="Calibri"/>
            </a:endParaRPr>
          </a:p>
          <a:p>
            <a:pPr indent="-171450" lvl="0" marL="228600" rtl="0" algn="l">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Link between EOC and functional teams</a:t>
            </a:r>
            <a:endParaRPr sz="700">
              <a:solidFill>
                <a:schemeClr val="dk1"/>
              </a:solidFill>
              <a:latin typeface="Calibri"/>
              <a:ea typeface="Calibri"/>
              <a:cs typeface="Calibri"/>
              <a:sym typeface="Calibri"/>
            </a:endParaRPr>
          </a:p>
          <a:p>
            <a:pPr indent="-171450" lvl="0" marL="228600" rtl="0" algn="l">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Manage budget, synergy governance and provide reporting to EOC</a:t>
            </a:r>
            <a:endParaRPr b="1" sz="900">
              <a:solidFill>
                <a:srgbClr val="61686D"/>
              </a:solidFill>
              <a:latin typeface="Helvetica Neue Light"/>
              <a:ea typeface="Helvetica Neue Light"/>
              <a:cs typeface="Helvetica Neue Light"/>
              <a:sym typeface="Helvetica Neue Light"/>
            </a:endParaRPr>
          </a:p>
        </p:txBody>
      </p:sp>
      <p:sp>
        <p:nvSpPr>
          <p:cNvPr id="143" name="Google Shape;143;p23"/>
          <p:cNvSpPr txBox="1"/>
          <p:nvPr/>
        </p:nvSpPr>
        <p:spPr>
          <a:xfrm>
            <a:off x="6641151" y="3112348"/>
            <a:ext cx="2122500" cy="1293000"/>
          </a:xfrm>
          <a:prstGeom prst="rect">
            <a:avLst/>
          </a:prstGeom>
          <a:noFill/>
          <a:ln>
            <a:noFill/>
          </a:ln>
        </p:spPr>
        <p:txBody>
          <a:bodyPr anchorCtr="0" anchor="t" bIns="22850" lIns="45725" spcFirstLastPara="1" rIns="45725" wrap="square" tIns="22850">
            <a:spAutoFit/>
          </a:bodyPr>
          <a:lstStyle/>
          <a:p>
            <a:pPr indent="0" lvl="0" marL="0" rtl="0" algn="l">
              <a:spcBef>
                <a:spcPts val="0"/>
              </a:spcBef>
              <a:spcAft>
                <a:spcPts val="0"/>
              </a:spcAft>
              <a:buNone/>
            </a:pPr>
            <a:r>
              <a:rPr b="1" lang="en" sz="900">
                <a:solidFill>
                  <a:schemeClr val="dk1"/>
                </a:solidFill>
                <a:latin typeface="Calibri"/>
                <a:ea typeface="Calibri"/>
                <a:cs typeface="Calibri"/>
                <a:sym typeface="Calibri"/>
              </a:rPr>
              <a:t>FUNCTIONAL TEAM RESPONSIBILITIES</a:t>
            </a:r>
            <a:endParaRPr b="1" sz="900">
              <a:solidFill>
                <a:schemeClr val="dk1"/>
              </a:solidFill>
              <a:latin typeface="Calibri"/>
              <a:ea typeface="Calibri"/>
              <a:cs typeface="Calibri"/>
              <a:sym typeface="Calibri"/>
            </a:endParaRPr>
          </a:p>
          <a:p>
            <a:pPr indent="-171450" lvl="0" marL="228600" rtl="0" algn="l">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Meet weekly with Project Manager</a:t>
            </a:r>
            <a:endParaRPr sz="700">
              <a:solidFill>
                <a:schemeClr val="dk1"/>
              </a:solidFill>
              <a:latin typeface="Calibri"/>
              <a:ea typeface="Calibri"/>
              <a:cs typeface="Calibri"/>
              <a:sym typeface="Calibri"/>
            </a:endParaRPr>
          </a:p>
          <a:p>
            <a:pPr indent="-171450" lvl="0" marL="228600" rtl="0" algn="l">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Identify activities that need to occur and the timeline for each </a:t>
            </a:r>
            <a:endParaRPr sz="700">
              <a:solidFill>
                <a:schemeClr val="dk1"/>
              </a:solidFill>
              <a:latin typeface="Calibri"/>
              <a:ea typeface="Calibri"/>
              <a:cs typeface="Calibri"/>
              <a:sym typeface="Calibri"/>
            </a:endParaRPr>
          </a:p>
          <a:p>
            <a:pPr indent="-171450" lvl="0" marL="228600" rtl="0" algn="l">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Perform/delegate day-to-day planning &amp; roadmap tasks</a:t>
            </a:r>
            <a:endParaRPr sz="700">
              <a:solidFill>
                <a:schemeClr val="dk1"/>
              </a:solidFill>
              <a:latin typeface="Calibri"/>
              <a:ea typeface="Calibri"/>
              <a:cs typeface="Calibri"/>
              <a:sym typeface="Calibri"/>
            </a:endParaRPr>
          </a:p>
          <a:p>
            <a:pPr indent="-171450" lvl="0" marL="228600" rtl="0" algn="l">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Proactively escalate issues/risks to Project Manager</a:t>
            </a:r>
            <a:endParaRPr sz="700">
              <a:solidFill>
                <a:schemeClr val="dk1"/>
              </a:solidFill>
              <a:latin typeface="Calibri"/>
              <a:ea typeface="Calibri"/>
              <a:cs typeface="Calibri"/>
              <a:sym typeface="Calibri"/>
            </a:endParaRPr>
          </a:p>
          <a:p>
            <a:pPr indent="-171450" lvl="0" marL="228600" rtl="0" algn="l">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Provide business/technical expertise</a:t>
            </a:r>
            <a:endParaRPr b="1" sz="900">
              <a:solidFill>
                <a:srgbClr val="61686D"/>
              </a:solidFill>
              <a:latin typeface="Helvetica Neue Light"/>
              <a:ea typeface="Helvetica Neue Light"/>
              <a:cs typeface="Helvetica Neue Light"/>
              <a:sym typeface="Helvetica Neue Light"/>
            </a:endParaRPr>
          </a:p>
        </p:txBody>
      </p:sp>
      <p:sp>
        <p:nvSpPr>
          <p:cNvPr id="144" name="Google Shape;144;p23"/>
          <p:cNvSpPr/>
          <p:nvPr/>
        </p:nvSpPr>
        <p:spPr>
          <a:xfrm>
            <a:off x="1648724" y="1926953"/>
            <a:ext cx="788400" cy="239100"/>
          </a:xfrm>
          <a:prstGeom prst="rect">
            <a:avLst/>
          </a:prstGeom>
          <a:noFill/>
          <a:ln cap="flat" cmpd="sng" w="22225">
            <a:solidFill>
              <a:srgbClr val="108A63"/>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t>Frank Modruson </a:t>
            </a:r>
            <a:endParaRPr sz="500"/>
          </a:p>
          <a:p>
            <a:pPr indent="0" lvl="0" marL="0" marR="0" rtl="0" algn="ctr">
              <a:lnSpc>
                <a:spcPct val="100000"/>
              </a:lnSpc>
              <a:spcBef>
                <a:spcPts val="0"/>
              </a:spcBef>
              <a:spcAft>
                <a:spcPts val="0"/>
              </a:spcAft>
              <a:buClr>
                <a:srgbClr val="484D51"/>
              </a:buClr>
              <a:buSzPts val="700"/>
              <a:buFont typeface="Helvetica Neue Light"/>
              <a:buNone/>
            </a:pPr>
            <a:r>
              <a:rPr lang="en" sz="500"/>
              <a:t>(CIO)</a:t>
            </a:r>
            <a:endParaRPr sz="500"/>
          </a:p>
        </p:txBody>
      </p:sp>
      <p:sp>
        <p:nvSpPr>
          <p:cNvPr id="145" name="Google Shape;145;p23"/>
          <p:cNvSpPr/>
          <p:nvPr/>
        </p:nvSpPr>
        <p:spPr>
          <a:xfrm>
            <a:off x="2471685" y="1926966"/>
            <a:ext cx="786600" cy="239100"/>
          </a:xfrm>
          <a:prstGeom prst="rect">
            <a:avLst/>
          </a:prstGeom>
          <a:noFill/>
          <a:ln cap="flat" cmpd="sng" w="22225">
            <a:solidFill>
              <a:srgbClr val="83C9DD"/>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solidFill>
                  <a:srgbClr val="484D51"/>
                </a:solidFill>
                <a:latin typeface="Helvetica Neue Light"/>
                <a:ea typeface="Helvetica Neue Light"/>
                <a:cs typeface="Helvetica Neue Light"/>
                <a:sym typeface="Helvetica Neue Light"/>
              </a:rPr>
              <a:t>Angela Daniels </a:t>
            </a:r>
            <a:endParaRPr sz="500">
              <a:solidFill>
                <a:srgbClr val="484D5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484D51"/>
              </a:buClr>
              <a:buSzPts val="700"/>
              <a:buFont typeface="Helvetica Neue Light"/>
              <a:buNone/>
            </a:pPr>
            <a:r>
              <a:rPr lang="en" sz="500">
                <a:solidFill>
                  <a:srgbClr val="484D51"/>
                </a:solidFill>
                <a:latin typeface="Helvetica Neue Light"/>
                <a:ea typeface="Helvetica Neue Light"/>
                <a:cs typeface="Helvetica Neue Light"/>
                <a:sym typeface="Helvetica Neue Light"/>
              </a:rPr>
              <a:t>(VP of Logistics)</a:t>
            </a:r>
            <a:endParaRPr sz="500"/>
          </a:p>
        </p:txBody>
      </p:sp>
      <p:sp>
        <p:nvSpPr>
          <p:cNvPr id="146" name="Google Shape;146;p23"/>
          <p:cNvSpPr/>
          <p:nvPr/>
        </p:nvSpPr>
        <p:spPr>
          <a:xfrm>
            <a:off x="826932" y="2464591"/>
            <a:ext cx="1635300" cy="161400"/>
          </a:xfrm>
          <a:prstGeom prst="rect">
            <a:avLst/>
          </a:prstGeom>
          <a:solidFill>
            <a:srgbClr val="FFFFFF"/>
          </a:solidFill>
          <a:ln cap="flat" cmpd="sng" w="22225">
            <a:solidFill>
              <a:srgbClr val="00223A"/>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Jamia Russell, </a:t>
            </a:r>
            <a:r>
              <a:rPr lang="en" sz="500">
                <a:solidFill>
                  <a:schemeClr val="dk1"/>
                </a:solidFill>
                <a:latin typeface="Helvetica Neue Light"/>
                <a:ea typeface="Helvetica Neue Light"/>
                <a:cs typeface="Helvetica Neue Light"/>
                <a:sym typeface="Helvetica Neue Light"/>
              </a:rPr>
              <a:t>Project</a:t>
            </a:r>
            <a:r>
              <a:rPr lang="en" sz="500">
                <a:solidFill>
                  <a:schemeClr val="dk1"/>
                </a:solidFill>
                <a:latin typeface="Helvetica Neue Light"/>
                <a:ea typeface="Helvetica Neue Light"/>
                <a:cs typeface="Helvetica Neue Light"/>
                <a:sym typeface="Helvetica Neue Light"/>
              </a:rPr>
              <a:t> Manager</a:t>
            </a:r>
            <a:endParaRPr sz="500">
              <a:solidFill>
                <a:schemeClr val="dk1"/>
              </a:solidFill>
            </a:endParaRPr>
          </a:p>
        </p:txBody>
      </p:sp>
      <p:sp>
        <p:nvSpPr>
          <p:cNvPr id="147" name="Google Shape;147;p23"/>
          <p:cNvSpPr/>
          <p:nvPr/>
        </p:nvSpPr>
        <p:spPr>
          <a:xfrm>
            <a:off x="2533543" y="4255401"/>
            <a:ext cx="816000" cy="123000"/>
          </a:xfrm>
          <a:prstGeom prst="rect">
            <a:avLst/>
          </a:prstGeom>
          <a:solidFill>
            <a:srgbClr val="FFFFFF"/>
          </a:solidFill>
          <a:ln cap="flat" cmpd="sng" w="9525">
            <a:solidFill>
              <a:srgbClr val="61686D"/>
            </a:solidFill>
            <a:prstDash val="solid"/>
            <a:round/>
            <a:headEnd len="sm" w="sm" type="none"/>
            <a:tailEnd len="sm" w="sm" type="none"/>
          </a:ln>
        </p:spPr>
        <p:txBody>
          <a:bodyPr anchorCtr="0" anchor="ctr" bIns="22850" lIns="0" spcFirstLastPara="1" rIns="0" wrap="square" tIns="22850">
            <a:noAutofit/>
          </a:bodyPr>
          <a:lstStyle/>
          <a:p>
            <a:pPr indent="0" lvl="0" marL="0" marR="0" rtl="0" algn="ctr">
              <a:lnSpc>
                <a:spcPct val="100000"/>
              </a:lnSpc>
              <a:spcBef>
                <a:spcPts val="0"/>
              </a:spcBef>
              <a:spcAft>
                <a:spcPts val="0"/>
              </a:spcAft>
              <a:buClr>
                <a:srgbClr val="2A2D2E"/>
              </a:buClr>
              <a:buSzPts val="700"/>
              <a:buFont typeface="Helvetica Neue Light"/>
              <a:buNone/>
            </a:pPr>
            <a:r>
              <a:rPr b="1" i="0" lang="en" sz="600" u="none" cap="none" strike="noStrike">
                <a:solidFill>
                  <a:schemeClr val="dk1"/>
                </a:solidFill>
                <a:latin typeface="Helvetica Neue Light"/>
                <a:ea typeface="Helvetica Neue Light"/>
                <a:cs typeface="Helvetica Neue Light"/>
                <a:sym typeface="Helvetica Neue Light"/>
              </a:rPr>
              <a:t>Legal - Restructuring</a:t>
            </a:r>
            <a:endParaRPr sz="600">
              <a:solidFill>
                <a:schemeClr val="dk1"/>
              </a:solidFill>
            </a:endParaRPr>
          </a:p>
        </p:txBody>
      </p:sp>
      <p:cxnSp>
        <p:nvCxnSpPr>
          <p:cNvPr id="148" name="Google Shape;148;p23"/>
          <p:cNvCxnSpPr>
            <a:stCxn id="146" idx="1"/>
            <a:endCxn id="149" idx="3"/>
          </p:cNvCxnSpPr>
          <p:nvPr/>
        </p:nvCxnSpPr>
        <p:spPr>
          <a:xfrm flipH="1">
            <a:off x="682932" y="2545291"/>
            <a:ext cx="144000" cy="8400"/>
          </a:xfrm>
          <a:prstGeom prst="straightConnector1">
            <a:avLst/>
          </a:prstGeom>
          <a:noFill/>
          <a:ln cap="flat" cmpd="sng" w="57150">
            <a:solidFill>
              <a:srgbClr val="404548"/>
            </a:solidFill>
            <a:prstDash val="dot"/>
            <a:round/>
            <a:headEnd len="sm" w="sm" type="none"/>
            <a:tailEnd len="sm" w="sm" type="none"/>
          </a:ln>
        </p:spPr>
      </p:cxnSp>
      <p:sp>
        <p:nvSpPr>
          <p:cNvPr id="150" name="Google Shape;150;p23"/>
          <p:cNvSpPr/>
          <p:nvPr/>
        </p:nvSpPr>
        <p:spPr>
          <a:xfrm>
            <a:off x="1573788" y="4404128"/>
            <a:ext cx="816000" cy="227700"/>
          </a:xfrm>
          <a:prstGeom prst="rect">
            <a:avLst/>
          </a:prstGeom>
          <a:noFill/>
          <a:ln cap="flat" cmpd="sng" w="22225">
            <a:solidFill>
              <a:srgbClr val="83C9DD"/>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Customer Service Team</a:t>
            </a:r>
            <a:endParaRPr sz="500">
              <a:solidFill>
                <a:schemeClr val="dk1"/>
              </a:solidFill>
            </a:endParaRPr>
          </a:p>
        </p:txBody>
      </p:sp>
      <p:sp>
        <p:nvSpPr>
          <p:cNvPr id="151" name="Google Shape;151;p23"/>
          <p:cNvSpPr/>
          <p:nvPr/>
        </p:nvSpPr>
        <p:spPr>
          <a:xfrm>
            <a:off x="2533543" y="4404128"/>
            <a:ext cx="816000" cy="227700"/>
          </a:xfrm>
          <a:prstGeom prst="rect">
            <a:avLst/>
          </a:prstGeom>
          <a:noFill/>
          <a:ln cap="flat" cmpd="sng" w="22225">
            <a:solidFill>
              <a:srgbClr val="83C9DD"/>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Legal Team</a:t>
            </a:r>
            <a:endParaRPr sz="500">
              <a:solidFill>
                <a:schemeClr val="dk1"/>
              </a:solidFill>
            </a:endParaRPr>
          </a:p>
        </p:txBody>
      </p:sp>
      <p:sp>
        <p:nvSpPr>
          <p:cNvPr id="152" name="Google Shape;152;p23"/>
          <p:cNvSpPr/>
          <p:nvPr/>
        </p:nvSpPr>
        <p:spPr>
          <a:xfrm>
            <a:off x="3521891" y="3053210"/>
            <a:ext cx="816000" cy="123000"/>
          </a:xfrm>
          <a:prstGeom prst="rect">
            <a:avLst/>
          </a:prstGeom>
          <a:solidFill>
            <a:srgbClr val="FFFFFF"/>
          </a:solidFill>
          <a:ln cap="flat" cmpd="sng" w="9525">
            <a:solidFill>
              <a:srgbClr val="61686D"/>
            </a:solidFill>
            <a:prstDash val="solid"/>
            <a:round/>
            <a:headEnd len="sm" w="sm" type="none"/>
            <a:tailEnd len="sm" w="sm" type="none"/>
          </a:ln>
        </p:spPr>
        <p:txBody>
          <a:bodyPr anchorCtr="0" anchor="ctr" bIns="22850" lIns="0" spcFirstLastPara="1" rIns="0" wrap="square" tIns="22850">
            <a:noAutofit/>
          </a:bodyPr>
          <a:lstStyle/>
          <a:p>
            <a:pPr indent="0" lvl="0" marL="0" marR="0" rtl="0" algn="ctr">
              <a:lnSpc>
                <a:spcPct val="100000"/>
              </a:lnSpc>
              <a:spcBef>
                <a:spcPts val="0"/>
              </a:spcBef>
              <a:spcAft>
                <a:spcPts val="0"/>
              </a:spcAft>
              <a:buClr>
                <a:srgbClr val="2A2D2E"/>
              </a:buClr>
              <a:buSzPts val="700"/>
              <a:buFont typeface="Helvetica Neue Light"/>
              <a:buNone/>
            </a:pPr>
            <a:r>
              <a:rPr b="1" lang="en" sz="700">
                <a:solidFill>
                  <a:srgbClr val="2A2D2E"/>
                </a:solidFill>
                <a:latin typeface="Helvetica Neue Light"/>
                <a:ea typeface="Helvetica Neue Light"/>
                <a:cs typeface="Helvetica Neue Light"/>
                <a:sym typeface="Helvetica Neue Light"/>
              </a:rPr>
              <a:t>Facilities</a:t>
            </a:r>
            <a:endParaRPr sz="700"/>
          </a:p>
        </p:txBody>
      </p:sp>
      <p:sp>
        <p:nvSpPr>
          <p:cNvPr id="153" name="Google Shape;153;p23"/>
          <p:cNvSpPr/>
          <p:nvPr/>
        </p:nvSpPr>
        <p:spPr>
          <a:xfrm>
            <a:off x="3521891" y="3196710"/>
            <a:ext cx="816000" cy="227700"/>
          </a:xfrm>
          <a:prstGeom prst="rect">
            <a:avLst/>
          </a:prstGeom>
          <a:noFill/>
          <a:ln cap="flat" cmpd="sng" w="22225">
            <a:solidFill>
              <a:srgbClr val="83C9DD"/>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797979"/>
              </a:buClr>
              <a:buSzPts val="700"/>
              <a:buFont typeface="Helvetica Neue Light"/>
              <a:buNone/>
            </a:pPr>
            <a:r>
              <a:rPr lang="en" sz="500">
                <a:solidFill>
                  <a:schemeClr val="dk1"/>
                </a:solidFill>
                <a:latin typeface="Helvetica Neue Light"/>
                <a:ea typeface="Helvetica Neue Light"/>
                <a:cs typeface="Helvetica Neue Light"/>
                <a:sym typeface="Helvetica Neue Light"/>
              </a:rPr>
              <a:t>Facilities/Building Operations Team</a:t>
            </a:r>
            <a:endParaRPr sz="500">
              <a:solidFill>
                <a:schemeClr val="dk1"/>
              </a:solidFill>
            </a:endParaRPr>
          </a:p>
        </p:txBody>
      </p:sp>
      <p:sp>
        <p:nvSpPr>
          <p:cNvPr id="154" name="Google Shape;154;p23"/>
          <p:cNvSpPr/>
          <p:nvPr/>
        </p:nvSpPr>
        <p:spPr>
          <a:xfrm>
            <a:off x="2566599" y="3053210"/>
            <a:ext cx="816000" cy="123000"/>
          </a:xfrm>
          <a:prstGeom prst="rect">
            <a:avLst/>
          </a:prstGeom>
          <a:solidFill>
            <a:srgbClr val="FFFFFF"/>
          </a:solidFill>
          <a:ln cap="flat" cmpd="sng" w="9525">
            <a:solidFill>
              <a:srgbClr val="61686D"/>
            </a:solidFill>
            <a:prstDash val="solid"/>
            <a:round/>
            <a:headEnd len="sm" w="sm" type="none"/>
            <a:tailEnd len="sm" w="sm" type="none"/>
          </a:ln>
        </p:spPr>
        <p:txBody>
          <a:bodyPr anchorCtr="0" anchor="ctr" bIns="22850" lIns="0" spcFirstLastPara="1" rIns="0" wrap="square" tIns="22850">
            <a:noAutofit/>
          </a:bodyPr>
          <a:lstStyle/>
          <a:p>
            <a:pPr indent="0" lvl="0" marL="0" marR="0" rtl="0" algn="ctr">
              <a:lnSpc>
                <a:spcPct val="100000"/>
              </a:lnSpc>
              <a:spcBef>
                <a:spcPts val="0"/>
              </a:spcBef>
              <a:spcAft>
                <a:spcPts val="0"/>
              </a:spcAft>
              <a:buClr>
                <a:srgbClr val="2A2D2E"/>
              </a:buClr>
              <a:buSzPts val="700"/>
              <a:buFont typeface="Helvetica Neue Light"/>
              <a:buNone/>
            </a:pPr>
            <a:r>
              <a:rPr b="1" i="0" lang="en" sz="700" u="none" cap="none" strike="noStrike">
                <a:solidFill>
                  <a:srgbClr val="2A2D2E"/>
                </a:solidFill>
                <a:latin typeface="Helvetica Neue Light"/>
                <a:ea typeface="Helvetica Neue Light"/>
                <a:cs typeface="Helvetica Neue Light"/>
                <a:sym typeface="Helvetica Neue Light"/>
              </a:rPr>
              <a:t>Finance</a:t>
            </a:r>
            <a:endParaRPr sz="700"/>
          </a:p>
        </p:txBody>
      </p:sp>
      <p:sp>
        <p:nvSpPr>
          <p:cNvPr id="155" name="Google Shape;155;p23"/>
          <p:cNvSpPr/>
          <p:nvPr/>
        </p:nvSpPr>
        <p:spPr>
          <a:xfrm>
            <a:off x="2566599" y="3196710"/>
            <a:ext cx="816000" cy="227700"/>
          </a:xfrm>
          <a:prstGeom prst="rect">
            <a:avLst/>
          </a:prstGeom>
          <a:noFill/>
          <a:ln cap="flat" cmpd="sng" w="22225">
            <a:solidFill>
              <a:srgbClr val="00223A"/>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b="0" i="0" lang="en" sz="500" u="none" cap="none" strike="noStrike">
                <a:solidFill>
                  <a:schemeClr val="dk1"/>
                </a:solidFill>
                <a:latin typeface="Helvetica Neue Light"/>
                <a:ea typeface="Helvetica Neue Light"/>
                <a:cs typeface="Helvetica Neue Light"/>
                <a:sym typeface="Helvetica Neue Light"/>
              </a:rPr>
              <a:t>Fin. Support</a:t>
            </a:r>
            <a:endParaRPr sz="500">
              <a:solidFill>
                <a:schemeClr val="dk1"/>
              </a:solidFill>
            </a:endParaRPr>
          </a:p>
        </p:txBody>
      </p:sp>
      <p:sp>
        <p:nvSpPr>
          <p:cNvPr id="156" name="Google Shape;156;p23"/>
          <p:cNvSpPr/>
          <p:nvPr/>
        </p:nvSpPr>
        <p:spPr>
          <a:xfrm>
            <a:off x="4486112" y="3053210"/>
            <a:ext cx="816000" cy="123000"/>
          </a:xfrm>
          <a:prstGeom prst="rect">
            <a:avLst/>
          </a:prstGeom>
          <a:solidFill>
            <a:srgbClr val="FFFFFF"/>
          </a:solidFill>
          <a:ln cap="flat" cmpd="sng" w="9525">
            <a:solidFill>
              <a:srgbClr val="61686D"/>
            </a:solidFill>
            <a:prstDash val="solid"/>
            <a:round/>
            <a:headEnd len="sm" w="sm" type="none"/>
            <a:tailEnd len="sm" w="sm" type="none"/>
          </a:ln>
        </p:spPr>
        <p:txBody>
          <a:bodyPr anchorCtr="0" anchor="ctr" bIns="22850" lIns="0" spcFirstLastPara="1" rIns="0" wrap="square" tIns="22850">
            <a:noAutofit/>
          </a:bodyPr>
          <a:lstStyle/>
          <a:p>
            <a:pPr indent="0" lvl="0" marL="0" marR="0" rtl="0" algn="ctr">
              <a:lnSpc>
                <a:spcPct val="100000"/>
              </a:lnSpc>
              <a:spcBef>
                <a:spcPts val="0"/>
              </a:spcBef>
              <a:spcAft>
                <a:spcPts val="0"/>
              </a:spcAft>
              <a:buClr>
                <a:srgbClr val="2A2D2E"/>
              </a:buClr>
              <a:buSzPts val="700"/>
              <a:buFont typeface="Helvetica Neue Light"/>
              <a:buNone/>
            </a:pPr>
            <a:r>
              <a:rPr b="1" lang="en" sz="700">
                <a:solidFill>
                  <a:srgbClr val="2A2D2E"/>
                </a:solidFill>
                <a:latin typeface="Helvetica Neue Light"/>
                <a:ea typeface="Helvetica Neue Light"/>
                <a:cs typeface="Helvetica Neue Light"/>
                <a:sym typeface="Helvetica Neue Light"/>
              </a:rPr>
              <a:t>Analyst Team</a:t>
            </a:r>
            <a:endParaRPr sz="700"/>
          </a:p>
        </p:txBody>
      </p:sp>
      <p:sp>
        <p:nvSpPr>
          <p:cNvPr id="157" name="Google Shape;157;p23"/>
          <p:cNvSpPr/>
          <p:nvPr/>
        </p:nvSpPr>
        <p:spPr>
          <a:xfrm>
            <a:off x="4480150" y="3196688"/>
            <a:ext cx="816000" cy="878700"/>
          </a:xfrm>
          <a:prstGeom prst="rect">
            <a:avLst/>
          </a:prstGeom>
          <a:noFill/>
          <a:ln cap="flat" cmpd="sng" w="22225">
            <a:solidFill>
              <a:srgbClr val="83C9DD"/>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William Jones</a:t>
            </a:r>
            <a:endParaRPr sz="500">
              <a:solidFill>
                <a:schemeClr val="dk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Taraji Samson</a:t>
            </a:r>
            <a:endParaRPr sz="500">
              <a:solidFill>
                <a:schemeClr val="dk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Michael David</a:t>
            </a:r>
            <a:endParaRPr sz="500">
              <a:solidFill>
                <a:schemeClr val="dk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Jamie Levitt</a:t>
            </a:r>
            <a:endParaRPr sz="500">
              <a:solidFill>
                <a:schemeClr val="dk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Robert Schafer</a:t>
            </a:r>
            <a:endParaRPr sz="500">
              <a:solidFill>
                <a:schemeClr val="dk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Roger Scott</a:t>
            </a:r>
            <a:endParaRPr sz="500">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484D51"/>
              </a:buClr>
              <a:buSzPts val="700"/>
              <a:buFont typeface="Helvetica Neue Light"/>
              <a:buNone/>
            </a:pPr>
            <a:r>
              <a:t/>
            </a:r>
            <a:endParaRPr sz="500">
              <a:solidFill>
                <a:schemeClr val="dk1"/>
              </a:solidFill>
              <a:latin typeface="Helvetica Neue Light"/>
              <a:ea typeface="Helvetica Neue Light"/>
              <a:cs typeface="Helvetica Neue Light"/>
              <a:sym typeface="Helvetica Neue Light"/>
            </a:endParaRPr>
          </a:p>
        </p:txBody>
      </p:sp>
      <p:sp>
        <p:nvSpPr>
          <p:cNvPr id="158" name="Google Shape;158;p23"/>
          <p:cNvSpPr/>
          <p:nvPr/>
        </p:nvSpPr>
        <p:spPr>
          <a:xfrm>
            <a:off x="647088" y="3053210"/>
            <a:ext cx="816000" cy="123000"/>
          </a:xfrm>
          <a:prstGeom prst="rect">
            <a:avLst/>
          </a:prstGeom>
          <a:solidFill>
            <a:srgbClr val="FFFFFF"/>
          </a:solidFill>
          <a:ln cap="flat" cmpd="sng" w="9525">
            <a:solidFill>
              <a:srgbClr val="61686D"/>
            </a:solidFill>
            <a:prstDash val="solid"/>
            <a:round/>
            <a:headEnd len="sm" w="sm" type="none"/>
            <a:tailEnd len="sm" w="sm" type="none"/>
          </a:ln>
        </p:spPr>
        <p:txBody>
          <a:bodyPr anchorCtr="0" anchor="ctr" bIns="22850" lIns="0" spcFirstLastPara="1" rIns="0" wrap="square" tIns="22850">
            <a:noAutofit/>
          </a:bodyPr>
          <a:lstStyle/>
          <a:p>
            <a:pPr indent="0" lvl="0" marL="0" marR="0" rtl="0" algn="ctr">
              <a:lnSpc>
                <a:spcPct val="100000"/>
              </a:lnSpc>
              <a:spcBef>
                <a:spcPts val="0"/>
              </a:spcBef>
              <a:spcAft>
                <a:spcPts val="0"/>
              </a:spcAft>
              <a:buClr>
                <a:srgbClr val="2A2D2E"/>
              </a:buClr>
              <a:buSzPts val="700"/>
              <a:buFont typeface="Helvetica Neue Light"/>
              <a:buNone/>
            </a:pPr>
            <a:r>
              <a:rPr b="1" i="0" lang="en" sz="700" u="none" cap="none" strike="noStrike">
                <a:solidFill>
                  <a:srgbClr val="2A2D2E"/>
                </a:solidFill>
                <a:latin typeface="Helvetica Neue Light"/>
                <a:ea typeface="Helvetica Neue Light"/>
                <a:cs typeface="Helvetica Neue Light"/>
                <a:sym typeface="Helvetica Neue Light"/>
              </a:rPr>
              <a:t>IT Development</a:t>
            </a:r>
            <a:endParaRPr sz="700"/>
          </a:p>
        </p:txBody>
      </p:sp>
      <p:sp>
        <p:nvSpPr>
          <p:cNvPr id="159" name="Google Shape;159;p23"/>
          <p:cNvSpPr/>
          <p:nvPr/>
        </p:nvSpPr>
        <p:spPr>
          <a:xfrm>
            <a:off x="647088" y="3196710"/>
            <a:ext cx="816000" cy="227700"/>
          </a:xfrm>
          <a:prstGeom prst="rect">
            <a:avLst/>
          </a:prstGeom>
          <a:noFill/>
          <a:ln cap="flat" cmpd="sng" w="22225">
            <a:solidFill>
              <a:srgbClr val="00223A"/>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Jamie Wolf - IT Manager</a:t>
            </a:r>
            <a:endParaRPr sz="500">
              <a:solidFill>
                <a:schemeClr val="dk1"/>
              </a:solidFill>
            </a:endParaRPr>
          </a:p>
        </p:txBody>
      </p:sp>
      <p:sp>
        <p:nvSpPr>
          <p:cNvPr id="160" name="Google Shape;160;p23"/>
          <p:cNvSpPr/>
          <p:nvPr/>
        </p:nvSpPr>
        <p:spPr>
          <a:xfrm>
            <a:off x="647088" y="3444767"/>
            <a:ext cx="816000" cy="227700"/>
          </a:xfrm>
          <a:prstGeom prst="rect">
            <a:avLst/>
          </a:prstGeom>
          <a:noFill/>
          <a:ln cap="flat" cmpd="sng" w="22225">
            <a:solidFill>
              <a:srgbClr val="00223A"/>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IT Team</a:t>
            </a:r>
            <a:endParaRPr sz="500">
              <a:solidFill>
                <a:schemeClr val="dk1"/>
              </a:solidFill>
            </a:endParaRPr>
          </a:p>
        </p:txBody>
      </p:sp>
      <p:sp>
        <p:nvSpPr>
          <p:cNvPr id="161" name="Google Shape;161;p23"/>
          <p:cNvSpPr/>
          <p:nvPr/>
        </p:nvSpPr>
        <p:spPr>
          <a:xfrm>
            <a:off x="3493300" y="4255401"/>
            <a:ext cx="816000" cy="123000"/>
          </a:xfrm>
          <a:prstGeom prst="rect">
            <a:avLst/>
          </a:prstGeom>
          <a:solidFill>
            <a:srgbClr val="FFFFFF"/>
          </a:solidFill>
          <a:ln cap="flat" cmpd="sng" w="9525">
            <a:solidFill>
              <a:srgbClr val="61686D"/>
            </a:solidFill>
            <a:prstDash val="solid"/>
            <a:round/>
            <a:headEnd len="sm" w="sm" type="none"/>
            <a:tailEnd len="sm" w="sm" type="none"/>
          </a:ln>
        </p:spPr>
        <p:txBody>
          <a:bodyPr anchorCtr="0" anchor="ctr" bIns="22850" lIns="0" spcFirstLastPara="1" rIns="0" wrap="square" tIns="22850">
            <a:noAutofit/>
          </a:bodyPr>
          <a:lstStyle/>
          <a:p>
            <a:pPr indent="0" lvl="0" marL="0" marR="0" rtl="0" algn="ctr">
              <a:lnSpc>
                <a:spcPct val="100000"/>
              </a:lnSpc>
              <a:spcBef>
                <a:spcPts val="0"/>
              </a:spcBef>
              <a:spcAft>
                <a:spcPts val="0"/>
              </a:spcAft>
              <a:buClr>
                <a:srgbClr val="2A2D2E"/>
              </a:buClr>
              <a:buSzPts val="700"/>
              <a:buFont typeface="Helvetica Neue Light"/>
              <a:buNone/>
            </a:pPr>
            <a:r>
              <a:rPr b="1" i="0" lang="en" sz="700" u="none" cap="none" strike="noStrike">
                <a:solidFill>
                  <a:schemeClr val="dk1"/>
                </a:solidFill>
                <a:latin typeface="Helvetica Neue Light"/>
                <a:ea typeface="Helvetica Neue Light"/>
                <a:cs typeface="Helvetica Neue Light"/>
                <a:sym typeface="Helvetica Neue Light"/>
              </a:rPr>
              <a:t>Communications </a:t>
            </a:r>
            <a:endParaRPr sz="700">
              <a:solidFill>
                <a:schemeClr val="dk1"/>
              </a:solidFill>
            </a:endParaRPr>
          </a:p>
        </p:txBody>
      </p:sp>
      <p:sp>
        <p:nvSpPr>
          <p:cNvPr id="162" name="Google Shape;162;p23"/>
          <p:cNvSpPr/>
          <p:nvPr/>
        </p:nvSpPr>
        <p:spPr>
          <a:xfrm>
            <a:off x="3493300" y="4404128"/>
            <a:ext cx="816000" cy="227700"/>
          </a:xfrm>
          <a:prstGeom prst="rect">
            <a:avLst/>
          </a:prstGeom>
          <a:noFill/>
          <a:ln cap="flat" cmpd="sng" w="22225">
            <a:solidFill>
              <a:srgbClr val="83C9DD"/>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Comms Team</a:t>
            </a:r>
            <a:endParaRPr sz="500">
              <a:solidFill>
                <a:schemeClr val="dk1"/>
              </a:solidFill>
            </a:endParaRPr>
          </a:p>
        </p:txBody>
      </p:sp>
      <p:sp>
        <p:nvSpPr>
          <p:cNvPr id="163" name="Google Shape;163;p23"/>
          <p:cNvSpPr/>
          <p:nvPr/>
        </p:nvSpPr>
        <p:spPr>
          <a:xfrm>
            <a:off x="5445869" y="3053211"/>
            <a:ext cx="816000" cy="123000"/>
          </a:xfrm>
          <a:prstGeom prst="rect">
            <a:avLst/>
          </a:prstGeom>
          <a:solidFill>
            <a:srgbClr val="FFFFFF"/>
          </a:solidFill>
          <a:ln cap="flat" cmpd="sng" w="9525">
            <a:solidFill>
              <a:srgbClr val="61686D"/>
            </a:solidFill>
            <a:prstDash val="solid"/>
            <a:round/>
            <a:headEnd len="sm" w="sm" type="none"/>
            <a:tailEnd len="sm" w="sm" type="none"/>
          </a:ln>
        </p:spPr>
        <p:txBody>
          <a:bodyPr anchorCtr="0" anchor="ctr" bIns="22850" lIns="0" spcFirstLastPara="1" rIns="0" wrap="square" tIns="22850">
            <a:noAutofit/>
          </a:bodyPr>
          <a:lstStyle/>
          <a:p>
            <a:pPr indent="0" lvl="0" marL="0" marR="0" rtl="0" algn="ctr">
              <a:lnSpc>
                <a:spcPct val="100000"/>
              </a:lnSpc>
              <a:spcBef>
                <a:spcPts val="0"/>
              </a:spcBef>
              <a:spcAft>
                <a:spcPts val="0"/>
              </a:spcAft>
              <a:buClr>
                <a:srgbClr val="2A2D2E"/>
              </a:buClr>
              <a:buSzPts val="700"/>
              <a:buFont typeface="Helvetica Neue Light"/>
              <a:buNone/>
            </a:pPr>
            <a:r>
              <a:rPr b="1" i="0" lang="en" sz="700" u="none" cap="none" strike="noStrike">
                <a:solidFill>
                  <a:srgbClr val="2A2D2E"/>
                </a:solidFill>
                <a:latin typeface="Helvetica Neue Light"/>
                <a:ea typeface="Helvetica Neue Light"/>
                <a:cs typeface="Helvetica Neue Light"/>
                <a:sym typeface="Helvetica Neue Light"/>
              </a:rPr>
              <a:t>HR &amp; Payroll</a:t>
            </a:r>
            <a:endParaRPr sz="700"/>
          </a:p>
        </p:txBody>
      </p:sp>
      <p:sp>
        <p:nvSpPr>
          <p:cNvPr id="164" name="Google Shape;164;p23"/>
          <p:cNvSpPr/>
          <p:nvPr/>
        </p:nvSpPr>
        <p:spPr>
          <a:xfrm>
            <a:off x="5445869" y="3196710"/>
            <a:ext cx="816000" cy="227700"/>
          </a:xfrm>
          <a:prstGeom prst="rect">
            <a:avLst/>
          </a:prstGeom>
          <a:noFill/>
          <a:ln cap="flat" cmpd="sng" w="22225">
            <a:solidFill>
              <a:srgbClr val="00223A"/>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b="0" i="0" lang="en" sz="500" u="none" cap="none" strike="noStrike">
                <a:solidFill>
                  <a:schemeClr val="dk1"/>
                </a:solidFill>
                <a:latin typeface="Helvetica Neue Light"/>
                <a:ea typeface="Helvetica Neue Light"/>
                <a:cs typeface="Helvetica Neue Light"/>
                <a:sym typeface="Helvetica Neue Light"/>
              </a:rPr>
              <a:t>HR Team</a:t>
            </a:r>
            <a:endParaRPr sz="500">
              <a:solidFill>
                <a:schemeClr val="dk1"/>
              </a:solidFill>
            </a:endParaRPr>
          </a:p>
        </p:txBody>
      </p:sp>
      <p:sp>
        <p:nvSpPr>
          <p:cNvPr id="165" name="Google Shape;165;p23"/>
          <p:cNvSpPr/>
          <p:nvPr/>
        </p:nvSpPr>
        <p:spPr>
          <a:xfrm>
            <a:off x="1605356" y="3196710"/>
            <a:ext cx="816000" cy="227700"/>
          </a:xfrm>
          <a:prstGeom prst="rect">
            <a:avLst/>
          </a:prstGeom>
          <a:noFill/>
          <a:ln cap="flat" cmpd="sng" w="22225">
            <a:solidFill>
              <a:srgbClr val="00223A"/>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rPr>
              <a:t>Samuel Lincoln, </a:t>
            </a:r>
            <a:endParaRPr sz="500">
              <a:solidFill>
                <a:schemeClr val="dk1"/>
              </a:solidFill>
            </a:endParaRPr>
          </a:p>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rPr>
              <a:t>ERP Analyst</a:t>
            </a:r>
            <a:endParaRPr sz="500">
              <a:solidFill>
                <a:schemeClr val="dk1"/>
              </a:solidFill>
            </a:endParaRPr>
          </a:p>
        </p:txBody>
      </p:sp>
      <p:sp>
        <p:nvSpPr>
          <p:cNvPr id="166" name="Google Shape;166;p23"/>
          <p:cNvSpPr/>
          <p:nvPr/>
        </p:nvSpPr>
        <p:spPr>
          <a:xfrm>
            <a:off x="1605356" y="3444767"/>
            <a:ext cx="816000" cy="227700"/>
          </a:xfrm>
          <a:prstGeom prst="rect">
            <a:avLst/>
          </a:prstGeom>
          <a:noFill/>
          <a:ln cap="flat" cmpd="sng" w="22225">
            <a:solidFill>
              <a:srgbClr val="00223A"/>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Nia Short, ERP Analyst</a:t>
            </a:r>
            <a:endParaRPr sz="500">
              <a:solidFill>
                <a:schemeClr val="dk1"/>
              </a:solidFill>
            </a:endParaRPr>
          </a:p>
        </p:txBody>
      </p:sp>
      <p:sp>
        <p:nvSpPr>
          <p:cNvPr id="167" name="Google Shape;167;p23"/>
          <p:cNvSpPr/>
          <p:nvPr/>
        </p:nvSpPr>
        <p:spPr>
          <a:xfrm>
            <a:off x="1605356" y="3053210"/>
            <a:ext cx="816000" cy="123000"/>
          </a:xfrm>
          <a:prstGeom prst="rect">
            <a:avLst/>
          </a:prstGeom>
          <a:solidFill>
            <a:srgbClr val="FFFFFF"/>
          </a:solidFill>
          <a:ln cap="flat" cmpd="sng" w="9525">
            <a:solidFill>
              <a:srgbClr val="61686D"/>
            </a:solidFill>
            <a:prstDash val="solid"/>
            <a:round/>
            <a:headEnd len="sm" w="sm" type="none"/>
            <a:tailEnd len="sm" w="sm" type="none"/>
          </a:ln>
        </p:spPr>
        <p:txBody>
          <a:bodyPr anchorCtr="0" anchor="ctr" bIns="22850" lIns="0" spcFirstLastPara="1" rIns="0" wrap="square" tIns="22850">
            <a:noAutofit/>
          </a:bodyPr>
          <a:lstStyle/>
          <a:p>
            <a:pPr indent="0" lvl="0" marL="0" marR="0" rtl="0" algn="ctr">
              <a:lnSpc>
                <a:spcPct val="100000"/>
              </a:lnSpc>
              <a:spcBef>
                <a:spcPts val="0"/>
              </a:spcBef>
              <a:spcAft>
                <a:spcPts val="0"/>
              </a:spcAft>
              <a:buClr>
                <a:srgbClr val="2A2D2E"/>
              </a:buClr>
              <a:buSzPts val="700"/>
              <a:buFont typeface="Helvetica Neue Light"/>
              <a:buNone/>
            </a:pPr>
            <a:r>
              <a:rPr b="1" i="0" lang="en" sz="700" u="none" cap="none" strike="noStrike">
                <a:solidFill>
                  <a:srgbClr val="2A2D2E"/>
                </a:solidFill>
                <a:latin typeface="Helvetica Neue Light"/>
                <a:ea typeface="Helvetica Neue Light"/>
                <a:cs typeface="Helvetica Neue Light"/>
                <a:sym typeface="Helvetica Neue Light"/>
              </a:rPr>
              <a:t>ERP</a:t>
            </a:r>
            <a:endParaRPr sz="700"/>
          </a:p>
        </p:txBody>
      </p:sp>
      <p:sp>
        <p:nvSpPr>
          <p:cNvPr id="168" name="Google Shape;168;p23"/>
          <p:cNvSpPr/>
          <p:nvPr/>
        </p:nvSpPr>
        <p:spPr>
          <a:xfrm>
            <a:off x="4443756" y="4255401"/>
            <a:ext cx="816000" cy="123000"/>
          </a:xfrm>
          <a:prstGeom prst="rect">
            <a:avLst/>
          </a:prstGeom>
          <a:solidFill>
            <a:srgbClr val="FFFFFF"/>
          </a:solidFill>
          <a:ln cap="flat" cmpd="sng" w="9525">
            <a:solidFill>
              <a:srgbClr val="61686D"/>
            </a:solidFill>
            <a:prstDash val="solid"/>
            <a:round/>
            <a:headEnd len="sm" w="sm" type="none"/>
            <a:tailEnd len="sm" w="sm" type="none"/>
          </a:ln>
        </p:spPr>
        <p:txBody>
          <a:bodyPr anchorCtr="0" anchor="ctr" bIns="22850" lIns="0" spcFirstLastPara="1" rIns="0" wrap="square" tIns="22850">
            <a:noAutofit/>
          </a:bodyPr>
          <a:lstStyle/>
          <a:p>
            <a:pPr indent="0" lvl="0" marL="0" marR="0" rtl="0" algn="ctr">
              <a:lnSpc>
                <a:spcPct val="100000"/>
              </a:lnSpc>
              <a:spcBef>
                <a:spcPts val="0"/>
              </a:spcBef>
              <a:spcAft>
                <a:spcPts val="0"/>
              </a:spcAft>
              <a:buClr>
                <a:srgbClr val="2A2D2E"/>
              </a:buClr>
              <a:buSzPts val="700"/>
              <a:buFont typeface="Helvetica Neue Light"/>
              <a:buNone/>
            </a:pPr>
            <a:r>
              <a:rPr b="1" i="0" lang="en" sz="700" u="none" cap="none" strike="noStrike">
                <a:solidFill>
                  <a:schemeClr val="dk1"/>
                </a:solidFill>
                <a:latin typeface="Helvetica Neue Light"/>
                <a:ea typeface="Helvetica Neue Light"/>
                <a:cs typeface="Helvetica Neue Light"/>
                <a:sym typeface="Helvetica Neue Light"/>
              </a:rPr>
              <a:t>Master Data</a:t>
            </a:r>
            <a:endParaRPr sz="700">
              <a:solidFill>
                <a:schemeClr val="dk1"/>
              </a:solidFill>
            </a:endParaRPr>
          </a:p>
        </p:txBody>
      </p:sp>
      <p:sp>
        <p:nvSpPr>
          <p:cNvPr id="169" name="Google Shape;169;p23"/>
          <p:cNvSpPr/>
          <p:nvPr/>
        </p:nvSpPr>
        <p:spPr>
          <a:xfrm>
            <a:off x="4443756" y="4404128"/>
            <a:ext cx="816000" cy="227700"/>
          </a:xfrm>
          <a:prstGeom prst="rect">
            <a:avLst/>
          </a:prstGeom>
          <a:noFill/>
          <a:ln cap="flat" cmpd="sng" w="22225">
            <a:solidFill>
              <a:srgbClr val="83C9DD"/>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Data Transformation/</a:t>
            </a:r>
            <a:endParaRPr sz="500">
              <a:solidFill>
                <a:schemeClr val="dk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Engineering Team</a:t>
            </a:r>
            <a:endParaRPr sz="500">
              <a:solidFill>
                <a:schemeClr val="dk1"/>
              </a:solidFill>
            </a:endParaRPr>
          </a:p>
        </p:txBody>
      </p:sp>
      <p:sp>
        <p:nvSpPr>
          <p:cNvPr id="170" name="Google Shape;170;p23"/>
          <p:cNvSpPr/>
          <p:nvPr/>
        </p:nvSpPr>
        <p:spPr>
          <a:xfrm>
            <a:off x="827575" y="1926950"/>
            <a:ext cx="786600" cy="239100"/>
          </a:xfrm>
          <a:prstGeom prst="rect">
            <a:avLst/>
          </a:prstGeom>
          <a:noFill/>
          <a:ln cap="flat" cmpd="sng" w="22225">
            <a:solidFill>
              <a:srgbClr val="108A63"/>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t>Paul Reporting (CFO/Project Sponsor)</a:t>
            </a:r>
            <a:endParaRPr sz="500"/>
          </a:p>
        </p:txBody>
      </p:sp>
      <p:sp>
        <p:nvSpPr>
          <p:cNvPr id="171" name="Google Shape;171;p23"/>
          <p:cNvSpPr/>
          <p:nvPr/>
        </p:nvSpPr>
        <p:spPr>
          <a:xfrm>
            <a:off x="80976" y="1926963"/>
            <a:ext cx="668400" cy="239100"/>
          </a:xfrm>
          <a:prstGeom prst="rect">
            <a:avLst/>
          </a:prstGeom>
          <a:noFill/>
          <a:ln cap="flat" cmpd="sng" w="22225">
            <a:solidFill>
              <a:srgbClr val="108A63"/>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t>Barbara Coffee</a:t>
            </a:r>
            <a:endParaRPr sz="500"/>
          </a:p>
          <a:p>
            <a:pPr indent="0" lvl="0" marL="0" marR="0" rtl="0" algn="ctr">
              <a:lnSpc>
                <a:spcPct val="100000"/>
              </a:lnSpc>
              <a:spcBef>
                <a:spcPts val="0"/>
              </a:spcBef>
              <a:spcAft>
                <a:spcPts val="0"/>
              </a:spcAft>
              <a:buClr>
                <a:srgbClr val="484D51"/>
              </a:buClr>
              <a:buSzPts val="700"/>
              <a:buFont typeface="Helvetica Neue Light"/>
              <a:buNone/>
            </a:pPr>
            <a:r>
              <a:rPr lang="en" sz="500"/>
              <a:t>(CEO)</a:t>
            </a:r>
            <a:endParaRPr sz="500"/>
          </a:p>
        </p:txBody>
      </p:sp>
      <p:sp>
        <p:nvSpPr>
          <p:cNvPr id="172" name="Google Shape;172;p23"/>
          <p:cNvSpPr/>
          <p:nvPr/>
        </p:nvSpPr>
        <p:spPr>
          <a:xfrm>
            <a:off x="3292824" y="1929101"/>
            <a:ext cx="816000" cy="239100"/>
          </a:xfrm>
          <a:prstGeom prst="rect">
            <a:avLst/>
          </a:prstGeom>
          <a:noFill/>
          <a:ln cap="flat" cmpd="sng" w="22225">
            <a:solidFill>
              <a:srgbClr val="83C9DD"/>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solidFill>
                  <a:srgbClr val="484D51"/>
                </a:solidFill>
                <a:latin typeface="Helvetica Neue Light"/>
                <a:ea typeface="Helvetica Neue Light"/>
                <a:cs typeface="Helvetica Neue Light"/>
                <a:sym typeface="Helvetica Neue Light"/>
              </a:rPr>
              <a:t>Vivica Frederickson (Investor)</a:t>
            </a:r>
            <a:endParaRPr sz="500"/>
          </a:p>
        </p:txBody>
      </p:sp>
      <p:sp>
        <p:nvSpPr>
          <p:cNvPr id="173" name="Google Shape;173;p23"/>
          <p:cNvSpPr/>
          <p:nvPr/>
        </p:nvSpPr>
        <p:spPr>
          <a:xfrm>
            <a:off x="647088" y="4255401"/>
            <a:ext cx="816000" cy="123000"/>
          </a:xfrm>
          <a:prstGeom prst="rect">
            <a:avLst/>
          </a:prstGeom>
          <a:solidFill>
            <a:srgbClr val="FFFFFF"/>
          </a:solidFill>
          <a:ln cap="flat" cmpd="sng" w="9525">
            <a:solidFill>
              <a:srgbClr val="61686D"/>
            </a:solidFill>
            <a:prstDash val="solid"/>
            <a:round/>
            <a:headEnd len="sm" w="sm" type="none"/>
            <a:tailEnd len="sm" w="sm" type="none"/>
          </a:ln>
        </p:spPr>
        <p:txBody>
          <a:bodyPr anchorCtr="0" anchor="ctr" bIns="22850" lIns="0" spcFirstLastPara="1" rIns="0" wrap="square" tIns="22850">
            <a:noAutofit/>
          </a:bodyPr>
          <a:lstStyle/>
          <a:p>
            <a:pPr indent="0" lvl="0" marL="0" marR="0" rtl="0" algn="ctr">
              <a:lnSpc>
                <a:spcPct val="100000"/>
              </a:lnSpc>
              <a:spcBef>
                <a:spcPts val="0"/>
              </a:spcBef>
              <a:spcAft>
                <a:spcPts val="0"/>
              </a:spcAft>
              <a:buClr>
                <a:srgbClr val="2A2D2E"/>
              </a:buClr>
              <a:buSzPts val="700"/>
              <a:buFont typeface="Helvetica Neue Light"/>
              <a:buNone/>
            </a:pPr>
            <a:r>
              <a:rPr b="1" lang="en" sz="700">
                <a:solidFill>
                  <a:schemeClr val="dk1"/>
                </a:solidFill>
                <a:latin typeface="Helvetica Neue Light"/>
                <a:ea typeface="Helvetica Neue Light"/>
                <a:cs typeface="Helvetica Neue Light"/>
                <a:sym typeface="Helvetica Neue Light"/>
              </a:rPr>
              <a:t>Marketing</a:t>
            </a:r>
            <a:endParaRPr sz="700">
              <a:solidFill>
                <a:schemeClr val="dk1"/>
              </a:solidFill>
            </a:endParaRPr>
          </a:p>
        </p:txBody>
      </p:sp>
      <p:sp>
        <p:nvSpPr>
          <p:cNvPr id="174" name="Google Shape;174;p23"/>
          <p:cNvSpPr/>
          <p:nvPr/>
        </p:nvSpPr>
        <p:spPr>
          <a:xfrm>
            <a:off x="647088" y="4404128"/>
            <a:ext cx="816000" cy="227700"/>
          </a:xfrm>
          <a:prstGeom prst="rect">
            <a:avLst/>
          </a:prstGeom>
          <a:noFill/>
          <a:ln cap="flat" cmpd="sng" w="22225">
            <a:solidFill>
              <a:srgbClr val="83C9DD"/>
            </a:solidFill>
            <a:prstDash val="solid"/>
            <a:round/>
            <a:headEnd len="sm" w="sm" type="none"/>
            <a:tailEnd len="sm" w="sm" type="none"/>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Steve James </a:t>
            </a:r>
            <a:endParaRPr sz="500">
              <a:solidFill>
                <a:schemeClr val="dk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484D51"/>
              </a:buClr>
              <a:buSzPts val="700"/>
              <a:buFont typeface="Helvetica Neue Light"/>
              <a:buNone/>
            </a:pPr>
            <a:r>
              <a:rPr lang="en" sz="500">
                <a:solidFill>
                  <a:schemeClr val="dk1"/>
                </a:solidFill>
                <a:latin typeface="Helvetica Neue Light"/>
                <a:ea typeface="Helvetica Neue Light"/>
                <a:cs typeface="Helvetica Neue Light"/>
                <a:sym typeface="Helvetica Neue Light"/>
              </a:rPr>
              <a:t>(VP - Marketing)</a:t>
            </a:r>
            <a:endParaRPr sz="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p:nvPr/>
        </p:nvSpPr>
        <p:spPr>
          <a:xfrm>
            <a:off x="1326525" y="224875"/>
            <a:ext cx="6369300" cy="1030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180" name="Google Shape;180;p24"/>
          <p:cNvSpPr txBox="1"/>
          <p:nvPr/>
        </p:nvSpPr>
        <p:spPr>
          <a:xfrm>
            <a:off x="2014650" y="402625"/>
            <a:ext cx="51147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lt1"/>
                </a:solidFill>
              </a:rPr>
              <a:t>Project Communications Plan</a:t>
            </a:r>
            <a:endParaRPr sz="2800">
              <a:solidFill>
                <a:schemeClr val="lt1"/>
              </a:solidFill>
            </a:endParaRPr>
          </a:p>
        </p:txBody>
      </p:sp>
      <p:graphicFrame>
        <p:nvGraphicFramePr>
          <p:cNvPr id="181" name="Google Shape;181;p24"/>
          <p:cNvGraphicFramePr/>
          <p:nvPr/>
        </p:nvGraphicFramePr>
        <p:xfrm>
          <a:off x="482100" y="1679975"/>
          <a:ext cx="3000000" cy="3000000"/>
        </p:xfrm>
        <a:graphic>
          <a:graphicData uri="http://schemas.openxmlformats.org/drawingml/2006/table">
            <a:tbl>
              <a:tblPr>
                <a:noFill/>
                <a:tableStyleId>{7DFB064C-9A60-4CB2-9B1A-BDEAF50B112E}</a:tableStyleId>
              </a:tblPr>
              <a:tblGrid>
                <a:gridCol w="2057400"/>
                <a:gridCol w="2190750"/>
                <a:gridCol w="676275"/>
                <a:gridCol w="1752600"/>
                <a:gridCol w="1381125"/>
              </a:tblGrid>
              <a:tr h="209550">
                <a:tc>
                  <a:txBody>
                    <a:bodyPr/>
                    <a:lstStyle/>
                    <a:p>
                      <a:pPr indent="0" lvl="0" marL="0" rtl="0" algn="ctr">
                        <a:lnSpc>
                          <a:spcPct val="115000"/>
                        </a:lnSpc>
                        <a:spcBef>
                          <a:spcPts val="0"/>
                        </a:spcBef>
                        <a:spcAft>
                          <a:spcPts val="0"/>
                        </a:spcAft>
                        <a:buNone/>
                      </a:pPr>
                      <a:r>
                        <a:rPr b="1" i="1" lang="en" sz="1100">
                          <a:latin typeface="Calibri"/>
                          <a:ea typeface="Calibri"/>
                          <a:cs typeface="Calibri"/>
                          <a:sym typeface="Calibri"/>
                        </a:rPr>
                        <a:t>What Information</a:t>
                      </a:r>
                      <a:endParaRPr b="1" i="1"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285F4"/>
                    </a:solidFill>
                  </a:tcPr>
                </a:tc>
                <a:tc>
                  <a:txBody>
                    <a:bodyPr/>
                    <a:lstStyle/>
                    <a:p>
                      <a:pPr indent="0" lvl="0" marL="0" rtl="0" algn="ctr">
                        <a:lnSpc>
                          <a:spcPct val="115000"/>
                        </a:lnSpc>
                        <a:spcBef>
                          <a:spcPts val="0"/>
                        </a:spcBef>
                        <a:spcAft>
                          <a:spcPts val="0"/>
                        </a:spcAft>
                        <a:buNone/>
                      </a:pPr>
                      <a:r>
                        <a:rPr b="1" i="1" lang="en" sz="1100">
                          <a:latin typeface="Calibri"/>
                          <a:ea typeface="Calibri"/>
                          <a:cs typeface="Calibri"/>
                          <a:sym typeface="Calibri"/>
                        </a:rPr>
                        <a:t>Target Audience</a:t>
                      </a:r>
                      <a:endParaRPr b="1" i="1"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285F4"/>
                    </a:solidFill>
                  </a:tcPr>
                </a:tc>
                <a:tc>
                  <a:txBody>
                    <a:bodyPr/>
                    <a:lstStyle/>
                    <a:p>
                      <a:pPr indent="0" lvl="0" marL="0" rtl="0" algn="ctr">
                        <a:lnSpc>
                          <a:spcPct val="115000"/>
                        </a:lnSpc>
                        <a:spcBef>
                          <a:spcPts val="0"/>
                        </a:spcBef>
                        <a:spcAft>
                          <a:spcPts val="0"/>
                        </a:spcAft>
                        <a:buNone/>
                      </a:pPr>
                      <a:r>
                        <a:rPr b="1" i="1" lang="en" sz="1100">
                          <a:latin typeface="Calibri"/>
                          <a:ea typeface="Calibri"/>
                          <a:cs typeface="Calibri"/>
                          <a:sym typeface="Calibri"/>
                        </a:rPr>
                        <a:t>When?</a:t>
                      </a:r>
                      <a:endParaRPr b="1" i="1"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285F4"/>
                    </a:solidFill>
                  </a:tcPr>
                </a:tc>
                <a:tc>
                  <a:txBody>
                    <a:bodyPr/>
                    <a:lstStyle/>
                    <a:p>
                      <a:pPr indent="0" lvl="0" marL="0" rtl="0" algn="ctr">
                        <a:lnSpc>
                          <a:spcPct val="115000"/>
                        </a:lnSpc>
                        <a:spcBef>
                          <a:spcPts val="0"/>
                        </a:spcBef>
                        <a:spcAft>
                          <a:spcPts val="0"/>
                        </a:spcAft>
                        <a:buNone/>
                      </a:pPr>
                      <a:r>
                        <a:rPr b="1" i="1" lang="en" sz="1100">
                          <a:latin typeface="Calibri"/>
                          <a:ea typeface="Calibri"/>
                          <a:cs typeface="Calibri"/>
                          <a:sym typeface="Calibri"/>
                        </a:rPr>
                        <a:t>Method of Communication</a:t>
                      </a:r>
                      <a:endParaRPr b="1" i="1"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285F4"/>
                    </a:solidFill>
                  </a:tcPr>
                </a:tc>
                <a:tc>
                  <a:txBody>
                    <a:bodyPr/>
                    <a:lstStyle/>
                    <a:p>
                      <a:pPr indent="0" lvl="0" marL="0" rtl="0" algn="ctr">
                        <a:lnSpc>
                          <a:spcPct val="115000"/>
                        </a:lnSpc>
                        <a:spcBef>
                          <a:spcPts val="0"/>
                        </a:spcBef>
                        <a:spcAft>
                          <a:spcPts val="0"/>
                        </a:spcAft>
                        <a:buNone/>
                      </a:pPr>
                      <a:r>
                        <a:rPr b="1" i="1" lang="en" sz="1100">
                          <a:latin typeface="Calibri"/>
                          <a:ea typeface="Calibri"/>
                          <a:cs typeface="Calibri"/>
                          <a:sym typeface="Calibri"/>
                        </a:rPr>
                        <a:t>Provider</a:t>
                      </a:r>
                      <a:endParaRPr b="1" i="1"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285F4"/>
                    </a:solidFill>
                  </a:tcPr>
                </a:tc>
              </a:tr>
              <a:tr h="209550">
                <a:tc>
                  <a:txBody>
                    <a:bodyPr/>
                    <a:lstStyle/>
                    <a:p>
                      <a:pPr indent="0" lvl="0" marL="0" rtl="0" algn="l">
                        <a:lnSpc>
                          <a:spcPct val="115000"/>
                        </a:lnSpc>
                        <a:spcBef>
                          <a:spcPts val="0"/>
                        </a:spcBef>
                        <a:spcAft>
                          <a:spcPts val="0"/>
                        </a:spcAft>
                        <a:buNone/>
                      </a:pPr>
                      <a:r>
                        <a:rPr b="1" lang="en" sz="1100">
                          <a:latin typeface="Calibri"/>
                          <a:ea typeface="Calibri"/>
                          <a:cs typeface="Calibri"/>
                          <a:sym typeface="Calibri"/>
                        </a:rPr>
                        <a:t>Weekly Team Meeting</a:t>
                      </a:r>
                      <a:endParaRPr b="1"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Project Team Members</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Weekly</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E-mail; In-Person Meetings</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Project Manager</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9550">
                <a:tc>
                  <a:txBody>
                    <a:bodyPr/>
                    <a:lstStyle/>
                    <a:p>
                      <a:pPr indent="0" lvl="0" marL="0" rtl="0" algn="l">
                        <a:lnSpc>
                          <a:spcPct val="115000"/>
                        </a:lnSpc>
                        <a:spcBef>
                          <a:spcPts val="0"/>
                        </a:spcBef>
                        <a:spcAft>
                          <a:spcPts val="0"/>
                        </a:spcAft>
                        <a:buNone/>
                      </a:pPr>
                      <a:r>
                        <a:rPr b="1" lang="en" sz="1100">
                          <a:latin typeface="Calibri"/>
                          <a:ea typeface="Calibri"/>
                          <a:cs typeface="Calibri"/>
                          <a:sym typeface="Calibri"/>
                        </a:rPr>
                        <a:t>Team Status Reports</a:t>
                      </a:r>
                      <a:endParaRPr b="1"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Project Manager</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Weekly</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E-mail</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Project Team Members</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23875">
                <a:tc>
                  <a:txBody>
                    <a:bodyPr/>
                    <a:lstStyle/>
                    <a:p>
                      <a:pPr indent="0" lvl="0" marL="0" rtl="0" algn="l">
                        <a:lnSpc>
                          <a:spcPct val="115000"/>
                        </a:lnSpc>
                        <a:spcBef>
                          <a:spcPts val="0"/>
                        </a:spcBef>
                        <a:spcAft>
                          <a:spcPts val="0"/>
                        </a:spcAft>
                        <a:buNone/>
                      </a:pPr>
                      <a:r>
                        <a:rPr b="1" lang="en" sz="1100">
                          <a:latin typeface="Calibri"/>
                          <a:ea typeface="Calibri"/>
                          <a:cs typeface="Calibri"/>
                          <a:sym typeface="Calibri"/>
                        </a:rPr>
                        <a:t>Project Status Reports &amp; Agendas</a:t>
                      </a:r>
                      <a:endParaRPr b="1"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Executive Oversight Committee (EOC)</a:t>
                      </a:r>
                      <a:endParaRPr sz="1100">
                        <a:latin typeface="Calibri"/>
                        <a:ea typeface="Calibri"/>
                        <a:cs typeface="Calibri"/>
                        <a:sym typeface="Calibri"/>
                      </a:endParaRPr>
                    </a:p>
                    <a:p>
                      <a:pPr indent="0" lvl="0" marL="0" rtl="0" algn="ctr">
                        <a:lnSpc>
                          <a:spcPct val="115000"/>
                        </a:lnSpc>
                        <a:spcBef>
                          <a:spcPts val="0"/>
                        </a:spcBef>
                        <a:spcAft>
                          <a:spcPts val="0"/>
                        </a:spcAft>
                        <a:buNone/>
                      </a:pPr>
                      <a:r>
                        <a:rPr lang="en" sz="1100">
                          <a:latin typeface="Calibri"/>
                          <a:ea typeface="Calibri"/>
                          <a:cs typeface="Calibri"/>
                          <a:sym typeface="Calibri"/>
                        </a:rPr>
                        <a:t>Project Team Members</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Weekly</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E-mail</a:t>
                      </a:r>
                      <a:endParaRPr sz="1100">
                        <a:latin typeface="Calibri"/>
                        <a:ea typeface="Calibri"/>
                        <a:cs typeface="Calibri"/>
                        <a:sym typeface="Calibri"/>
                      </a:endParaRPr>
                    </a:p>
                    <a:p>
                      <a:pPr indent="0" lvl="0" marL="0" rtl="0" algn="ctr">
                        <a:lnSpc>
                          <a:spcPct val="115000"/>
                        </a:lnSpc>
                        <a:spcBef>
                          <a:spcPts val="0"/>
                        </a:spcBef>
                        <a:spcAft>
                          <a:spcPts val="0"/>
                        </a:spcAft>
                        <a:buNone/>
                      </a:pPr>
                      <a:r>
                        <a:rPr lang="en" sz="1100">
                          <a:latin typeface="Calibri"/>
                          <a:ea typeface="Calibri"/>
                          <a:cs typeface="Calibri"/>
                          <a:sym typeface="Calibri"/>
                        </a:rPr>
                        <a:t>(</a:t>
                      </a:r>
                      <a:r>
                        <a:rPr lang="en" sz="1100">
                          <a:latin typeface="Calibri"/>
                          <a:ea typeface="Calibri"/>
                          <a:cs typeface="Calibri"/>
                          <a:sym typeface="Calibri"/>
                        </a:rPr>
                        <a:t>Hard Copy</a:t>
                      </a:r>
                      <a:r>
                        <a:rPr lang="en" sz="1100">
                          <a:latin typeface="Calibri"/>
                          <a:ea typeface="Calibri"/>
                          <a:cs typeface="Calibri"/>
                          <a:sym typeface="Calibri"/>
                        </a:rPr>
                        <a:t> As Requested)</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Project Manager</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23875">
                <a:tc>
                  <a:txBody>
                    <a:bodyPr/>
                    <a:lstStyle/>
                    <a:p>
                      <a:pPr indent="0" lvl="0" marL="0" rtl="0" algn="l">
                        <a:lnSpc>
                          <a:spcPct val="115000"/>
                        </a:lnSpc>
                        <a:spcBef>
                          <a:spcPts val="0"/>
                        </a:spcBef>
                        <a:spcAft>
                          <a:spcPts val="0"/>
                        </a:spcAft>
                        <a:buNone/>
                      </a:pPr>
                      <a:r>
                        <a:rPr b="1" lang="en" sz="1100">
                          <a:latin typeface="Calibri"/>
                          <a:ea typeface="Calibri"/>
                          <a:cs typeface="Calibri"/>
                          <a:sym typeface="Calibri"/>
                        </a:rPr>
                        <a:t>Monthly Review Meeting</a:t>
                      </a:r>
                      <a:endParaRPr b="1"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Executive Oversight Committee (EOC)</a:t>
                      </a:r>
                      <a:endParaRPr sz="1100">
                        <a:latin typeface="Calibri"/>
                        <a:ea typeface="Calibri"/>
                        <a:cs typeface="Calibri"/>
                        <a:sym typeface="Calibri"/>
                      </a:endParaRPr>
                    </a:p>
                    <a:p>
                      <a:pPr indent="0" lvl="0" marL="0" rtl="0" algn="ctr">
                        <a:lnSpc>
                          <a:spcPct val="115000"/>
                        </a:lnSpc>
                        <a:spcBef>
                          <a:spcPts val="0"/>
                        </a:spcBef>
                        <a:spcAft>
                          <a:spcPts val="0"/>
                        </a:spcAft>
                        <a:buNone/>
                      </a:pPr>
                      <a:r>
                        <a:rPr lang="en" sz="1100">
                          <a:latin typeface="Calibri"/>
                          <a:ea typeface="Calibri"/>
                          <a:cs typeface="Calibri"/>
                          <a:sym typeface="Calibri"/>
                        </a:rPr>
                        <a:t>Project Team Members</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Monthly</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E-mail; In-Person Meetings</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Project Manager</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61950">
                <a:tc>
                  <a:txBody>
                    <a:bodyPr/>
                    <a:lstStyle/>
                    <a:p>
                      <a:pPr indent="0" lvl="0" marL="0" rtl="0" algn="l">
                        <a:lnSpc>
                          <a:spcPct val="115000"/>
                        </a:lnSpc>
                        <a:spcBef>
                          <a:spcPts val="0"/>
                        </a:spcBef>
                        <a:spcAft>
                          <a:spcPts val="0"/>
                        </a:spcAft>
                        <a:buNone/>
                      </a:pPr>
                      <a:r>
                        <a:rPr b="1" lang="en" sz="1100">
                          <a:latin typeface="Calibri"/>
                          <a:ea typeface="Calibri"/>
                          <a:cs typeface="Calibri"/>
                          <a:sym typeface="Calibri"/>
                        </a:rPr>
                        <a:t>Milestones &amp; Deliverables Reports</a:t>
                      </a:r>
                      <a:endParaRPr b="1"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Executive Oversight Committee (EOC)</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Monthly</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E-mail</a:t>
                      </a:r>
                      <a:endParaRPr sz="1100">
                        <a:latin typeface="Calibri"/>
                        <a:ea typeface="Calibri"/>
                        <a:cs typeface="Calibri"/>
                        <a:sym typeface="Calibri"/>
                      </a:endParaRPr>
                    </a:p>
                    <a:p>
                      <a:pPr indent="0" lvl="0" marL="0" rtl="0" algn="ctr">
                        <a:lnSpc>
                          <a:spcPct val="115000"/>
                        </a:lnSpc>
                        <a:spcBef>
                          <a:spcPts val="0"/>
                        </a:spcBef>
                        <a:spcAft>
                          <a:spcPts val="0"/>
                        </a:spcAft>
                        <a:buNone/>
                      </a:pPr>
                      <a:r>
                        <a:rPr lang="en" sz="1100">
                          <a:latin typeface="Calibri"/>
                          <a:ea typeface="Calibri"/>
                          <a:cs typeface="Calibri"/>
                          <a:sym typeface="Calibri"/>
                        </a:rPr>
                        <a:t>(</a:t>
                      </a:r>
                      <a:r>
                        <a:rPr lang="en" sz="1100">
                          <a:latin typeface="Calibri"/>
                          <a:ea typeface="Calibri"/>
                          <a:cs typeface="Calibri"/>
                          <a:sym typeface="Calibri"/>
                        </a:rPr>
                        <a:t>Hard Copy</a:t>
                      </a:r>
                      <a:r>
                        <a:rPr lang="en" sz="1100">
                          <a:latin typeface="Calibri"/>
                          <a:ea typeface="Calibri"/>
                          <a:cs typeface="Calibri"/>
                          <a:sym typeface="Calibri"/>
                        </a:rPr>
                        <a:t> As Requested)</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Project Manager</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61950">
                <a:tc>
                  <a:txBody>
                    <a:bodyPr/>
                    <a:lstStyle/>
                    <a:p>
                      <a:pPr indent="0" lvl="0" marL="0" rtl="0" algn="l">
                        <a:lnSpc>
                          <a:spcPct val="115000"/>
                        </a:lnSpc>
                        <a:spcBef>
                          <a:spcPts val="0"/>
                        </a:spcBef>
                        <a:spcAft>
                          <a:spcPts val="0"/>
                        </a:spcAft>
                        <a:buNone/>
                      </a:pPr>
                      <a:r>
                        <a:rPr b="1" lang="en" sz="1100">
                          <a:latin typeface="Calibri"/>
                          <a:ea typeface="Calibri"/>
                          <a:cs typeface="Calibri"/>
                          <a:sym typeface="Calibri"/>
                        </a:rPr>
                        <a:t>Emergency Escalations</a:t>
                      </a:r>
                      <a:endParaRPr b="1"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Project Manager</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As Needed</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Meeting (Zoom); E-mail; Slack</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Project Team Members</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61950">
                <a:tc>
                  <a:txBody>
                    <a:bodyPr/>
                    <a:lstStyle/>
                    <a:p>
                      <a:pPr indent="0" lvl="0" marL="0" rtl="0" algn="l">
                        <a:lnSpc>
                          <a:spcPct val="115000"/>
                        </a:lnSpc>
                        <a:spcBef>
                          <a:spcPts val="0"/>
                        </a:spcBef>
                        <a:spcAft>
                          <a:spcPts val="0"/>
                        </a:spcAft>
                        <a:buNone/>
                      </a:pPr>
                      <a:r>
                        <a:rPr b="1" lang="en" sz="1100">
                          <a:latin typeface="Calibri"/>
                          <a:ea typeface="Calibri"/>
                          <a:cs typeface="Calibri"/>
                          <a:sym typeface="Calibri"/>
                        </a:rPr>
                        <a:t>Change Requests</a:t>
                      </a:r>
                      <a:endParaRPr b="1"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Executive Oversight Committee (EOC)</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As Needed</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E-mail</a:t>
                      </a:r>
                      <a:endParaRPr sz="1100">
                        <a:latin typeface="Calibri"/>
                        <a:ea typeface="Calibri"/>
                        <a:cs typeface="Calibri"/>
                        <a:sym typeface="Calibri"/>
                      </a:endParaRPr>
                    </a:p>
                    <a:p>
                      <a:pPr indent="0" lvl="0" marL="0" rtl="0" algn="ctr">
                        <a:lnSpc>
                          <a:spcPct val="115000"/>
                        </a:lnSpc>
                        <a:spcBef>
                          <a:spcPts val="0"/>
                        </a:spcBef>
                        <a:spcAft>
                          <a:spcPts val="0"/>
                        </a:spcAft>
                        <a:buNone/>
                      </a:pPr>
                      <a:r>
                        <a:rPr lang="en" sz="1100">
                          <a:latin typeface="Calibri"/>
                          <a:ea typeface="Calibri"/>
                          <a:cs typeface="Calibri"/>
                          <a:sym typeface="Calibri"/>
                        </a:rPr>
                        <a:t>(</a:t>
                      </a:r>
                      <a:r>
                        <a:rPr lang="en" sz="1100">
                          <a:latin typeface="Calibri"/>
                          <a:ea typeface="Calibri"/>
                          <a:cs typeface="Calibri"/>
                          <a:sym typeface="Calibri"/>
                        </a:rPr>
                        <a:t>Hard Copy</a:t>
                      </a:r>
                      <a:r>
                        <a:rPr lang="en" sz="1100">
                          <a:latin typeface="Calibri"/>
                          <a:ea typeface="Calibri"/>
                          <a:cs typeface="Calibri"/>
                          <a:sym typeface="Calibri"/>
                        </a:rPr>
                        <a:t> As Requested)</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Project Manager</a:t>
                      </a:r>
                      <a:endParaRPr sz="11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p:nvPr/>
        </p:nvSpPr>
        <p:spPr>
          <a:xfrm>
            <a:off x="1326525" y="224875"/>
            <a:ext cx="6369300" cy="1030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187" name="Google Shape;187;p25"/>
          <p:cNvSpPr txBox="1"/>
          <p:nvPr/>
        </p:nvSpPr>
        <p:spPr>
          <a:xfrm>
            <a:off x="2014650" y="402625"/>
            <a:ext cx="51147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lt1"/>
                </a:solidFill>
              </a:rPr>
              <a:t>Summary Discussion</a:t>
            </a:r>
            <a:endParaRPr sz="2800">
              <a:solidFill>
                <a:schemeClr val="lt1"/>
              </a:solidFill>
            </a:endParaRPr>
          </a:p>
        </p:txBody>
      </p:sp>
      <p:sp>
        <p:nvSpPr>
          <p:cNvPr id="188" name="Google Shape;188;p25"/>
          <p:cNvSpPr txBox="1"/>
          <p:nvPr>
            <p:ph type="title"/>
          </p:nvPr>
        </p:nvSpPr>
        <p:spPr>
          <a:xfrm>
            <a:off x="365100" y="1421700"/>
            <a:ext cx="8520600" cy="3551100"/>
          </a:xfrm>
          <a:prstGeom prst="rect">
            <a:avLst/>
          </a:prstGeom>
        </p:spPr>
        <p:txBody>
          <a:bodyPr anchorCtr="0" anchor="ctr" bIns="91425" lIns="91425" spcFirstLastPara="1" rIns="91425" wrap="square" tIns="91425">
            <a:noAutofit/>
          </a:bodyPr>
          <a:lstStyle/>
          <a:p>
            <a:pPr indent="-318452" lvl="0" marL="457200" rtl="0" algn="l">
              <a:lnSpc>
                <a:spcPct val="115000"/>
              </a:lnSpc>
              <a:spcBef>
                <a:spcPts val="0"/>
              </a:spcBef>
              <a:spcAft>
                <a:spcPts val="0"/>
              </a:spcAft>
              <a:buSzPts val="1415"/>
              <a:buFont typeface="Calibri"/>
              <a:buChar char="➢"/>
            </a:pPr>
            <a:r>
              <a:rPr b="1" lang="en" sz="1415">
                <a:latin typeface="Calibri"/>
                <a:ea typeface="Calibri"/>
                <a:cs typeface="Calibri"/>
                <a:sym typeface="Calibri"/>
              </a:rPr>
              <a:t>Change Request Implementation</a:t>
            </a:r>
            <a:endParaRPr b="1" sz="1415">
              <a:latin typeface="Calibri"/>
              <a:ea typeface="Calibri"/>
              <a:cs typeface="Calibri"/>
              <a:sym typeface="Calibri"/>
            </a:endParaRPr>
          </a:p>
          <a:p>
            <a:pPr indent="-318452" lvl="1" marL="914400" rtl="0" algn="l">
              <a:lnSpc>
                <a:spcPct val="115000"/>
              </a:lnSpc>
              <a:spcBef>
                <a:spcPts val="0"/>
              </a:spcBef>
              <a:spcAft>
                <a:spcPts val="0"/>
              </a:spcAft>
              <a:buSzPts val="1415"/>
              <a:buFont typeface="Calibri"/>
              <a:buChar char="○"/>
            </a:pPr>
            <a:r>
              <a:rPr lang="en" sz="1415">
                <a:latin typeface="Calibri"/>
                <a:ea typeface="Calibri"/>
                <a:cs typeface="Calibri"/>
                <a:sym typeface="Calibri"/>
              </a:rPr>
              <a:t>E. Additional Data per Change Request can be completed within the timeline.</a:t>
            </a:r>
            <a:endParaRPr sz="1415">
              <a:latin typeface="Calibri"/>
              <a:ea typeface="Calibri"/>
              <a:cs typeface="Calibri"/>
              <a:sym typeface="Calibri"/>
            </a:endParaRPr>
          </a:p>
          <a:p>
            <a:pPr indent="-318452" lvl="1" marL="914400" rtl="0" algn="l">
              <a:lnSpc>
                <a:spcPct val="115000"/>
              </a:lnSpc>
              <a:spcBef>
                <a:spcPts val="0"/>
              </a:spcBef>
              <a:spcAft>
                <a:spcPts val="0"/>
              </a:spcAft>
              <a:buSzPts val="1415"/>
              <a:buFont typeface="Calibri"/>
              <a:buChar char="○"/>
            </a:pPr>
            <a:r>
              <a:rPr lang="en" sz="1415">
                <a:latin typeface="Calibri"/>
                <a:ea typeface="Calibri"/>
                <a:cs typeface="Calibri"/>
                <a:sym typeface="Calibri"/>
              </a:rPr>
              <a:t>Slack time available for adjustments during testing.</a:t>
            </a:r>
            <a:endParaRPr sz="1415">
              <a:latin typeface="Calibri"/>
              <a:ea typeface="Calibri"/>
              <a:cs typeface="Calibri"/>
              <a:sym typeface="Calibri"/>
            </a:endParaRPr>
          </a:p>
          <a:p>
            <a:pPr indent="-318452" lvl="0" marL="457200" rtl="0" algn="l">
              <a:lnSpc>
                <a:spcPct val="115000"/>
              </a:lnSpc>
              <a:spcBef>
                <a:spcPts val="0"/>
              </a:spcBef>
              <a:spcAft>
                <a:spcPts val="0"/>
              </a:spcAft>
              <a:buSzPts val="1415"/>
              <a:buFont typeface="Calibri"/>
              <a:buChar char="➢"/>
            </a:pPr>
            <a:r>
              <a:rPr b="1" lang="en" sz="1415">
                <a:latin typeface="Calibri"/>
                <a:ea typeface="Calibri"/>
                <a:cs typeface="Calibri"/>
                <a:sym typeface="Calibri"/>
              </a:rPr>
              <a:t>Compliance with Constraints</a:t>
            </a:r>
            <a:endParaRPr b="1" sz="1415">
              <a:latin typeface="Calibri"/>
              <a:ea typeface="Calibri"/>
              <a:cs typeface="Calibri"/>
              <a:sym typeface="Calibri"/>
            </a:endParaRPr>
          </a:p>
          <a:p>
            <a:pPr indent="-318452" lvl="1" marL="914400" rtl="0" algn="l">
              <a:lnSpc>
                <a:spcPct val="115000"/>
              </a:lnSpc>
              <a:spcBef>
                <a:spcPts val="0"/>
              </a:spcBef>
              <a:spcAft>
                <a:spcPts val="0"/>
              </a:spcAft>
              <a:buSzPts val="1415"/>
              <a:buFont typeface="Calibri"/>
              <a:buChar char="○"/>
            </a:pPr>
            <a:r>
              <a:rPr lang="en" sz="1415">
                <a:latin typeface="Calibri"/>
                <a:ea typeface="Calibri"/>
                <a:cs typeface="Calibri"/>
                <a:sym typeface="Calibri"/>
              </a:rPr>
              <a:t>Project aligns with software freeze, vacation policy, and plant closing.</a:t>
            </a:r>
            <a:endParaRPr sz="1415">
              <a:latin typeface="Calibri"/>
              <a:ea typeface="Calibri"/>
              <a:cs typeface="Calibri"/>
              <a:sym typeface="Calibri"/>
            </a:endParaRPr>
          </a:p>
          <a:p>
            <a:pPr indent="-318452" lvl="0" marL="457200" rtl="0" algn="l">
              <a:lnSpc>
                <a:spcPct val="115000"/>
              </a:lnSpc>
              <a:spcBef>
                <a:spcPts val="0"/>
              </a:spcBef>
              <a:spcAft>
                <a:spcPts val="0"/>
              </a:spcAft>
              <a:buSzPts val="1415"/>
              <a:buFont typeface="Calibri"/>
              <a:buChar char="➢"/>
            </a:pPr>
            <a:r>
              <a:rPr b="1" lang="en" sz="1415">
                <a:latin typeface="Calibri"/>
                <a:ea typeface="Calibri"/>
                <a:cs typeface="Calibri"/>
                <a:sym typeface="Calibri"/>
              </a:rPr>
              <a:t>Meeting WalMart’s Schedule</a:t>
            </a:r>
            <a:endParaRPr b="1" sz="1415">
              <a:latin typeface="Calibri"/>
              <a:ea typeface="Calibri"/>
              <a:cs typeface="Calibri"/>
              <a:sym typeface="Calibri"/>
            </a:endParaRPr>
          </a:p>
          <a:p>
            <a:pPr indent="-318452" lvl="1" marL="914400" rtl="0" algn="l">
              <a:lnSpc>
                <a:spcPct val="115000"/>
              </a:lnSpc>
              <a:spcBef>
                <a:spcPts val="0"/>
              </a:spcBef>
              <a:spcAft>
                <a:spcPts val="0"/>
              </a:spcAft>
              <a:buSzPts val="1415"/>
              <a:buFont typeface="Calibri"/>
              <a:buChar char="○"/>
            </a:pPr>
            <a:r>
              <a:rPr lang="en" sz="1415">
                <a:latin typeface="Calibri"/>
                <a:ea typeface="Calibri"/>
                <a:cs typeface="Calibri"/>
                <a:sym typeface="Calibri"/>
              </a:rPr>
              <a:t>Project schedule fits within 800 hours (100 working days).</a:t>
            </a:r>
            <a:endParaRPr sz="1415">
              <a:latin typeface="Calibri"/>
              <a:ea typeface="Calibri"/>
              <a:cs typeface="Calibri"/>
              <a:sym typeface="Calibri"/>
            </a:endParaRPr>
          </a:p>
          <a:p>
            <a:pPr indent="-318452" lvl="1" marL="914400" rtl="0" algn="l">
              <a:lnSpc>
                <a:spcPct val="115000"/>
              </a:lnSpc>
              <a:spcBef>
                <a:spcPts val="0"/>
              </a:spcBef>
              <a:spcAft>
                <a:spcPts val="0"/>
              </a:spcAft>
              <a:buSzPts val="1415"/>
              <a:buFont typeface="Calibri"/>
              <a:buChar char="○"/>
            </a:pPr>
            <a:r>
              <a:rPr lang="en" sz="1415">
                <a:latin typeface="Calibri"/>
                <a:ea typeface="Calibri"/>
                <a:cs typeface="Calibri"/>
                <a:sym typeface="Calibri"/>
              </a:rPr>
              <a:t>Critical path remains A. Define Requirements, B. Design Dashboard, D. Construct DB Software, F. Test Software, G. Train Users, H. Deploy DB</a:t>
            </a:r>
            <a:endParaRPr sz="1415">
              <a:latin typeface="Calibri"/>
              <a:ea typeface="Calibri"/>
              <a:cs typeface="Calibri"/>
              <a:sym typeface="Calibri"/>
            </a:endParaRPr>
          </a:p>
          <a:p>
            <a:pPr indent="-318452" lvl="0" marL="457200" rtl="0" algn="l">
              <a:lnSpc>
                <a:spcPct val="115000"/>
              </a:lnSpc>
              <a:spcBef>
                <a:spcPts val="0"/>
              </a:spcBef>
              <a:spcAft>
                <a:spcPts val="0"/>
              </a:spcAft>
              <a:buSzPts val="1415"/>
              <a:buFont typeface="Calibri"/>
              <a:buChar char="➢"/>
            </a:pPr>
            <a:r>
              <a:rPr b="1" lang="en" sz="1415">
                <a:latin typeface="Calibri"/>
                <a:ea typeface="Calibri"/>
                <a:cs typeface="Calibri"/>
                <a:sym typeface="Calibri"/>
              </a:rPr>
              <a:t>Summary of Schedule Condensation</a:t>
            </a:r>
            <a:endParaRPr b="1" sz="1415">
              <a:latin typeface="Calibri"/>
              <a:ea typeface="Calibri"/>
              <a:cs typeface="Calibri"/>
              <a:sym typeface="Calibri"/>
            </a:endParaRPr>
          </a:p>
          <a:p>
            <a:pPr indent="-318452" lvl="1" marL="914400" rtl="0" algn="l">
              <a:lnSpc>
                <a:spcPct val="115000"/>
              </a:lnSpc>
              <a:spcBef>
                <a:spcPts val="0"/>
              </a:spcBef>
              <a:spcAft>
                <a:spcPts val="0"/>
              </a:spcAft>
              <a:buSzPts val="1415"/>
              <a:buFont typeface="Calibri"/>
              <a:buChar char="○"/>
            </a:pPr>
            <a:r>
              <a:rPr lang="en" sz="1415">
                <a:latin typeface="Calibri"/>
                <a:ea typeface="Calibri"/>
                <a:cs typeface="Calibri"/>
                <a:sym typeface="Calibri"/>
              </a:rPr>
              <a:t>Added consultants to D. Construct DB Software and F. Test Software.</a:t>
            </a:r>
            <a:endParaRPr sz="1415">
              <a:latin typeface="Calibri"/>
              <a:ea typeface="Calibri"/>
              <a:cs typeface="Calibri"/>
              <a:sym typeface="Calibri"/>
            </a:endParaRPr>
          </a:p>
          <a:p>
            <a:pPr indent="-318452" lvl="1" marL="914400" rtl="0" algn="l">
              <a:lnSpc>
                <a:spcPct val="115000"/>
              </a:lnSpc>
              <a:spcBef>
                <a:spcPts val="0"/>
              </a:spcBef>
              <a:spcAft>
                <a:spcPts val="0"/>
              </a:spcAft>
              <a:buSzPts val="1415"/>
              <a:buFont typeface="Calibri"/>
              <a:buChar char="○"/>
            </a:pPr>
            <a:r>
              <a:rPr lang="en" sz="1415">
                <a:latin typeface="Calibri"/>
                <a:ea typeface="Calibri"/>
                <a:cs typeface="Calibri"/>
                <a:sym typeface="Calibri"/>
              </a:rPr>
              <a:t>Increased budget by $39,100 to reduce durations.</a:t>
            </a:r>
            <a:endParaRPr sz="1415">
              <a:latin typeface="Calibri"/>
              <a:ea typeface="Calibri"/>
              <a:cs typeface="Calibri"/>
              <a:sym typeface="Calibri"/>
            </a:endParaRPr>
          </a:p>
          <a:p>
            <a:pPr indent="-318452" lvl="1" marL="914400" rtl="0" algn="l">
              <a:lnSpc>
                <a:spcPct val="115000"/>
              </a:lnSpc>
              <a:spcBef>
                <a:spcPts val="0"/>
              </a:spcBef>
              <a:spcAft>
                <a:spcPts val="0"/>
              </a:spcAft>
              <a:buSzPts val="1415"/>
              <a:buFont typeface="Calibri"/>
              <a:buChar char="○"/>
            </a:pPr>
            <a:r>
              <a:rPr lang="en" sz="1415">
                <a:latin typeface="Calibri"/>
                <a:ea typeface="Calibri"/>
                <a:cs typeface="Calibri"/>
                <a:sym typeface="Calibri"/>
              </a:rPr>
              <a:t>Maintained critical path and accommodated change request.</a:t>
            </a:r>
            <a:endParaRPr sz="1415">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p:nvPr/>
        </p:nvSpPr>
        <p:spPr>
          <a:xfrm>
            <a:off x="1387350" y="2056500"/>
            <a:ext cx="6369300" cy="1030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194" name="Google Shape;194;p26"/>
          <p:cNvSpPr txBox="1"/>
          <p:nvPr/>
        </p:nvSpPr>
        <p:spPr>
          <a:xfrm>
            <a:off x="2014650" y="2234250"/>
            <a:ext cx="51147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lt1"/>
                </a:solidFill>
              </a:rPr>
              <a:t>Q&amp;A</a:t>
            </a:r>
            <a:endParaRPr sz="28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8" name="Shape 19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idx="1" type="body"/>
          </p:nvPr>
        </p:nvSpPr>
        <p:spPr>
          <a:xfrm>
            <a:off x="311700" y="148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latin typeface="Calibri"/>
                <a:ea typeface="Calibri"/>
                <a:cs typeface="Calibri"/>
                <a:sym typeface="Calibri"/>
              </a:rPr>
              <a:t>“Today we will be providing a few updates on the metrics </a:t>
            </a:r>
            <a:r>
              <a:rPr lang="en">
                <a:latin typeface="Calibri"/>
                <a:ea typeface="Calibri"/>
                <a:cs typeface="Calibri"/>
                <a:sym typeface="Calibri"/>
              </a:rPr>
              <a:t>dashboard</a:t>
            </a:r>
            <a:r>
              <a:rPr lang="en">
                <a:latin typeface="Calibri"/>
                <a:ea typeface="Calibri"/>
                <a:cs typeface="Calibri"/>
                <a:sym typeface="Calibri"/>
              </a:rPr>
              <a:t> project. These will be related to project timeline, change requests, and data issues. We will review our current budget and available resources for best use the remainder of the project. Next, based on the mentioned updates and changes team members will be assigned roles to complete the necessary tasks. To wrap up, we will discuss next steps and have time </a:t>
            </a:r>
            <a:r>
              <a:rPr lang="en">
                <a:latin typeface="Calibri"/>
                <a:ea typeface="Calibri"/>
                <a:cs typeface="Calibri"/>
                <a:sym typeface="Calibri"/>
              </a:rPr>
              <a:t>allotted</a:t>
            </a:r>
            <a:r>
              <a:rPr lang="en">
                <a:latin typeface="Calibri"/>
                <a:ea typeface="Calibri"/>
                <a:cs typeface="Calibri"/>
                <a:sym typeface="Calibri"/>
              </a:rPr>
              <a:t> for questions you all may have.”</a:t>
            </a:r>
            <a:endParaRPr>
              <a:latin typeface="Calibri"/>
              <a:ea typeface="Calibri"/>
              <a:cs typeface="Calibri"/>
              <a:sym typeface="Calibri"/>
            </a:endParaRPr>
          </a:p>
          <a:p>
            <a:pPr indent="0" lvl="0" marL="0" rtl="0" algn="l">
              <a:spcBef>
                <a:spcPts val="1200"/>
              </a:spcBef>
              <a:spcAft>
                <a:spcPts val="1200"/>
              </a:spcAft>
              <a:buNone/>
            </a:pPr>
            <a:r>
              <a:rPr lang="en">
                <a:latin typeface="Calibri"/>
                <a:ea typeface="Calibri"/>
                <a:cs typeface="Calibri"/>
                <a:sym typeface="Calibri"/>
              </a:rPr>
              <a:t>“The goal of today’s meeting is to discuss updates and </a:t>
            </a:r>
            <a:r>
              <a:rPr lang="en">
                <a:latin typeface="Calibri"/>
                <a:ea typeface="Calibri"/>
                <a:cs typeface="Calibri"/>
                <a:sym typeface="Calibri"/>
              </a:rPr>
              <a:t>decide</a:t>
            </a:r>
            <a:r>
              <a:rPr lang="en">
                <a:latin typeface="Calibri"/>
                <a:ea typeface="Calibri"/>
                <a:cs typeface="Calibri"/>
                <a:sym typeface="Calibri"/>
              </a:rPr>
              <a:t> the best path forward to project completion.”</a:t>
            </a:r>
            <a:endParaRPr>
              <a:latin typeface="Calibri"/>
              <a:ea typeface="Calibri"/>
              <a:cs typeface="Calibri"/>
              <a:sym typeface="Calibri"/>
            </a:endParaRPr>
          </a:p>
        </p:txBody>
      </p:sp>
      <p:sp>
        <p:nvSpPr>
          <p:cNvPr id="64" name="Google Shape;64;p15"/>
          <p:cNvSpPr txBox="1"/>
          <p:nvPr/>
        </p:nvSpPr>
        <p:spPr>
          <a:xfrm>
            <a:off x="3138450" y="385150"/>
            <a:ext cx="2867100" cy="60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Montserrat"/>
                <a:ea typeface="Montserrat"/>
                <a:cs typeface="Montserrat"/>
                <a:sym typeface="Montserrat"/>
              </a:rPr>
              <a:t>Introduction</a:t>
            </a:r>
            <a:endParaRPr sz="3000">
              <a:solidFill>
                <a:schemeClr val="lt1"/>
              </a:solidFill>
              <a:latin typeface="Montserrat"/>
              <a:ea typeface="Montserrat"/>
              <a:cs typeface="Montserrat"/>
              <a:sym typeface="Montserrat"/>
            </a:endParaRPr>
          </a:p>
        </p:txBody>
      </p:sp>
      <p:sp>
        <p:nvSpPr>
          <p:cNvPr id="65" name="Google Shape;65;p15"/>
          <p:cNvSpPr/>
          <p:nvPr/>
        </p:nvSpPr>
        <p:spPr>
          <a:xfrm>
            <a:off x="1326525" y="224875"/>
            <a:ext cx="6369300" cy="1030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66" name="Google Shape;66;p15"/>
          <p:cNvSpPr txBox="1"/>
          <p:nvPr/>
        </p:nvSpPr>
        <p:spPr>
          <a:xfrm>
            <a:off x="3192000" y="416875"/>
            <a:ext cx="27600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Montserrat"/>
                <a:ea typeface="Montserrat"/>
                <a:cs typeface="Montserrat"/>
                <a:sym typeface="Montserrat"/>
              </a:rPr>
              <a:t>Introduction</a:t>
            </a:r>
            <a:endParaRPr sz="30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p:nvPr/>
        </p:nvSpPr>
        <p:spPr>
          <a:xfrm>
            <a:off x="1326525" y="224875"/>
            <a:ext cx="6369300" cy="1030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72" name="Google Shape;72;p16"/>
          <p:cNvSpPr txBox="1"/>
          <p:nvPr/>
        </p:nvSpPr>
        <p:spPr>
          <a:xfrm>
            <a:off x="3601500" y="416875"/>
            <a:ext cx="19410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Montserrat"/>
                <a:ea typeface="Montserrat"/>
                <a:cs typeface="Montserrat"/>
                <a:sym typeface="Montserrat"/>
              </a:rPr>
              <a:t>Agenda</a:t>
            </a:r>
            <a:endParaRPr sz="3000">
              <a:solidFill>
                <a:schemeClr val="lt1"/>
              </a:solidFill>
              <a:latin typeface="Montserrat"/>
              <a:ea typeface="Montserrat"/>
              <a:cs typeface="Montserrat"/>
              <a:sym typeface="Montserrat"/>
            </a:endParaRPr>
          </a:p>
        </p:txBody>
      </p:sp>
      <p:sp>
        <p:nvSpPr>
          <p:cNvPr id="73" name="Google Shape;73;p16"/>
          <p:cNvSpPr txBox="1"/>
          <p:nvPr/>
        </p:nvSpPr>
        <p:spPr>
          <a:xfrm>
            <a:off x="366000" y="1344950"/>
            <a:ext cx="4206000" cy="3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u="sng">
                <a:solidFill>
                  <a:schemeClr val="dk1"/>
                </a:solidFill>
                <a:latin typeface="Calibri"/>
                <a:ea typeface="Calibri"/>
                <a:cs typeface="Calibri"/>
                <a:sym typeface="Calibri"/>
              </a:rPr>
              <a:t>9:00 am Welcome</a:t>
            </a:r>
            <a:endParaRPr b="1" sz="1300" u="sng">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Meeting Objective/Agenda Breakdown</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u="sng">
                <a:solidFill>
                  <a:schemeClr val="dk1"/>
                </a:solidFill>
                <a:latin typeface="Calibri"/>
                <a:ea typeface="Calibri"/>
                <a:cs typeface="Calibri"/>
                <a:sym typeface="Calibri"/>
              </a:rPr>
              <a:t>9:05 Project Schedule Update</a:t>
            </a:r>
            <a:endParaRPr b="1" sz="1300" u="sng">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Discuss Project Status</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Discuss Schedule Updates</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Discuss Programming Delay</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Vacation Time</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u="sng">
                <a:solidFill>
                  <a:schemeClr val="dk1"/>
                </a:solidFill>
                <a:latin typeface="Calibri"/>
                <a:ea typeface="Calibri"/>
                <a:cs typeface="Calibri"/>
                <a:sym typeface="Calibri"/>
              </a:rPr>
              <a:t>9:25 Project Issues/Change Requests</a:t>
            </a:r>
            <a:endParaRPr b="1" sz="1300" u="sng">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Data Quality Issues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Resource Limitations</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Software Changes/Freeze</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Additional Dashboard Data</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b="1" lang="en" sz="1300" u="sng">
                <a:solidFill>
                  <a:schemeClr val="dk1"/>
                </a:solidFill>
                <a:latin typeface="Calibri"/>
                <a:ea typeface="Calibri"/>
                <a:cs typeface="Calibri"/>
                <a:sym typeface="Calibri"/>
              </a:rPr>
              <a:t>9:40 Budget and Resources</a:t>
            </a:r>
            <a:endParaRPr b="1" sz="1300" u="sng">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Update Budget and Resource Use</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Impact of Change Request</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74" name="Google Shape;74;p16"/>
          <p:cNvSpPr txBox="1"/>
          <p:nvPr/>
        </p:nvSpPr>
        <p:spPr>
          <a:xfrm>
            <a:off x="4625350" y="1345075"/>
            <a:ext cx="4267200" cy="3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u="sng">
                <a:solidFill>
                  <a:schemeClr val="dk1"/>
                </a:solidFill>
                <a:latin typeface="Calibri"/>
                <a:ea typeface="Calibri"/>
                <a:cs typeface="Calibri"/>
                <a:sym typeface="Calibri"/>
              </a:rPr>
              <a:t>9:45 Roles and Responsibilities</a:t>
            </a:r>
            <a:endParaRPr b="1" sz="1300" u="sng">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 Assignments/Tasks Based on Project Updates</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Change Request Assignments</a:t>
            </a:r>
            <a:endParaRPr sz="1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300" u="sng">
                <a:solidFill>
                  <a:schemeClr val="dk1"/>
                </a:solidFill>
                <a:latin typeface="Calibri"/>
                <a:ea typeface="Calibri"/>
                <a:cs typeface="Calibri"/>
                <a:sym typeface="Calibri"/>
              </a:rPr>
              <a:t>9:50 Action Items/What’s Next</a:t>
            </a:r>
            <a:endParaRPr b="1" sz="1300" u="sng">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Schedule Upcoming Meetings/Milestones</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Review of Immediate Tasks</a:t>
            </a:r>
            <a:endParaRPr sz="1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300" u="sng">
                <a:solidFill>
                  <a:schemeClr val="dk1"/>
                </a:solidFill>
                <a:latin typeface="Calibri"/>
                <a:ea typeface="Calibri"/>
                <a:cs typeface="Calibri"/>
                <a:sym typeface="Calibri"/>
              </a:rPr>
              <a:t>9</a:t>
            </a:r>
            <a:r>
              <a:rPr b="1" lang="en" sz="1300" u="sng">
                <a:solidFill>
                  <a:schemeClr val="dk1"/>
                </a:solidFill>
                <a:latin typeface="Calibri"/>
                <a:ea typeface="Calibri"/>
                <a:cs typeface="Calibri"/>
                <a:sym typeface="Calibri"/>
              </a:rPr>
              <a:t>:55 Questions and Answers (Q&amp;A)</a:t>
            </a:r>
            <a:endParaRPr b="1" sz="1300" u="sng">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 for Questions</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Final Remarks</a:t>
            </a:r>
            <a:endParaRPr sz="13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graphicFrame>
        <p:nvGraphicFramePr>
          <p:cNvPr id="79" name="Google Shape;79;p17"/>
          <p:cNvGraphicFramePr/>
          <p:nvPr/>
        </p:nvGraphicFramePr>
        <p:xfrm>
          <a:off x="230581" y="1333495"/>
          <a:ext cx="3000000" cy="3000000"/>
        </p:xfrm>
        <a:graphic>
          <a:graphicData uri="http://schemas.openxmlformats.org/drawingml/2006/table">
            <a:tbl>
              <a:tblPr bandRow="1" firstRow="1">
                <a:noFill/>
                <a:tableStyleId>{52AFFF14-EA10-4830-9A3B-63F4CF52DC2C}</a:tableStyleId>
              </a:tblPr>
              <a:tblGrid>
                <a:gridCol w="843150"/>
                <a:gridCol w="7869325"/>
              </a:tblGrid>
              <a:tr h="2491275">
                <a:tc>
                  <a:txBody>
                    <a:bodyPr/>
                    <a:lstStyle/>
                    <a:p>
                      <a:pPr indent="0" lvl="0" marL="0" marR="0" rtl="0" algn="ctr">
                        <a:spcBef>
                          <a:spcPts val="0"/>
                        </a:spcBef>
                        <a:spcAft>
                          <a:spcPts val="0"/>
                        </a:spcAft>
                        <a:buNone/>
                      </a:pPr>
                      <a:r>
                        <a:rPr b="1" lang="en" sz="900" u="none" cap="none" strike="noStrike">
                          <a:solidFill>
                            <a:schemeClr val="lt1"/>
                          </a:solidFill>
                          <a:latin typeface="Calibri"/>
                          <a:ea typeface="Calibri"/>
                          <a:cs typeface="Calibri"/>
                          <a:sym typeface="Calibri"/>
                        </a:rPr>
                        <a:t>INFORM</a:t>
                      </a:r>
                      <a:endParaRPr sz="700"/>
                    </a:p>
                  </a:txBody>
                  <a:tcPr marT="19825" marB="19825" marR="39625" marL="39625"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002650"/>
                    </a:solidFill>
                  </a:tcPr>
                </a:tc>
                <a:tc>
                  <a:txBody>
                    <a:bodyPr/>
                    <a:lstStyle/>
                    <a:p>
                      <a:pPr indent="0" lvl="0" marL="0" marR="0" rtl="0" algn="l">
                        <a:lnSpc>
                          <a:spcPct val="100000"/>
                        </a:lnSpc>
                        <a:spcBef>
                          <a:spcPts val="0"/>
                        </a:spcBef>
                        <a:spcAft>
                          <a:spcPts val="0"/>
                        </a:spcAft>
                        <a:buClr>
                          <a:srgbClr val="0C0C0C"/>
                        </a:buClr>
                        <a:buSzPts val="900"/>
                        <a:buFont typeface="Arial"/>
                        <a:buNone/>
                      </a:pPr>
                      <a:r>
                        <a:rPr lang="en" sz="1300">
                          <a:solidFill>
                            <a:srgbClr val="0C0C0C"/>
                          </a:solidFill>
                          <a:latin typeface="Calibri"/>
                          <a:ea typeface="Calibri"/>
                          <a:cs typeface="Calibri"/>
                          <a:sym typeface="Calibri"/>
                        </a:rPr>
                        <a:t>Programming</a:t>
                      </a:r>
                      <a:r>
                        <a:rPr lang="en" sz="1300">
                          <a:solidFill>
                            <a:srgbClr val="0C0C0C"/>
                          </a:solidFill>
                          <a:latin typeface="Calibri"/>
                          <a:ea typeface="Calibri"/>
                          <a:cs typeface="Calibri"/>
                          <a:sym typeface="Calibri"/>
                        </a:rPr>
                        <a:t> Delay</a:t>
                      </a:r>
                      <a:endParaRPr sz="1100">
                        <a:solidFill>
                          <a:srgbClr val="980000"/>
                        </a:solidFill>
                      </a:endParaRPr>
                    </a:p>
                    <a:p>
                      <a:pPr indent="-158750" lvl="0" marL="139700" marR="0" rtl="0" algn="l">
                        <a:lnSpc>
                          <a:spcPct val="100000"/>
                        </a:lnSpc>
                        <a:spcBef>
                          <a:spcPts val="200"/>
                        </a:spcBef>
                        <a:spcAft>
                          <a:spcPts val="0"/>
                        </a:spcAft>
                        <a:buClr>
                          <a:srgbClr val="0C0C0C"/>
                        </a:buClr>
                        <a:buSzPts val="1300"/>
                        <a:buFont typeface="Arial"/>
                        <a:buChar char="•"/>
                      </a:pPr>
                      <a:r>
                        <a:rPr b="0" lang="en" sz="1300">
                          <a:solidFill>
                            <a:srgbClr val="0C0C0C"/>
                          </a:solidFill>
                          <a:latin typeface="Calibri"/>
                          <a:ea typeface="Calibri"/>
                          <a:cs typeface="Calibri"/>
                          <a:sym typeface="Calibri"/>
                        </a:rPr>
                        <a:t>Unsure of Return</a:t>
                      </a:r>
                      <a:endParaRPr b="0" sz="1300">
                        <a:solidFill>
                          <a:srgbClr val="0C0C0C"/>
                        </a:solidFill>
                        <a:latin typeface="Calibri"/>
                        <a:ea typeface="Calibri"/>
                        <a:cs typeface="Calibri"/>
                        <a:sym typeface="Calibri"/>
                      </a:endParaRPr>
                    </a:p>
                    <a:p>
                      <a:pPr indent="0" lvl="0" marL="0" rtl="0" algn="l">
                        <a:spcBef>
                          <a:spcPts val="200"/>
                        </a:spcBef>
                        <a:spcAft>
                          <a:spcPts val="0"/>
                        </a:spcAft>
                        <a:buNone/>
                      </a:pPr>
                      <a:r>
                        <a:rPr lang="en" sz="1300">
                          <a:solidFill>
                            <a:srgbClr val="0C0C0C"/>
                          </a:solidFill>
                          <a:latin typeface="Calibri"/>
                          <a:ea typeface="Calibri"/>
                          <a:cs typeface="Calibri"/>
                          <a:sym typeface="Calibri"/>
                        </a:rPr>
                        <a:t>FPD Holiday Break </a:t>
                      </a:r>
                      <a:endParaRPr sz="1100">
                        <a:solidFill>
                          <a:schemeClr val="dk1"/>
                        </a:solidFill>
                      </a:endParaRPr>
                    </a:p>
                    <a:p>
                      <a:pPr indent="-196850" lvl="0" marL="228600" rtl="0" algn="l">
                        <a:spcBef>
                          <a:spcPts val="200"/>
                        </a:spcBef>
                        <a:spcAft>
                          <a:spcPts val="0"/>
                        </a:spcAft>
                        <a:buClr>
                          <a:srgbClr val="0C0C0C"/>
                        </a:buClr>
                        <a:buSzPts val="1300"/>
                        <a:buChar char="•"/>
                      </a:pPr>
                      <a:r>
                        <a:rPr b="0" lang="en" sz="1300">
                          <a:solidFill>
                            <a:srgbClr val="0C0C0C"/>
                          </a:solidFill>
                          <a:latin typeface="Calibri"/>
                          <a:ea typeface="Calibri"/>
                          <a:cs typeface="Calibri"/>
                          <a:sym typeface="Calibri"/>
                        </a:rPr>
                        <a:t>Last week of year</a:t>
                      </a:r>
                      <a:endParaRPr sz="1300">
                        <a:solidFill>
                          <a:srgbClr val="0C0C0C"/>
                        </a:solidFill>
                        <a:latin typeface="Calibri"/>
                        <a:ea typeface="Calibri"/>
                        <a:cs typeface="Calibri"/>
                        <a:sym typeface="Calibri"/>
                      </a:endParaRPr>
                    </a:p>
                    <a:p>
                      <a:pPr indent="0" lvl="0" marL="0" rtl="0" algn="l">
                        <a:spcBef>
                          <a:spcPts val="200"/>
                        </a:spcBef>
                        <a:spcAft>
                          <a:spcPts val="0"/>
                        </a:spcAft>
                        <a:buNone/>
                      </a:pPr>
                      <a:r>
                        <a:rPr lang="en" sz="1300">
                          <a:solidFill>
                            <a:srgbClr val="0C0C0C"/>
                          </a:solidFill>
                          <a:latin typeface="Calibri"/>
                          <a:ea typeface="Calibri"/>
                          <a:cs typeface="Calibri"/>
                          <a:sym typeface="Calibri"/>
                        </a:rPr>
                        <a:t>Vacation Time Policy</a:t>
                      </a:r>
                      <a:endParaRPr sz="1300">
                        <a:solidFill>
                          <a:srgbClr val="0C0C0C"/>
                        </a:solidFill>
                        <a:latin typeface="Calibri"/>
                        <a:ea typeface="Calibri"/>
                        <a:cs typeface="Calibri"/>
                        <a:sym typeface="Calibri"/>
                      </a:endParaRPr>
                    </a:p>
                    <a:p>
                      <a:pPr indent="-196850" lvl="0" marL="228600" rtl="0" algn="l">
                        <a:spcBef>
                          <a:spcPts val="200"/>
                        </a:spcBef>
                        <a:spcAft>
                          <a:spcPts val="0"/>
                        </a:spcAft>
                        <a:buClr>
                          <a:srgbClr val="0C0C0C"/>
                        </a:buClr>
                        <a:buSzPts val="1300"/>
                        <a:buChar char="•"/>
                      </a:pPr>
                      <a:r>
                        <a:rPr b="0" lang="en" sz="1300">
                          <a:solidFill>
                            <a:srgbClr val="0C0C0C"/>
                          </a:solidFill>
                          <a:latin typeface="Calibri"/>
                          <a:ea typeface="Calibri"/>
                          <a:cs typeface="Calibri"/>
                          <a:sym typeface="Calibri"/>
                        </a:rPr>
                        <a:t>End of Year Deadline</a:t>
                      </a:r>
                      <a:endParaRPr sz="1300">
                        <a:solidFill>
                          <a:srgbClr val="0C0C0C"/>
                        </a:solidFill>
                        <a:latin typeface="Calibri"/>
                        <a:ea typeface="Calibri"/>
                        <a:cs typeface="Calibri"/>
                        <a:sym typeface="Calibri"/>
                      </a:endParaRPr>
                    </a:p>
                    <a:p>
                      <a:pPr indent="0" lvl="0" marL="0" rtl="0" algn="l">
                        <a:spcBef>
                          <a:spcPts val="200"/>
                        </a:spcBef>
                        <a:spcAft>
                          <a:spcPts val="0"/>
                        </a:spcAft>
                        <a:buClr>
                          <a:schemeClr val="dk1"/>
                        </a:buClr>
                        <a:buSzPts val="1100"/>
                        <a:buFont typeface="Arial"/>
                        <a:buNone/>
                      </a:pPr>
                      <a:r>
                        <a:rPr lang="en" sz="1300">
                          <a:solidFill>
                            <a:srgbClr val="0C0C0C"/>
                          </a:solidFill>
                          <a:latin typeface="Calibri"/>
                          <a:ea typeface="Calibri"/>
                          <a:cs typeface="Calibri"/>
                          <a:sym typeface="Calibri"/>
                        </a:rPr>
                        <a:t>IT Software Freeze</a:t>
                      </a:r>
                      <a:endParaRPr sz="1100">
                        <a:solidFill>
                          <a:schemeClr val="dk1"/>
                        </a:solidFill>
                      </a:endParaRPr>
                    </a:p>
                    <a:p>
                      <a:pPr indent="-196850" lvl="0" marL="228600" rtl="0" algn="l">
                        <a:spcBef>
                          <a:spcPts val="200"/>
                        </a:spcBef>
                        <a:spcAft>
                          <a:spcPts val="0"/>
                        </a:spcAft>
                        <a:buClr>
                          <a:srgbClr val="0C0C0C"/>
                        </a:buClr>
                        <a:buSzPts val="1300"/>
                        <a:buChar char="•"/>
                      </a:pPr>
                      <a:r>
                        <a:rPr b="0" lang="en" sz="1300">
                          <a:solidFill>
                            <a:srgbClr val="0C0C0C"/>
                          </a:solidFill>
                          <a:latin typeface="Calibri"/>
                          <a:ea typeface="Calibri"/>
                          <a:cs typeface="Calibri"/>
                          <a:sym typeface="Calibri"/>
                        </a:rPr>
                        <a:t>December 1</a:t>
                      </a:r>
                      <a:endParaRPr sz="1300">
                        <a:solidFill>
                          <a:srgbClr val="0C0C0C"/>
                        </a:solidFill>
                        <a:latin typeface="Calibri"/>
                        <a:ea typeface="Calibri"/>
                        <a:cs typeface="Calibri"/>
                        <a:sym typeface="Calibri"/>
                      </a:endParaRPr>
                    </a:p>
                    <a:p>
                      <a:pPr indent="0" lvl="0" marL="0" marR="0" rtl="0" algn="l">
                        <a:lnSpc>
                          <a:spcPct val="100000"/>
                        </a:lnSpc>
                        <a:spcBef>
                          <a:spcPts val="200"/>
                        </a:spcBef>
                        <a:spcAft>
                          <a:spcPts val="0"/>
                        </a:spcAft>
                        <a:buNone/>
                      </a:pPr>
                      <a:r>
                        <a:t/>
                      </a:r>
                      <a:endParaRPr sz="900">
                        <a:solidFill>
                          <a:srgbClr val="0C0C0C"/>
                        </a:solidFill>
                        <a:latin typeface="Calibri"/>
                        <a:ea typeface="Calibri"/>
                        <a:cs typeface="Calibri"/>
                        <a:sym typeface="Calibri"/>
                      </a:endParaRPr>
                    </a:p>
                  </a:txBody>
                  <a:tcPr marT="19825" marB="19825" marR="39625" marL="39625"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D8D8D8"/>
                    </a:solidFill>
                  </a:tcPr>
                </a:tc>
              </a:tr>
              <a:tr h="673875">
                <a:tc>
                  <a:txBody>
                    <a:bodyPr/>
                    <a:lstStyle/>
                    <a:p>
                      <a:pPr indent="0" lvl="0" marL="0" marR="0" rtl="0" algn="ctr">
                        <a:spcBef>
                          <a:spcPts val="0"/>
                        </a:spcBef>
                        <a:spcAft>
                          <a:spcPts val="0"/>
                        </a:spcAft>
                        <a:buNone/>
                      </a:pPr>
                      <a:r>
                        <a:rPr b="1" lang="en" sz="900" u="none" cap="none" strike="noStrike">
                          <a:solidFill>
                            <a:schemeClr val="lt1"/>
                          </a:solidFill>
                          <a:latin typeface="Calibri"/>
                          <a:ea typeface="Calibri"/>
                          <a:cs typeface="Calibri"/>
                          <a:sym typeface="Calibri"/>
                        </a:rPr>
                        <a:t>DISCUSS</a:t>
                      </a:r>
                      <a:endParaRPr sz="700"/>
                    </a:p>
                  </a:txBody>
                  <a:tcPr marT="19825" marB="19825" marR="39625" marL="39625"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002650"/>
                    </a:solidFill>
                  </a:tcPr>
                </a:tc>
                <a:tc>
                  <a:txBody>
                    <a:bodyPr/>
                    <a:lstStyle/>
                    <a:p>
                      <a:pPr indent="-146050" lvl="0" marL="139700" marR="0" rtl="0" algn="l">
                        <a:lnSpc>
                          <a:spcPct val="100000"/>
                        </a:lnSpc>
                        <a:spcBef>
                          <a:spcPts val="0"/>
                        </a:spcBef>
                        <a:spcAft>
                          <a:spcPts val="0"/>
                        </a:spcAft>
                        <a:buClr>
                          <a:srgbClr val="0C0C0C"/>
                        </a:buClr>
                        <a:buSzPts val="1100"/>
                        <a:buFont typeface="Arial"/>
                        <a:buChar char="•"/>
                      </a:pPr>
                      <a:r>
                        <a:rPr lang="en" sz="1100">
                          <a:solidFill>
                            <a:srgbClr val="0C0C0C"/>
                          </a:solidFill>
                          <a:latin typeface="Calibri"/>
                          <a:ea typeface="Calibri"/>
                          <a:cs typeface="Calibri"/>
                          <a:sym typeface="Calibri"/>
                        </a:rPr>
                        <a:t>Marketing Personnel Change Request (Additional Dashboard Data)</a:t>
                      </a:r>
                      <a:endParaRPr sz="1100">
                        <a:solidFill>
                          <a:srgbClr val="0C0C0C"/>
                        </a:solidFill>
                        <a:latin typeface="Calibri"/>
                        <a:ea typeface="Calibri"/>
                        <a:cs typeface="Calibri"/>
                        <a:sym typeface="Calibri"/>
                      </a:endParaRPr>
                    </a:p>
                    <a:p>
                      <a:pPr indent="-146050" lvl="0" marL="139700" marR="0" rtl="0" algn="l">
                        <a:lnSpc>
                          <a:spcPct val="100000"/>
                        </a:lnSpc>
                        <a:spcBef>
                          <a:spcPts val="200"/>
                        </a:spcBef>
                        <a:spcAft>
                          <a:spcPts val="0"/>
                        </a:spcAft>
                        <a:buClr>
                          <a:srgbClr val="0C0C0C"/>
                        </a:buClr>
                        <a:buSzPts val="1100"/>
                        <a:buFont typeface="Calibri"/>
                        <a:buChar char="•"/>
                      </a:pPr>
                      <a:r>
                        <a:rPr lang="en" sz="1100">
                          <a:solidFill>
                            <a:srgbClr val="0C0C0C"/>
                          </a:solidFill>
                          <a:latin typeface="Calibri"/>
                          <a:ea typeface="Calibri"/>
                          <a:cs typeface="Calibri"/>
                          <a:sym typeface="Calibri"/>
                        </a:rPr>
                        <a:t>Data Quality Issues </a:t>
                      </a:r>
                      <a:endParaRPr sz="1100">
                        <a:solidFill>
                          <a:srgbClr val="0C0C0C"/>
                        </a:solidFill>
                        <a:latin typeface="Calibri"/>
                        <a:ea typeface="Calibri"/>
                        <a:cs typeface="Calibri"/>
                        <a:sym typeface="Calibri"/>
                      </a:endParaRPr>
                    </a:p>
                  </a:txBody>
                  <a:tcPr marT="19825" marB="19825" marR="39625" marL="39625"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D8D8D8"/>
                    </a:solidFill>
                  </a:tcPr>
                </a:tc>
              </a:tr>
              <a:tr h="429175">
                <a:tc>
                  <a:txBody>
                    <a:bodyPr/>
                    <a:lstStyle/>
                    <a:p>
                      <a:pPr indent="0" lvl="0" marL="0" marR="0" rtl="0" algn="ctr">
                        <a:spcBef>
                          <a:spcPts val="0"/>
                        </a:spcBef>
                        <a:spcAft>
                          <a:spcPts val="0"/>
                        </a:spcAft>
                        <a:buNone/>
                      </a:pPr>
                      <a:r>
                        <a:rPr b="1" lang="en" sz="900" u="none" cap="none" strike="noStrike">
                          <a:solidFill>
                            <a:schemeClr val="lt1"/>
                          </a:solidFill>
                          <a:latin typeface="Calibri"/>
                          <a:ea typeface="Calibri"/>
                          <a:cs typeface="Calibri"/>
                          <a:sym typeface="Calibri"/>
                        </a:rPr>
                        <a:t>DECIDE</a:t>
                      </a:r>
                      <a:endParaRPr sz="700"/>
                    </a:p>
                  </a:txBody>
                  <a:tcPr marT="19825" marB="19825" marR="39625" marL="39625"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002650"/>
                    </a:solidFill>
                  </a:tcPr>
                </a:tc>
                <a:tc>
                  <a:txBody>
                    <a:bodyPr/>
                    <a:lstStyle/>
                    <a:p>
                      <a:pPr indent="-146050" lvl="0" marL="139700" marR="0" rtl="0" algn="l">
                        <a:lnSpc>
                          <a:spcPct val="100000"/>
                        </a:lnSpc>
                        <a:spcBef>
                          <a:spcPts val="0"/>
                        </a:spcBef>
                        <a:spcAft>
                          <a:spcPts val="0"/>
                        </a:spcAft>
                        <a:buClr>
                          <a:srgbClr val="0C0C0C"/>
                        </a:buClr>
                        <a:buSzPts val="1100"/>
                        <a:buFont typeface="Arial"/>
                        <a:buChar char="•"/>
                      </a:pPr>
                      <a:r>
                        <a:rPr lang="en" sz="1100">
                          <a:solidFill>
                            <a:srgbClr val="0C0C0C"/>
                          </a:solidFill>
                          <a:latin typeface="Calibri"/>
                          <a:ea typeface="Calibri"/>
                          <a:cs typeface="Calibri"/>
                          <a:sym typeface="Calibri"/>
                        </a:rPr>
                        <a:t>Programming Delay Resolution</a:t>
                      </a:r>
                      <a:endParaRPr sz="1100">
                        <a:solidFill>
                          <a:srgbClr val="0C0C0C"/>
                        </a:solidFill>
                        <a:latin typeface="Calibri"/>
                        <a:ea typeface="Calibri"/>
                        <a:cs typeface="Calibri"/>
                        <a:sym typeface="Calibri"/>
                      </a:endParaRPr>
                    </a:p>
                    <a:p>
                      <a:pPr indent="-146050" lvl="0" marL="139700" marR="0" rtl="0" algn="l">
                        <a:lnSpc>
                          <a:spcPct val="100000"/>
                        </a:lnSpc>
                        <a:spcBef>
                          <a:spcPts val="0"/>
                        </a:spcBef>
                        <a:spcAft>
                          <a:spcPts val="0"/>
                        </a:spcAft>
                        <a:buClr>
                          <a:srgbClr val="0C0C0C"/>
                        </a:buClr>
                        <a:buSzPts val="1100"/>
                        <a:buFont typeface="Arial"/>
                        <a:buChar char="•"/>
                      </a:pPr>
                      <a:r>
                        <a:rPr lang="en" sz="1100">
                          <a:solidFill>
                            <a:srgbClr val="0C0C0C"/>
                          </a:solidFill>
                          <a:latin typeface="Calibri"/>
                          <a:ea typeface="Calibri"/>
                          <a:cs typeface="Calibri"/>
                          <a:sym typeface="Calibri"/>
                        </a:rPr>
                        <a:t>Assignments for Change Request (Additional Data)</a:t>
                      </a:r>
                      <a:endParaRPr sz="1100">
                        <a:solidFill>
                          <a:srgbClr val="0C0C0C"/>
                        </a:solidFill>
                        <a:latin typeface="Calibri"/>
                        <a:ea typeface="Calibri"/>
                        <a:cs typeface="Calibri"/>
                        <a:sym typeface="Calibri"/>
                      </a:endParaRPr>
                    </a:p>
                    <a:p>
                      <a:pPr indent="-146050" lvl="0" marL="139700" marR="0" rtl="0" algn="l">
                        <a:lnSpc>
                          <a:spcPct val="100000"/>
                        </a:lnSpc>
                        <a:spcBef>
                          <a:spcPts val="0"/>
                        </a:spcBef>
                        <a:spcAft>
                          <a:spcPts val="0"/>
                        </a:spcAft>
                        <a:buClr>
                          <a:srgbClr val="0C0C0C"/>
                        </a:buClr>
                        <a:buSzPts val="1100"/>
                        <a:buFont typeface="Calibri"/>
                        <a:buChar char="•"/>
                      </a:pPr>
                      <a:r>
                        <a:rPr lang="en" sz="1100">
                          <a:solidFill>
                            <a:srgbClr val="0C0C0C"/>
                          </a:solidFill>
                          <a:latin typeface="Calibri"/>
                          <a:ea typeface="Calibri"/>
                          <a:cs typeface="Calibri"/>
                          <a:sym typeface="Calibri"/>
                        </a:rPr>
                        <a:t>Add Consultants to Construct and Test Software</a:t>
                      </a:r>
                      <a:endParaRPr sz="1100">
                        <a:solidFill>
                          <a:srgbClr val="0C0C0C"/>
                        </a:solidFill>
                        <a:latin typeface="Calibri"/>
                        <a:ea typeface="Calibri"/>
                        <a:cs typeface="Calibri"/>
                        <a:sym typeface="Calibri"/>
                      </a:endParaRPr>
                    </a:p>
                  </a:txBody>
                  <a:tcPr marT="19825" marB="19825" marR="39625" marL="39625"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D8D8D8"/>
                    </a:solidFill>
                  </a:tcPr>
                </a:tc>
              </a:tr>
            </a:tbl>
          </a:graphicData>
        </a:graphic>
      </p:graphicFrame>
      <p:sp>
        <p:nvSpPr>
          <p:cNvPr id="80" name="Google Shape;80;p17"/>
          <p:cNvSpPr txBox="1"/>
          <p:nvPr/>
        </p:nvSpPr>
        <p:spPr>
          <a:xfrm>
            <a:off x="6421750" y="1333500"/>
            <a:ext cx="2609700" cy="897300"/>
          </a:xfrm>
          <a:prstGeom prst="rect">
            <a:avLst/>
          </a:prstGeom>
          <a:solidFill>
            <a:srgbClr val="FFFFFF">
              <a:alpha val="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80000"/>
                </a:solidFill>
              </a:rPr>
              <a:t>RED:</a:t>
            </a:r>
            <a:r>
              <a:rPr lang="en" sz="1000">
                <a:solidFill>
                  <a:schemeClr val="dk2"/>
                </a:solidFill>
              </a:rPr>
              <a:t> Critical/ Needs Immediate Attention</a:t>
            </a:r>
            <a:endParaRPr sz="1000">
              <a:solidFill>
                <a:schemeClr val="dk2"/>
              </a:solidFill>
            </a:endParaRPr>
          </a:p>
          <a:p>
            <a:pPr indent="0" lvl="0" marL="0" rtl="0" algn="l">
              <a:spcBef>
                <a:spcPts val="0"/>
              </a:spcBef>
              <a:spcAft>
                <a:spcPts val="0"/>
              </a:spcAft>
              <a:buNone/>
            </a:pPr>
            <a:r>
              <a:rPr lang="en" sz="1000">
                <a:solidFill>
                  <a:srgbClr val="FFFF00"/>
                </a:solidFill>
              </a:rPr>
              <a:t>YELLOW:</a:t>
            </a:r>
            <a:r>
              <a:rPr lang="en" sz="1000">
                <a:solidFill>
                  <a:schemeClr val="dk2"/>
                </a:solidFill>
              </a:rPr>
              <a:t> Needs Attention</a:t>
            </a:r>
            <a:endParaRPr sz="1000">
              <a:solidFill>
                <a:schemeClr val="dk2"/>
              </a:solidFill>
            </a:endParaRPr>
          </a:p>
          <a:p>
            <a:pPr indent="0" lvl="0" marL="0" rtl="0" algn="l">
              <a:spcBef>
                <a:spcPts val="0"/>
              </a:spcBef>
              <a:spcAft>
                <a:spcPts val="0"/>
              </a:spcAft>
              <a:buNone/>
            </a:pPr>
            <a:r>
              <a:rPr lang="en" sz="1000">
                <a:solidFill>
                  <a:srgbClr val="38761D"/>
                </a:solidFill>
              </a:rPr>
              <a:t>GREEN</a:t>
            </a:r>
            <a:r>
              <a:rPr lang="en" sz="1000">
                <a:solidFill>
                  <a:schemeClr val="dk2"/>
                </a:solidFill>
              </a:rPr>
              <a:t>: On Target Schedule</a:t>
            </a:r>
            <a:endParaRPr sz="1000">
              <a:solidFill>
                <a:schemeClr val="dk2"/>
              </a:solidFill>
            </a:endParaRPr>
          </a:p>
        </p:txBody>
      </p:sp>
      <p:sp>
        <p:nvSpPr>
          <p:cNvPr id="81" name="Google Shape;81;p17"/>
          <p:cNvSpPr/>
          <p:nvPr/>
        </p:nvSpPr>
        <p:spPr>
          <a:xfrm>
            <a:off x="2517225" y="1634761"/>
            <a:ext cx="285900" cy="123900"/>
          </a:xfrm>
          <a:prstGeom prst="roundRect">
            <a:avLst>
              <a:gd fmla="val 16667" name="adj"/>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7"/>
          <p:cNvSpPr/>
          <p:nvPr/>
        </p:nvSpPr>
        <p:spPr>
          <a:xfrm>
            <a:off x="2421250" y="2138050"/>
            <a:ext cx="285900" cy="1239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7"/>
          <p:cNvSpPr/>
          <p:nvPr/>
        </p:nvSpPr>
        <p:spPr>
          <a:xfrm>
            <a:off x="2421250" y="2999850"/>
            <a:ext cx="285900" cy="1239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7"/>
          <p:cNvSpPr/>
          <p:nvPr/>
        </p:nvSpPr>
        <p:spPr>
          <a:xfrm>
            <a:off x="2572950" y="2568938"/>
            <a:ext cx="333300" cy="1239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7"/>
          <p:cNvSpPr/>
          <p:nvPr/>
        </p:nvSpPr>
        <p:spPr>
          <a:xfrm>
            <a:off x="5059675" y="4023450"/>
            <a:ext cx="285900" cy="1239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7"/>
          <p:cNvSpPr/>
          <p:nvPr/>
        </p:nvSpPr>
        <p:spPr>
          <a:xfrm>
            <a:off x="2421250" y="4200525"/>
            <a:ext cx="285900" cy="123900"/>
          </a:xfrm>
          <a:prstGeom prst="roundRect">
            <a:avLst>
              <a:gd fmla="val 16667" name="adj"/>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7"/>
          <p:cNvSpPr/>
          <p:nvPr/>
        </p:nvSpPr>
        <p:spPr>
          <a:xfrm>
            <a:off x="1326525" y="224875"/>
            <a:ext cx="6369300" cy="1030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88" name="Google Shape;88;p17"/>
          <p:cNvSpPr txBox="1"/>
          <p:nvPr/>
        </p:nvSpPr>
        <p:spPr>
          <a:xfrm>
            <a:off x="1816950" y="416875"/>
            <a:ext cx="55101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Montserrat"/>
                <a:ea typeface="Montserrat"/>
                <a:cs typeface="Montserrat"/>
                <a:sym typeface="Montserrat"/>
              </a:rPr>
              <a:t>Inform, Discuss, Decide</a:t>
            </a:r>
            <a:endParaRPr sz="30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p:nvPr/>
        </p:nvSpPr>
        <p:spPr>
          <a:xfrm>
            <a:off x="1326525" y="224875"/>
            <a:ext cx="6369300" cy="1030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94" name="Google Shape;94;p18"/>
          <p:cNvSpPr txBox="1"/>
          <p:nvPr/>
        </p:nvSpPr>
        <p:spPr>
          <a:xfrm>
            <a:off x="1760025" y="415825"/>
            <a:ext cx="5502300" cy="6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rPr>
              <a:t>Original Gantt Chart</a:t>
            </a:r>
            <a:endParaRPr sz="3000">
              <a:solidFill>
                <a:schemeClr val="lt1"/>
              </a:solidFill>
            </a:endParaRPr>
          </a:p>
        </p:txBody>
      </p:sp>
      <p:pic>
        <p:nvPicPr>
          <p:cNvPr id="95" name="Google Shape;95;p18"/>
          <p:cNvPicPr preferRelativeResize="0"/>
          <p:nvPr/>
        </p:nvPicPr>
        <p:blipFill>
          <a:blip r:embed="rId3">
            <a:alphaModFix/>
          </a:blip>
          <a:stretch>
            <a:fillRect/>
          </a:stretch>
        </p:blipFill>
        <p:spPr>
          <a:xfrm>
            <a:off x="152400" y="1833075"/>
            <a:ext cx="8839204" cy="24126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p:nvPr/>
        </p:nvSpPr>
        <p:spPr>
          <a:xfrm>
            <a:off x="1326525" y="224875"/>
            <a:ext cx="6369300" cy="1030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101" name="Google Shape;101;p19"/>
          <p:cNvSpPr txBox="1"/>
          <p:nvPr/>
        </p:nvSpPr>
        <p:spPr>
          <a:xfrm>
            <a:off x="1760025" y="415825"/>
            <a:ext cx="5502300" cy="6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rPr>
              <a:t>Expedited</a:t>
            </a:r>
            <a:r>
              <a:rPr lang="en" sz="3000">
                <a:solidFill>
                  <a:schemeClr val="lt1"/>
                </a:solidFill>
              </a:rPr>
              <a:t> Gantt Chart</a:t>
            </a:r>
            <a:endParaRPr sz="3000">
              <a:solidFill>
                <a:schemeClr val="lt1"/>
              </a:solidFill>
            </a:endParaRPr>
          </a:p>
        </p:txBody>
      </p:sp>
      <p:sp>
        <p:nvSpPr>
          <p:cNvPr id="102" name="Google Shape;102;p19"/>
          <p:cNvSpPr txBox="1"/>
          <p:nvPr/>
        </p:nvSpPr>
        <p:spPr>
          <a:xfrm>
            <a:off x="16800" y="4873975"/>
            <a:ext cx="9110400" cy="26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Calibri"/>
                <a:ea typeface="Calibri"/>
                <a:cs typeface="Calibri"/>
                <a:sym typeface="Calibri"/>
              </a:rPr>
              <a:t>Note: Condensed timeline with 2 consultants brought in at $75/hour to assist with D. Construct DB Software, and F. Test Software.</a:t>
            </a:r>
            <a:endParaRPr sz="800">
              <a:solidFill>
                <a:schemeClr val="dk1"/>
              </a:solidFill>
              <a:latin typeface="Calibri"/>
              <a:ea typeface="Calibri"/>
              <a:cs typeface="Calibri"/>
              <a:sym typeface="Calibri"/>
            </a:endParaRPr>
          </a:p>
        </p:txBody>
      </p:sp>
      <p:pic>
        <p:nvPicPr>
          <p:cNvPr id="103" name="Google Shape;103;p19"/>
          <p:cNvPicPr preferRelativeResize="0"/>
          <p:nvPr/>
        </p:nvPicPr>
        <p:blipFill>
          <a:blip r:embed="rId4">
            <a:alphaModFix/>
          </a:blip>
          <a:stretch>
            <a:fillRect/>
          </a:stretch>
        </p:blipFill>
        <p:spPr>
          <a:xfrm>
            <a:off x="152400" y="1842725"/>
            <a:ext cx="8839204" cy="22529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p:nvPr/>
        </p:nvSpPr>
        <p:spPr>
          <a:xfrm>
            <a:off x="1326525" y="224875"/>
            <a:ext cx="6369300" cy="1030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109" name="Google Shape;109;p20"/>
          <p:cNvSpPr txBox="1"/>
          <p:nvPr/>
        </p:nvSpPr>
        <p:spPr>
          <a:xfrm>
            <a:off x="1628575" y="402625"/>
            <a:ext cx="58302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lt1"/>
                </a:solidFill>
              </a:rPr>
              <a:t>Estimated Budget and Financials</a:t>
            </a:r>
            <a:endParaRPr sz="2700">
              <a:solidFill>
                <a:schemeClr val="lt1"/>
              </a:solidFill>
            </a:endParaRPr>
          </a:p>
        </p:txBody>
      </p:sp>
      <p:graphicFrame>
        <p:nvGraphicFramePr>
          <p:cNvPr id="110" name="Google Shape;110;p20"/>
          <p:cNvGraphicFramePr/>
          <p:nvPr/>
        </p:nvGraphicFramePr>
        <p:xfrm>
          <a:off x="163925" y="1471725"/>
          <a:ext cx="3000000" cy="3000000"/>
        </p:xfrm>
        <a:graphic>
          <a:graphicData uri="http://schemas.openxmlformats.org/drawingml/2006/table">
            <a:tbl>
              <a:tblPr>
                <a:noFill/>
                <a:tableStyleId>{7DFB064C-9A60-4CB2-9B1A-BDEAF50B112E}</a:tableStyleId>
              </a:tblPr>
              <a:tblGrid>
                <a:gridCol w="2187125"/>
                <a:gridCol w="1780225"/>
              </a:tblGrid>
              <a:tr h="218875">
                <a:tc>
                  <a:txBody>
                    <a:bodyPr/>
                    <a:lstStyle/>
                    <a:p>
                      <a:pPr indent="0" lvl="0" marL="0" rtl="0" algn="ctr">
                        <a:lnSpc>
                          <a:spcPct val="115000"/>
                        </a:lnSpc>
                        <a:spcBef>
                          <a:spcPts val="0"/>
                        </a:spcBef>
                        <a:spcAft>
                          <a:spcPts val="0"/>
                        </a:spcAft>
                        <a:buNone/>
                      </a:pPr>
                      <a:r>
                        <a:rPr b="1" lang="en" sz="1200">
                          <a:solidFill>
                            <a:schemeClr val="dk1"/>
                          </a:solidFill>
                          <a:latin typeface="Calibri"/>
                          <a:ea typeface="Calibri"/>
                          <a:cs typeface="Calibri"/>
                          <a:sym typeface="Calibri"/>
                        </a:rPr>
                        <a:t>Activity</a:t>
                      </a:r>
                      <a:endParaRPr>
                        <a:highlight>
                          <a:srgbClr val="4285F4"/>
                        </a:highlight>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4285F4"/>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Budget</a:t>
                      </a:r>
                      <a:endParaRPr b="1" sz="1200">
                        <a:latin typeface="Calibri"/>
                        <a:ea typeface="Calibri"/>
                        <a:cs typeface="Calibri"/>
                        <a:sym typeface="Calibri"/>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4285F4"/>
                    </a:solidFill>
                  </a:tcPr>
                </a:tc>
              </a:tr>
              <a:tr h="3299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A. Define Requirements</a:t>
                      </a:r>
                      <a:endParaRPr sz="1000">
                        <a:latin typeface="Calibri"/>
                        <a:ea typeface="Calibri"/>
                        <a:cs typeface="Calibri"/>
                        <a:sym typeface="Calibri"/>
                      </a:endParaRPr>
                    </a:p>
                  </a:txBody>
                  <a:tcPr marT="91425" marB="91425" marR="91425" marL="914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$ 8,000.00</a:t>
                      </a:r>
                      <a:endParaRPr sz="1000">
                        <a:latin typeface="Calibri"/>
                        <a:ea typeface="Calibri"/>
                        <a:cs typeface="Calibri"/>
                        <a:sym typeface="Calibri"/>
                      </a:endParaRPr>
                    </a:p>
                  </a:txBody>
                  <a:tcPr marT="91425" marB="91425"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299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B. Design Dashboard</a:t>
                      </a:r>
                      <a:endParaRPr sz="1000">
                        <a:latin typeface="Calibri"/>
                        <a:ea typeface="Calibri"/>
                        <a:cs typeface="Calibri"/>
                        <a:sym typeface="Calibri"/>
                      </a:endParaRPr>
                    </a:p>
                  </a:txBody>
                  <a:tcPr marT="91425" marB="91425" marR="91425" marL="914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$ 16,000.00</a:t>
                      </a:r>
                      <a:endParaRPr sz="1000">
                        <a:latin typeface="Calibri"/>
                        <a:ea typeface="Calibri"/>
                        <a:cs typeface="Calibri"/>
                        <a:sym typeface="Calibri"/>
                      </a:endParaRPr>
                    </a:p>
                  </a:txBody>
                  <a:tcPr marT="91425" marB="91425"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299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C. Acquire Hardware/Software</a:t>
                      </a:r>
                      <a:endParaRPr sz="1000">
                        <a:latin typeface="Calibri"/>
                        <a:ea typeface="Calibri"/>
                        <a:cs typeface="Calibri"/>
                        <a:sym typeface="Calibri"/>
                      </a:endParaRPr>
                    </a:p>
                  </a:txBody>
                  <a:tcPr marT="91425" marB="91425" marR="91425" marL="914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$ 2,000.00</a:t>
                      </a:r>
                      <a:endParaRPr sz="1000">
                        <a:latin typeface="Calibri"/>
                        <a:ea typeface="Calibri"/>
                        <a:cs typeface="Calibri"/>
                        <a:sym typeface="Calibri"/>
                      </a:endParaRPr>
                    </a:p>
                  </a:txBody>
                  <a:tcPr marT="91425" marB="91425"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299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D. Construct DB Software</a:t>
                      </a:r>
                      <a:endParaRPr sz="1000">
                        <a:latin typeface="Calibri"/>
                        <a:ea typeface="Calibri"/>
                        <a:cs typeface="Calibri"/>
                        <a:sym typeface="Calibri"/>
                      </a:endParaRPr>
                    </a:p>
                  </a:txBody>
                  <a:tcPr marT="91425" marB="91425" marR="91425" marL="914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$ 80,000.00</a:t>
                      </a:r>
                      <a:endParaRPr sz="1000">
                        <a:latin typeface="Calibri"/>
                        <a:ea typeface="Calibri"/>
                        <a:cs typeface="Calibri"/>
                        <a:sym typeface="Calibri"/>
                      </a:endParaRPr>
                    </a:p>
                  </a:txBody>
                  <a:tcPr marT="91425" marB="91425"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299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E. Test Software</a:t>
                      </a:r>
                      <a:endParaRPr sz="1000">
                        <a:latin typeface="Calibri"/>
                        <a:ea typeface="Calibri"/>
                        <a:cs typeface="Calibri"/>
                        <a:sym typeface="Calibri"/>
                      </a:endParaRPr>
                    </a:p>
                  </a:txBody>
                  <a:tcPr marT="91425" marB="91425" marR="91425" marL="914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$ 24,000.00</a:t>
                      </a:r>
                      <a:endParaRPr sz="1000">
                        <a:latin typeface="Calibri"/>
                        <a:ea typeface="Calibri"/>
                        <a:cs typeface="Calibri"/>
                        <a:sym typeface="Calibri"/>
                      </a:endParaRPr>
                    </a:p>
                  </a:txBody>
                  <a:tcPr marT="91425" marB="91425"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299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F. Train Users</a:t>
                      </a:r>
                      <a:endParaRPr sz="1000">
                        <a:latin typeface="Calibri"/>
                        <a:ea typeface="Calibri"/>
                        <a:cs typeface="Calibri"/>
                        <a:sym typeface="Calibri"/>
                      </a:endParaRPr>
                    </a:p>
                  </a:txBody>
                  <a:tcPr marT="91425" marB="91425" marR="91425" marL="914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$ 6,000.00</a:t>
                      </a:r>
                      <a:endParaRPr sz="1000">
                        <a:latin typeface="Calibri"/>
                        <a:ea typeface="Calibri"/>
                        <a:cs typeface="Calibri"/>
                        <a:sym typeface="Calibri"/>
                      </a:endParaRPr>
                    </a:p>
                  </a:txBody>
                  <a:tcPr marT="91425" marB="91425"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299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G. Deploy DB</a:t>
                      </a:r>
                      <a:endParaRPr sz="1000">
                        <a:latin typeface="Calibri"/>
                        <a:ea typeface="Calibri"/>
                        <a:cs typeface="Calibri"/>
                        <a:sym typeface="Calibri"/>
                      </a:endParaRPr>
                    </a:p>
                  </a:txBody>
                  <a:tcPr marT="91425" marB="91425" marR="91425" marL="914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$ 2,000.00</a:t>
                      </a:r>
                      <a:endParaRPr sz="1000">
                        <a:latin typeface="Calibri"/>
                        <a:ea typeface="Calibri"/>
                        <a:cs typeface="Calibri"/>
                        <a:sym typeface="Calibri"/>
                      </a:endParaRPr>
                    </a:p>
                  </a:txBody>
                  <a:tcPr marT="91425" marB="91425"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299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H. Project Management</a:t>
                      </a:r>
                      <a:endParaRPr sz="1000">
                        <a:latin typeface="Calibri"/>
                        <a:ea typeface="Calibri"/>
                        <a:cs typeface="Calibri"/>
                        <a:sym typeface="Calibri"/>
                      </a:endParaRPr>
                    </a:p>
                  </a:txBody>
                  <a:tcPr marT="91425" marB="91425" marR="91425" marL="9142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$ 67,600.00</a:t>
                      </a:r>
                      <a:endParaRPr sz="1000">
                        <a:latin typeface="Calibri"/>
                        <a:ea typeface="Calibri"/>
                        <a:cs typeface="Calibri"/>
                        <a:sym typeface="Calibri"/>
                      </a:endParaRPr>
                    </a:p>
                  </a:txBody>
                  <a:tcPr marT="91425" marB="91425"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0410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Emergency </a:t>
                      </a:r>
                      <a:endParaRPr sz="1000">
                        <a:latin typeface="Calibri"/>
                        <a:ea typeface="Calibri"/>
                        <a:cs typeface="Calibri"/>
                        <a:sym typeface="Calibri"/>
                      </a:endParaRPr>
                    </a:p>
                    <a:p>
                      <a:pPr indent="0" lvl="0" marL="0" rtl="0" algn="l">
                        <a:lnSpc>
                          <a:spcPct val="115000"/>
                        </a:lnSpc>
                        <a:spcBef>
                          <a:spcPts val="0"/>
                        </a:spcBef>
                        <a:spcAft>
                          <a:spcPts val="0"/>
                        </a:spcAft>
                        <a:buNone/>
                      </a:pPr>
                      <a:r>
                        <a:rPr lang="en" sz="1000">
                          <a:latin typeface="Calibri"/>
                          <a:ea typeface="Calibri"/>
                          <a:cs typeface="Calibri"/>
                          <a:sym typeface="Calibri"/>
                        </a:rPr>
                        <a:t>(Add'l. Expenses, Consulting, etc.)</a:t>
                      </a:r>
                      <a:endParaRPr sz="1000">
                        <a:latin typeface="Calibri"/>
                        <a:ea typeface="Calibri"/>
                        <a:cs typeface="Calibri"/>
                        <a:sym typeface="Calibri"/>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$44,400.00</a:t>
                      </a:r>
                      <a:endParaRPr sz="1000">
                        <a:latin typeface="Calibri"/>
                        <a:ea typeface="Calibri"/>
                        <a:cs typeface="Calibri"/>
                        <a:sym typeface="Calibri"/>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pic>
        <p:nvPicPr>
          <p:cNvPr id="111" name="Google Shape;111;p20" title="Chart"/>
          <p:cNvPicPr preferRelativeResize="0"/>
          <p:nvPr/>
        </p:nvPicPr>
        <p:blipFill>
          <a:blip r:embed="rId3">
            <a:alphaModFix/>
          </a:blip>
          <a:stretch>
            <a:fillRect/>
          </a:stretch>
        </p:blipFill>
        <p:spPr>
          <a:xfrm>
            <a:off x="4283675" y="1471725"/>
            <a:ext cx="4709161" cy="29151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p:nvPr/>
        </p:nvSpPr>
        <p:spPr>
          <a:xfrm>
            <a:off x="1326525" y="224875"/>
            <a:ext cx="6369300" cy="1030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117" name="Google Shape;117;p21"/>
          <p:cNvSpPr txBox="1"/>
          <p:nvPr/>
        </p:nvSpPr>
        <p:spPr>
          <a:xfrm>
            <a:off x="2014650" y="402625"/>
            <a:ext cx="51147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lt1"/>
                </a:solidFill>
              </a:rPr>
              <a:t>Updated Budget (As of 8/31)</a:t>
            </a:r>
            <a:endParaRPr sz="2800">
              <a:solidFill>
                <a:schemeClr val="lt1"/>
              </a:solidFill>
            </a:endParaRPr>
          </a:p>
        </p:txBody>
      </p:sp>
      <p:graphicFrame>
        <p:nvGraphicFramePr>
          <p:cNvPr id="118" name="Google Shape;118;p21"/>
          <p:cNvGraphicFramePr/>
          <p:nvPr/>
        </p:nvGraphicFramePr>
        <p:xfrm>
          <a:off x="90837" y="1331563"/>
          <a:ext cx="3000000" cy="3000000"/>
        </p:xfrm>
        <a:graphic>
          <a:graphicData uri="http://schemas.openxmlformats.org/drawingml/2006/table">
            <a:tbl>
              <a:tblPr>
                <a:noFill/>
                <a:tableStyleId>{7DFB064C-9A60-4CB2-9B1A-BDEAF50B112E}</a:tableStyleId>
              </a:tblPr>
              <a:tblGrid>
                <a:gridCol w="2470450"/>
                <a:gridCol w="2010725"/>
              </a:tblGrid>
              <a:tr h="245750">
                <a:tc>
                  <a:txBody>
                    <a:bodyPr/>
                    <a:lstStyle/>
                    <a:p>
                      <a:pPr indent="0" lvl="0" marL="0" rtl="0" algn="ctr">
                        <a:lnSpc>
                          <a:spcPct val="115000"/>
                        </a:lnSpc>
                        <a:spcBef>
                          <a:spcPts val="0"/>
                        </a:spcBef>
                        <a:spcAft>
                          <a:spcPts val="0"/>
                        </a:spcAft>
                        <a:buNone/>
                      </a:pPr>
                      <a:r>
                        <a:rPr b="1" lang="en" sz="1200">
                          <a:solidFill>
                            <a:schemeClr val="dk1"/>
                          </a:solidFill>
                          <a:latin typeface="Calibri"/>
                          <a:ea typeface="Calibri"/>
                          <a:cs typeface="Calibri"/>
                          <a:sym typeface="Calibri"/>
                        </a:rPr>
                        <a:t>Activity</a:t>
                      </a:r>
                      <a:endParaRPr>
                        <a:highlight>
                          <a:srgbClr val="4285F4"/>
                        </a:high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lt2"/>
                      </a:solidFill>
                      <a:prstDash val="solid"/>
                      <a:round/>
                      <a:headEnd len="sm" w="sm" type="none"/>
                      <a:tailEnd len="sm" w="sm" type="none"/>
                    </a:lnB>
                    <a:solidFill>
                      <a:srgbClr val="4285F4"/>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Budget</a:t>
                      </a:r>
                      <a:endParaRPr b="1"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lt2"/>
                      </a:solidFill>
                      <a:prstDash val="solid"/>
                      <a:round/>
                      <a:headEnd len="sm" w="sm" type="none"/>
                      <a:tailEnd len="sm" w="sm" type="none"/>
                    </a:lnB>
                    <a:solidFill>
                      <a:srgbClr val="4285F4"/>
                    </a:solidFill>
                  </a:tcPr>
                </a:tc>
              </a:tr>
              <a:tr h="35160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A. Define Requirements</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$ 8,000.00</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160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B. Design Dashboard</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$ 16,000.00</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160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C. Acquire Hardware/Software</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$ 2,000.00</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160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D. Construct DB Software</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$ 104,000.00</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160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E. Additional Data per Change Request</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$ 6,000.00</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160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F. Test Software</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$ 51,000.00</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160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G. Train Users</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$ 6,000.00</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9350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H. Deploy DB</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$ 1,000.00</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6852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I. Project Management</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$ 50,700.00</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46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Emergency (Add'l. Expenses, Consulting, etc.)</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$ 5,300.00</a:t>
                      </a:r>
                      <a:endParaRPr sz="1000">
                        <a:latin typeface="Calibri"/>
                        <a:ea typeface="Calibri"/>
                        <a:cs typeface="Calibri"/>
                        <a:sym typeface="Calibri"/>
                      </a:endParaRPr>
                    </a:p>
                  </a:txBody>
                  <a:tcPr marT="91425" marB="91425"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pic>
        <p:nvPicPr>
          <p:cNvPr id="119" name="Google Shape;119;p21" title="Chart"/>
          <p:cNvPicPr preferRelativeResize="0"/>
          <p:nvPr/>
        </p:nvPicPr>
        <p:blipFill>
          <a:blip r:embed="rId4">
            <a:alphaModFix/>
          </a:blip>
          <a:stretch>
            <a:fillRect/>
          </a:stretch>
        </p:blipFill>
        <p:spPr>
          <a:xfrm>
            <a:off x="4724412" y="1579225"/>
            <a:ext cx="4361687" cy="2695827"/>
          </a:xfrm>
          <a:prstGeom prst="rect">
            <a:avLst/>
          </a:prstGeom>
          <a:noFill/>
          <a:ln>
            <a:noFill/>
          </a:ln>
        </p:spPr>
      </p:pic>
      <p:sp>
        <p:nvSpPr>
          <p:cNvPr id="120" name="Google Shape;120;p21"/>
          <p:cNvSpPr txBox="1"/>
          <p:nvPr/>
        </p:nvSpPr>
        <p:spPr>
          <a:xfrm>
            <a:off x="5322675" y="4598900"/>
            <a:ext cx="4012200" cy="54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Calibri"/>
                <a:ea typeface="Calibri"/>
                <a:cs typeface="Calibri"/>
                <a:sym typeface="Calibri"/>
              </a:rPr>
              <a:t>Note: Condensed timeline with 2 consultants brought in at $75/hour to assist with </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lang="en" sz="800">
                <a:solidFill>
                  <a:schemeClr val="dk1"/>
                </a:solidFill>
                <a:latin typeface="Calibri"/>
                <a:ea typeface="Calibri"/>
                <a:cs typeface="Calibri"/>
                <a:sym typeface="Calibri"/>
              </a:rPr>
              <a:t>D. Construct DB Software, and F. Test Software.</a:t>
            </a:r>
            <a:endParaRPr sz="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p:nvPr/>
        </p:nvSpPr>
        <p:spPr>
          <a:xfrm>
            <a:off x="1326525" y="224875"/>
            <a:ext cx="6369300" cy="1030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126" name="Google Shape;126;p22"/>
          <p:cNvSpPr txBox="1"/>
          <p:nvPr/>
        </p:nvSpPr>
        <p:spPr>
          <a:xfrm>
            <a:off x="2014650" y="402625"/>
            <a:ext cx="51147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lt1"/>
                </a:solidFill>
              </a:rPr>
              <a:t>Issue Log</a:t>
            </a:r>
            <a:endParaRPr sz="2800">
              <a:solidFill>
                <a:schemeClr val="lt1"/>
              </a:solidFill>
            </a:endParaRPr>
          </a:p>
        </p:txBody>
      </p:sp>
      <p:pic>
        <p:nvPicPr>
          <p:cNvPr id="127" name="Google Shape;127;p22"/>
          <p:cNvPicPr preferRelativeResize="0"/>
          <p:nvPr/>
        </p:nvPicPr>
        <p:blipFill>
          <a:blip r:embed="rId3">
            <a:alphaModFix/>
          </a:blip>
          <a:stretch>
            <a:fillRect/>
          </a:stretch>
        </p:blipFill>
        <p:spPr>
          <a:xfrm>
            <a:off x="152400" y="1407775"/>
            <a:ext cx="8839199" cy="19134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