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3" d="100"/>
          <a:sy n="103" d="100"/>
        </p:scale>
        <p:origin x="-80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7BE4A7-3611-1E42-B6CA-26E3A8E63392}" type="datetimeFigureOut">
              <a:rPr lang="en-US" smtClean="0"/>
              <a:t>9/7/12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B72C01-34E9-E14B-AAE2-412FD825F959}" type="slidenum">
              <a:rPr lang="en-US" smtClean="0"/>
              <a:t>‹#›</a:t>
            </a:fld>
            <a:endParaRPr lang="en-US"/>
          </a:p>
        </p:txBody>
      </p:sp>
    </p:spTree>
    <p:extLst>
      <p:ext uri="{BB962C8B-B14F-4D97-AF65-F5344CB8AC3E}">
        <p14:creationId xmlns:p14="http://schemas.microsoft.com/office/powerpoint/2010/main" val="338894373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and more of our runtime environment is becoming virtual, but it is important as engineers for us to understand the low level details of hardware for our software to run optimally.  My goal is help everyone understand how each physical level of caching within a CPU works.  I've capped the talk below virtual memory (memory management for multitasking kernels), as that is specific to the operating system running on the machine.</a:t>
            </a:r>
          </a:p>
          <a:p>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1</a:t>
            </a:fld>
            <a:endParaRPr lang="en-US"/>
          </a:p>
        </p:txBody>
      </p:sp>
    </p:spTree>
    <p:extLst>
      <p:ext uri="{BB962C8B-B14F-4D97-AF65-F5344CB8AC3E}">
        <p14:creationId xmlns:p14="http://schemas.microsoft.com/office/powerpoint/2010/main" val="3604218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with these numbers is that while they're not far off, the lowest level cache interactions (registers, store buffers, L0, L1) are truly measured in cycles, not time.</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13</a:t>
            </a:fld>
            <a:endParaRPr lang="en-US"/>
          </a:p>
        </p:txBody>
      </p:sp>
    </p:spTree>
    <p:extLst>
      <p:ext uri="{BB962C8B-B14F-4D97-AF65-F5344CB8AC3E}">
        <p14:creationId xmlns:p14="http://schemas.microsoft.com/office/powerpoint/2010/main" val="1871364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Sandy Bridge has 2 load/store operations for each memory channel</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14</a:t>
            </a:fld>
            <a:endParaRPr lang="en-US"/>
          </a:p>
        </p:txBody>
      </p:sp>
    </p:spTree>
    <p:extLst>
      <p:ext uri="{BB962C8B-B14F-4D97-AF65-F5344CB8AC3E}">
        <p14:creationId xmlns:p14="http://schemas.microsoft.com/office/powerpoint/2010/main" val="621339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Types of registers include instruction, data (floating point, integer, chars, small bit arrays, </a:t>
            </a:r>
            <a:r>
              <a:rPr lang="en-US" dirty="0" err="1" smtClean="0"/>
              <a:t>etc</a:t>
            </a:r>
            <a:r>
              <a:rPr lang="en-US" dirty="0" smtClean="0"/>
              <a:t>), address, conditional, constant, etc.</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15</a:t>
            </a:fld>
            <a:endParaRPr lang="en-US"/>
          </a:p>
        </p:txBody>
      </p:sp>
    </p:spTree>
    <p:extLst>
      <p:ext uri="{BB962C8B-B14F-4D97-AF65-F5344CB8AC3E}">
        <p14:creationId xmlns:p14="http://schemas.microsoft.com/office/powerpoint/2010/main" val="2140955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Store buffers disambiguate memory access and manage dependencies for instructions (loads and stores) occurring out of program order. CPUs typically have load and store buffers which are associative queues of separate load and store instructions that are outstanding.  Store buffer writes are still part of cache coherency, they just don't publish the value to L1 right away.  The point of the store buffer is that if CPU 1 needs to write to cache line A but doesn't have the line in its L1 (let's not forget that a write has to do a load as well), it can drop the write in the store buffer while cache controller fetches it - this is to avoid a stall.  If line is already in L1 it can store directly to it (and bypass store buffer), possibly causing invalidate requests to be sent out.</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16</a:t>
            </a:fld>
            <a:endParaRPr lang="en-US"/>
          </a:p>
        </p:txBody>
      </p:sp>
    </p:spTree>
    <p:extLst>
      <p:ext uri="{BB962C8B-B14F-4D97-AF65-F5344CB8AC3E}">
        <p14:creationId xmlns:p14="http://schemas.microsoft.com/office/powerpoint/2010/main" val="664416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tradeoff - if data can be mapped to multiple places, all of those places have to be checked to see if the data is there, costing power and possibly time.  However, more associativity means less cache misses.</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17</a:t>
            </a:fld>
            <a:endParaRPr lang="en-US"/>
          </a:p>
        </p:txBody>
      </p:sp>
    </p:spTree>
    <p:extLst>
      <p:ext uri="{BB962C8B-B14F-4D97-AF65-F5344CB8AC3E}">
        <p14:creationId xmlns:p14="http://schemas.microsoft.com/office/powerpoint/2010/main" val="163975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number of circuits per datum means that SRAM can never be dense.</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18</a:t>
            </a:fld>
            <a:endParaRPr lang="en-US"/>
          </a:p>
        </p:txBody>
      </p:sp>
    </p:spTree>
    <p:extLst>
      <p:ext uri="{BB962C8B-B14F-4D97-AF65-F5344CB8AC3E}">
        <p14:creationId xmlns:p14="http://schemas.microsoft.com/office/powerpoint/2010/main" val="1039353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Macro ops have to be decoded into micro ops to be handled by the CPU.  Nehalem used L1 for macro ops decoding and had a copy of every operand required, but Sandy Bridge caches the </a:t>
            </a:r>
            <a:r>
              <a:rPr lang="en-US" dirty="0" err="1" smtClean="0"/>
              <a:t>uops</a:t>
            </a:r>
            <a:r>
              <a:rPr lang="en-US" dirty="0" smtClean="0"/>
              <a:t> (Micro-operations), boosting performance in tight code (small, highly profiled and optimized, can be secure, testable, easy to migrate).  Not the same as the older "trace" cache, which stored </a:t>
            </a:r>
            <a:r>
              <a:rPr lang="en-US" dirty="0" err="1" smtClean="0"/>
              <a:t>uops</a:t>
            </a:r>
            <a:r>
              <a:rPr lang="en-US" dirty="0" smtClean="0"/>
              <a:t> in the order in which they were executed, which meant lots of potential duplication.  No duplication in the L0, storing only unique decode instructions.  Hot loops are those where the program spends the majority of its time.  Theoretical size of 1.5Kuops, effective utilization possibly much lower.  Hot loops should be sized to fit here.</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19</a:t>
            </a:fld>
            <a:endParaRPr lang="en-US"/>
          </a:p>
        </p:txBody>
      </p:sp>
    </p:spTree>
    <p:extLst>
      <p:ext uri="{BB962C8B-B14F-4D97-AF65-F5344CB8AC3E}">
        <p14:creationId xmlns:p14="http://schemas.microsoft.com/office/powerpoint/2010/main" val="2224390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Instructions are generated by the compiler, which knows rules for good code generation.  Code has predictable patterns and CPUs are good at recognizing them, which helps pre-fetching.  Spatial and temporal locality is good.  Nehalem could load 128 bits per cycle, but Sandy Bridge can load double that because load and store address units can be interchanged - thus using 2 128-bit units per cycle instead of one.</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20</a:t>
            </a:fld>
            <a:endParaRPr lang="en-US"/>
          </a:p>
        </p:txBody>
      </p:sp>
    </p:spTree>
    <p:extLst>
      <p:ext uri="{BB962C8B-B14F-4D97-AF65-F5344CB8AC3E}">
        <p14:creationId xmlns:p14="http://schemas.microsoft.com/office/powerpoint/2010/main" val="35038675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the working set size random access is greater than the L2 size, cache misses start to grow.  Caches from L2 up are "unified", having both instructions and data (not in terms of shared across cores).</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21</a:t>
            </a:fld>
            <a:endParaRPr lang="en-US"/>
          </a:p>
        </p:txBody>
      </p:sp>
    </p:spTree>
    <p:extLst>
      <p:ext uri="{BB962C8B-B14F-4D97-AF65-F5344CB8AC3E}">
        <p14:creationId xmlns:p14="http://schemas.microsoft.com/office/powerpoint/2010/main" val="2923339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Sandy Bridge allows only exclusive access per core.</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22</a:t>
            </a:fld>
            <a:endParaRPr lang="en-US"/>
          </a:p>
        </p:txBody>
      </p:sp>
    </p:spTree>
    <p:extLst>
      <p:ext uri="{BB962C8B-B14F-4D97-AF65-F5344CB8AC3E}">
        <p14:creationId xmlns:p14="http://schemas.microsoft.com/office/powerpoint/2010/main" val="1837883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machines today are SMP, a multiprocessor architecture where two or more identical processors are connected to a single shared main memory and controlled by a single OS instance.  2011 Sandy Bridge and AMD Fusion integrated Northbridge functions into CPUs, along with processor cores, memory controller and graphics processing unit.  So components are closer together today than depicted in this picture.</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3</a:t>
            </a:fld>
            <a:endParaRPr lang="en-US"/>
          </a:p>
        </p:txBody>
      </p:sp>
    </p:spTree>
    <p:extLst>
      <p:ext uri="{BB962C8B-B14F-4D97-AF65-F5344CB8AC3E}">
        <p14:creationId xmlns:p14="http://schemas.microsoft.com/office/powerpoint/2010/main" val="3093540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an exclusive cache (AMD), when the processor needs data it is loaded by cache line into L1d, which evicts a line to L2, which evicts a line to L3, which evicts a line to main memory; each eviction is progressively more expensive.  In an inclusive cache (Intel), eviction is much faster - if another processor wants to delete data, it only has to check L2 because it knows L1 will have it as well.  Exclusive will have to check both, which is more expensive.</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23</a:t>
            </a:fld>
            <a:endParaRPr lang="en-US"/>
          </a:p>
        </p:txBody>
      </p:sp>
    </p:spTree>
    <p:extLst>
      <p:ext uri="{BB962C8B-B14F-4D97-AF65-F5344CB8AC3E}">
        <p14:creationId xmlns:p14="http://schemas.microsoft.com/office/powerpoint/2010/main" val="19341652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Components internal to a CPU using the ring include the cores, the L3, the system agent and the graphics controller.  Used to require a specific channel for all linkages.</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24</a:t>
            </a:fld>
            <a:endParaRPr lang="en-US"/>
          </a:p>
        </p:txBody>
      </p:sp>
    </p:spTree>
    <p:extLst>
      <p:ext uri="{BB962C8B-B14F-4D97-AF65-F5344CB8AC3E}">
        <p14:creationId xmlns:p14="http://schemas.microsoft.com/office/powerpoint/2010/main" val="1964847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GT/s is </a:t>
            </a:r>
            <a:r>
              <a:rPr lang="en-US" dirty="0" err="1" smtClean="0"/>
              <a:t>gigatransfers</a:t>
            </a:r>
            <a:r>
              <a:rPr lang="en-US" dirty="0" smtClean="0"/>
              <a:t> per seconds - how many times signals are sent per second.  Not a bus, but a point to point interface for connections between sockets in a NUMA platform, or from processors to I/O and peripheral controllers.  DDR = double data rate, two data transferred per clock cycle.  HT could theoretically be up to 32 bits per transmission, but hasn't been done yet that I know of.  HT can be used for more than linking processors - has applications in as well.  Processors "snoop" on each other, and certain actions are announced on external pins to make changes visible to others.  The address of the cache line is visible through the address bus.  Sandy Bridge can transfer on both the rise &amp; fall of the clock cycle and is full duplex.</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25</a:t>
            </a:fld>
            <a:endParaRPr lang="en-US"/>
          </a:p>
        </p:txBody>
      </p:sp>
    </p:spTree>
    <p:extLst>
      <p:ext uri="{BB962C8B-B14F-4D97-AF65-F5344CB8AC3E}">
        <p14:creationId xmlns:p14="http://schemas.microsoft.com/office/powerpoint/2010/main" val="2453169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Request for Ownership (RFO): a cache line is held exclusively for read by one processor, but another requests for write.  Cache line is sent, but not marked shared by the original holder.  Instead, it is marked Invalid and the other cache becomes Exclusive.  This marking happens in the memory controller.  Performing this operation in the last level cache is expensive, as is the I-&gt;M transition.  If a Shared cache line is modified, all other views of it must be marked invalid via an announcement RFO message.  If Exclusive, no need to announce.  Processors will try to keep cache lines in an exclusive state, as the E to M transition is much faster than S to M.  RFOs occur when a thread is migrated to another processor and the cache lines have to be moved once, or when two threads absolutely must share a line; the costs </a:t>
            </a:r>
            <a:r>
              <a:rPr lang="en-US" dirty="0" err="1" smtClean="0"/>
              <a:t>ar</a:t>
            </a:r>
            <a:r>
              <a:rPr lang="en-US" dirty="0" smtClean="0"/>
              <a:t> a bit smaller when shared across two cores on the same processor.  MESI transitions cannot occur until all processors acknowledge a coherency message.  Collisions on the bus can happen, latency can be high with NUMA systems, sheer traffic can slow things down - all reasons to minimize traffic.  Since code almost never changes, instruction caches do not use MESI but rather just a SI protocol.  If code does change, a lot of pessimistic assumptions have to be made by the controller.</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26</a:t>
            </a:fld>
            <a:endParaRPr lang="en-US"/>
          </a:p>
        </p:txBody>
      </p:sp>
    </p:spTree>
    <p:extLst>
      <p:ext uri="{BB962C8B-B14F-4D97-AF65-F5344CB8AC3E}">
        <p14:creationId xmlns:p14="http://schemas.microsoft.com/office/powerpoint/2010/main" val="17835336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transistor, one capacitor.  Reading contiguous memory is faster than random access due to how you read - you get one write combining buffer at a time from each of the memory banks, 33% slower.  240 cycles to get data from here.  E7-8870 (</a:t>
            </a:r>
            <a:r>
              <a:rPr lang="en-US" dirty="0" err="1" smtClean="0"/>
              <a:t>Westhere</a:t>
            </a:r>
            <a:r>
              <a:rPr lang="en-US" dirty="0" smtClean="0"/>
              <a:t>) can hold 4TB of RAM, E5-2600 Sandy Bridge "only" 1TB.</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27</a:t>
            </a:fld>
            <a:endParaRPr lang="en-US"/>
          </a:p>
        </p:txBody>
      </p:sp>
    </p:spTree>
    <p:extLst>
      <p:ext uri="{BB962C8B-B14F-4D97-AF65-F5344CB8AC3E}">
        <p14:creationId xmlns:p14="http://schemas.microsoft.com/office/powerpoint/2010/main" val="33705991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does this</a:t>
            </a:r>
            <a:r>
              <a:rPr lang="en-US" baseline="0" dirty="0" smtClean="0"/>
              <a:t> </a:t>
            </a:r>
            <a:r>
              <a:rPr lang="en-US" baseline="0" dirty="0" err="1" smtClean="0"/>
              <a:t>marketecture</a:t>
            </a:r>
            <a:r>
              <a:rPr lang="en-US" baseline="0" dirty="0" smtClean="0"/>
              <a:t> actually mean?  DDR4 and 5 are coming, or are here with GPGPUs</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28</a:t>
            </a:fld>
            <a:endParaRPr lang="en-US"/>
          </a:p>
        </p:txBody>
      </p:sp>
    </p:spTree>
    <p:extLst>
      <p:ext uri="{BB962C8B-B14F-4D97-AF65-F5344CB8AC3E}">
        <p14:creationId xmlns:p14="http://schemas.microsoft.com/office/powerpoint/2010/main" val="4949337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Doesn't have to be contiguous in an array, you can be jumping in 2K chunks without a performance hit.  As long as it's predictable, it will fetch the memory before you need it and have it staged.  Pre-fetching happens with L1d, can happen for L2 in systems with long pipelines.  Hardware prefetching cannot cross page boundaries, which slows it down as the working set size increases. If it did and the page wasn't there or is invalid, the OS would have to get involved and the program would experience a page fault it didn't initiate itself.  Temporally relevant data may be evicted fetching a line that will not be used.</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29</a:t>
            </a:fld>
            <a:endParaRPr lang="en-US"/>
          </a:p>
        </p:txBody>
      </p:sp>
    </p:spTree>
    <p:extLst>
      <p:ext uri="{BB962C8B-B14F-4D97-AF65-F5344CB8AC3E}">
        <p14:creationId xmlns:p14="http://schemas.microsoft.com/office/powerpoint/2010/main" val="29939860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pre-fetcher will bring data into L1d for you.  The simpler your code, the better it can do this.  If your code is complex, it will do it wrong, costing a cache miss and forcing it to lose the value of pre-fetching and having to go out to an outer layer to get that instruction again.  Cache eviction is usually LRU; with more associativity (from more cores), the cost of maintaining the list is more expensive.  Compulsory/Capacity/Conflict are miss types.</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30</a:t>
            </a:fld>
            <a:endParaRPr lang="en-US"/>
          </a:p>
        </p:txBody>
      </p:sp>
    </p:spTree>
    <p:extLst>
      <p:ext uri="{BB962C8B-B14F-4D97-AF65-F5344CB8AC3E}">
        <p14:creationId xmlns:p14="http://schemas.microsoft.com/office/powerpoint/2010/main" val="32944401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Short lived data is not cheap, but variables scoped within a method running on the JVM are stack allocated and very fast.  Think about the affect of contending locking.  You've got a warmed cache with all of the data you need, and because of contention (arbitrated at the kernel level), the thread will be put to sleep and your cached data is sitting until you can gain the lock from the arbitrator.  Due to LRU, it could be evicted.  The kernel is general purpose, may decide to do some housekeeping like defragging some memory, </a:t>
            </a:r>
            <a:r>
              <a:rPr lang="en-US" dirty="0" err="1" smtClean="0"/>
              <a:t>futher</a:t>
            </a:r>
            <a:r>
              <a:rPr lang="en-US" dirty="0" smtClean="0"/>
              <a:t> polluting your cache.  When your thread finally does gain the lock, it may end up running on an entirely different core and will have to rewarm its cache.  Everything you do will be a cache miss until its warm again.  CAS is better, checking the value before you replace it with a new value.  If it's different, re-read and try again.  Happens in user space, not at the kernel, all on thread.  </a:t>
            </a:r>
            <a:r>
              <a:rPr lang="en-US" dirty="0" err="1" smtClean="0"/>
              <a:t>Algos</a:t>
            </a:r>
            <a:r>
              <a:rPr lang="en-US" dirty="0" smtClean="0"/>
              <a:t> get a lot harder, though - state machines with many more steps and complexity.  And there is still a non-negligible cost.  Remember the cycle time diffs for different cache sizes; if the workload can be tailored to the size of the last level cache, performance can be dramatically improved.  Note that for large data sets, you may have to be oblivious to caching.</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31</a:t>
            </a:fld>
            <a:endParaRPr lang="en-US"/>
          </a:p>
        </p:txBody>
      </p:sp>
    </p:spTree>
    <p:extLst>
      <p:ext uri="{BB962C8B-B14F-4D97-AF65-F5344CB8AC3E}">
        <p14:creationId xmlns:p14="http://schemas.microsoft.com/office/powerpoint/2010/main" val="35859635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Eventually, caches have to evict.  Cache misses cost hundreds of cycles.</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32</a:t>
            </a:fld>
            <a:endParaRPr lang="en-US"/>
          </a:p>
        </p:txBody>
      </p:sp>
    </p:spTree>
    <p:extLst>
      <p:ext uri="{BB962C8B-B14F-4D97-AF65-F5344CB8AC3E}">
        <p14:creationId xmlns:p14="http://schemas.microsoft.com/office/powerpoint/2010/main" val="1715473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Memory controllers were moved onto the processor die by AMD beginning with their AMD64 processors and by Intel with their Nehalem processors.</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4</a:t>
            </a:fld>
            <a:endParaRPr lang="en-US"/>
          </a:p>
        </p:txBody>
      </p:sp>
    </p:spTree>
    <p:extLst>
      <p:ext uri="{BB962C8B-B14F-4D97-AF65-F5344CB8AC3E}">
        <p14:creationId xmlns:p14="http://schemas.microsoft.com/office/powerpoint/2010/main" val="9370074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Hyperthreading</a:t>
            </a:r>
            <a:r>
              <a:rPr lang="en-US" dirty="0" smtClean="0"/>
              <a:t> shares all CPU resources except the register set.  Intel CPUs limit to two threads per core, allows one hyper thread to access resources (like the arithmetic logic unit) while another hyper thread is delayed, usually by memory access.  Only more efficient if the combined runtime is lower than a single thread, possible by overlapping wait times for different memory access that would ordinarily be sequential.  The only variable is the number of cache hits.  Note that the effectively shared L1d (&amp; L2) reduce the available caches and bandwidth for each thread to 50% when executing two completely different code (questionable unless the caches are very large), inducing more cache misses, therefore hyper threading is only useful in a limited set of situations.  Can be good for debugging with SMT.  Contrast this with Bulldozer's "modules" (akin to two cores), which has dedicated schedulers and integer units for each thread in a single processor.</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33</a:t>
            </a:fld>
            <a:endParaRPr lang="en-US"/>
          </a:p>
        </p:txBody>
      </p:sp>
    </p:spTree>
    <p:extLst>
      <p:ext uri="{BB962C8B-B14F-4D97-AF65-F5344CB8AC3E}">
        <p14:creationId xmlns:p14="http://schemas.microsoft.com/office/powerpoint/2010/main" val="37819797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n is not very large, an array will beat it for performance.  Linked lists and trees have pointer chasing which are bad for striding across 2K cache pre-fetching.  Java's </a:t>
            </a:r>
            <a:r>
              <a:rPr lang="en-US" dirty="0" err="1" smtClean="0"/>
              <a:t>hashmap</a:t>
            </a:r>
            <a:r>
              <a:rPr lang="en-US" dirty="0" smtClean="0"/>
              <a:t> uses chained buckets, where each hash's bucket is a linked list.  </a:t>
            </a:r>
            <a:r>
              <a:rPr lang="en-US" dirty="0" err="1" smtClean="0"/>
              <a:t>Clojure</a:t>
            </a:r>
            <a:r>
              <a:rPr lang="en-US" dirty="0" smtClean="0"/>
              <a:t>/</a:t>
            </a:r>
            <a:r>
              <a:rPr lang="en-US" dirty="0" err="1" smtClean="0"/>
              <a:t>Scala</a:t>
            </a:r>
            <a:r>
              <a:rPr lang="en-US" dirty="0" smtClean="0"/>
              <a:t> vectors are good, because they have groupings of contiguous memory in use, but do not require all data to be contiguous like Java's </a:t>
            </a:r>
            <a:r>
              <a:rPr lang="en-US" dirty="0" err="1" smtClean="0"/>
              <a:t>ArrayList</a:t>
            </a:r>
            <a:r>
              <a:rPr lang="en-US" dirty="0" smtClean="0"/>
              <a:t>.  </a:t>
            </a:r>
            <a:r>
              <a:rPr lang="en-US" dirty="0" err="1" smtClean="0"/>
              <a:t>Fastutil</a:t>
            </a:r>
            <a:r>
              <a:rPr lang="en-US" dirty="0" smtClean="0"/>
              <a:t> is additive, no removal, but that's not necessarily a bad thing with proper </a:t>
            </a:r>
            <a:r>
              <a:rPr lang="en-US" dirty="0" err="1" smtClean="0"/>
              <a:t>tombstoning</a:t>
            </a:r>
            <a:r>
              <a:rPr lang="en-US" dirty="0" smtClean="0"/>
              <a:t> and data cleanup.</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34</a:t>
            </a:fld>
            <a:endParaRPr lang="en-US"/>
          </a:p>
        </p:txBody>
      </p:sp>
    </p:spTree>
    <p:extLst>
      <p:ext uri="{BB962C8B-B14F-4D97-AF65-F5344CB8AC3E}">
        <p14:creationId xmlns:p14="http://schemas.microsoft.com/office/powerpoint/2010/main" val="3096770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have as much RAM/heap space as we want now.  And requirements for RAM grow at about 100x per decade.  But are we now bound by GC?  You can get 100GB of heap, but how long do you pause for marking/remarking phases and compaction?  Even on a 2-4 GB heap, you're going to get multi-second pauses - when and how often?  IBM Metronome collector is very predictable. Azul around one millisecond for lots of garbage with C4.</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35</a:t>
            </a:fld>
            <a:endParaRPr lang="en-US"/>
          </a:p>
        </p:txBody>
      </p:sp>
    </p:spTree>
    <p:extLst>
      <p:ext uri="{BB962C8B-B14F-4D97-AF65-F5344CB8AC3E}">
        <p14:creationId xmlns:p14="http://schemas.microsoft.com/office/powerpoint/2010/main" val="25398985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Graphics card processing (</a:t>
            </a:r>
            <a:r>
              <a:rPr lang="en-US" dirty="0" err="1" smtClean="0"/>
              <a:t>OpenCL</a:t>
            </a:r>
            <a:r>
              <a:rPr lang="en-US" dirty="0" smtClean="0"/>
              <a:t>) is great for specific kinds of operations, like floating point arithmetic. But they don't perform well for all operations, and you have to get the data to them.</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36</a:t>
            </a:fld>
            <a:endParaRPr lang="en-US"/>
          </a:p>
        </p:txBody>
      </p:sp>
    </p:spTree>
    <p:extLst>
      <p:ext uri="{BB962C8B-B14F-4D97-AF65-F5344CB8AC3E}">
        <p14:creationId xmlns:p14="http://schemas.microsoft.com/office/powerpoint/2010/main" val="28420347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cores is large enough that traditional multi-processor techniques are no longer efficient[citation needed] — largely because of issues with congestion in supplying instructions and data to the many processors.  Network-on-chip technology may be advantageous above this threshold</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37</a:t>
            </a:fld>
            <a:endParaRPr lang="en-US"/>
          </a:p>
        </p:txBody>
      </p:sp>
    </p:spTree>
    <p:extLst>
      <p:ext uri="{BB962C8B-B14F-4D97-AF65-F5344CB8AC3E}">
        <p14:creationId xmlns:p14="http://schemas.microsoft.com/office/powerpoint/2010/main" val="15514830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HP, due to come out this year or next, may change memory fundamentally.  If the data and the function are together, you get the highest throughput and lowest latency possible.  Could replace DRAM and disk entirely.  When current flows in one direction through the device, the electrical resistance increases; and when current flows in the opposite direction, the resistance decreases.  When the current is stopped, the component retains the last resistance that it had, and when the flow of charge starts again, the resistance of the circuit will be what it was when it was last active.  Is write endurance good enough for anything but storage?</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38</a:t>
            </a:fld>
            <a:endParaRPr lang="en-US"/>
          </a:p>
        </p:txBody>
      </p:sp>
    </p:spTree>
    <p:extLst>
      <p:ext uri="{BB962C8B-B14F-4D97-AF65-F5344CB8AC3E}">
        <p14:creationId xmlns:p14="http://schemas.microsoft.com/office/powerpoint/2010/main" val="11199420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Thermally-driven phase change, not an electronic process.  Faster because it doesn't need to erase a block of cells before writing.  Flash degrades at 5000 writes per sector, where PRAM lasts 100 million writes.  Some argue that PRAM should be considered a </a:t>
            </a:r>
            <a:r>
              <a:rPr lang="en-US" dirty="0" err="1" smtClean="0"/>
              <a:t>memristor</a:t>
            </a:r>
            <a:r>
              <a:rPr lang="en-US" dirty="0" smtClean="0"/>
              <a:t> as well.</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39</a:t>
            </a:fld>
            <a:endParaRPr lang="en-US"/>
          </a:p>
        </p:txBody>
      </p:sp>
    </p:spTree>
    <p:extLst>
      <p:ext uri="{BB962C8B-B14F-4D97-AF65-F5344CB8AC3E}">
        <p14:creationId xmlns:p14="http://schemas.microsoft.com/office/powerpoint/2010/main" val="3750263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NUMA architectures have more trouble migrating processes across cores.  Initially, it has to look for a core with the same speed accessing memory resources and enough resources for the process.  If none are found, it then allows for degradation.  NUMA is not the same as multiple commodity machines because they don't have a shared address space.  Thread migration across sockets is extremely expensive because the shared L3 cache isn't warmed.</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5</a:t>
            </a:fld>
            <a:endParaRPr lang="en-US"/>
          </a:p>
        </p:txBody>
      </p:sp>
    </p:spTree>
    <p:extLst>
      <p:ext uri="{BB962C8B-B14F-4D97-AF65-F5344CB8AC3E}">
        <p14:creationId xmlns:p14="http://schemas.microsoft.com/office/powerpoint/2010/main" val="1375291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dirty cache line is not present in any other processor's cache; clean copies of the same cache line can reside in arbitrarily many caches. A cache line that has been modified has a dirty flag set to true, set to false when sent to main memory.  Be careful about what's on them, because if a line holds multiple variables and the state of one changes, coherency must be maintained.  Kills performance for parallel threads on an SMP machine.  Memory data is transferred to caches in 64 bit blocks, while a cache line is typically 64 bytes, therefore 8 transfers per cache line.  The blocks of a line arrive at different times, ~every 4 CPU cycles.  If the word in the line required is in the last block, that's about 30 cycles or more after the first word arrives.  However, the memory controller is free to request the blocks in a different order.  The processor can specify the "critical word",  and the block that word resides in can be retrieved first for the cache line by the memory controller.  The program has the data it needs and can continue while the rest of the line is retrieved and the cache is not yet in a consistent state, called "Critical Word First &amp; Early Restart". Note that with pre-fetching, the critical word is not known - if the processor request the cache line while the pre-fetching is in transit, it will not be able to influence the block ordering and will have to wait until the critical word arrives in order.  Position in the cache line matters, faster to be at the front than the rear.</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6</a:t>
            </a:fld>
            <a:endParaRPr lang="en-US"/>
          </a:p>
        </p:txBody>
      </p:sp>
    </p:spTree>
    <p:extLst>
      <p:ext uri="{BB962C8B-B14F-4D97-AF65-F5344CB8AC3E}">
        <p14:creationId xmlns:p14="http://schemas.microsoft.com/office/powerpoint/2010/main" val="1777350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through caching: immediately write to main memory after cache line changed. Slow, but predictable.  Lots of FSB traffic.  Write back caching: mark flag bit as dirty, when evicted the processor notes and sends cache line back to main memory, instead of just dropping it; have to be careful of false sharing and cache coherency.  Write combining caching: used by graphics cards, groups writes to main memory for speed.  </a:t>
            </a:r>
            <a:r>
              <a:rPr lang="en-US" dirty="0" err="1" smtClean="0"/>
              <a:t>Uncachable</a:t>
            </a:r>
            <a:r>
              <a:rPr lang="en-US" dirty="0" smtClean="0"/>
              <a:t>: dynamic memory values that can change without warning.  Used for commodity hardware.</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7</a:t>
            </a:fld>
            <a:endParaRPr lang="en-US"/>
          </a:p>
        </p:txBody>
      </p:sp>
    </p:spTree>
    <p:extLst>
      <p:ext uri="{BB962C8B-B14F-4D97-AF65-F5344CB8AC3E}">
        <p14:creationId xmlns:p14="http://schemas.microsoft.com/office/powerpoint/2010/main" val="150620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Westmere</a:t>
            </a:r>
            <a:r>
              <a:rPr lang="en-US" dirty="0" smtClean="0"/>
              <a:t> was the 32nm die shrink of Nehalem.  Ivy Bridge uses 22nm.  I'm ignoring Oracle SPARC here, but note that Oracle is supposedly building a 16K core </a:t>
            </a:r>
            <a:r>
              <a:rPr lang="en-US" dirty="0" err="1" smtClean="0"/>
              <a:t>UltraSPARC</a:t>
            </a:r>
            <a:r>
              <a:rPr lang="en-US" dirty="0" smtClean="0"/>
              <a:t> 64.  Current Intel top of the line is Xeon E7-8870 (8 cores, 32MB L3, 4TB RAM), but it's a </a:t>
            </a:r>
            <a:r>
              <a:rPr lang="en-US" dirty="0" err="1" smtClean="0"/>
              <a:t>Westmere</a:t>
            </a:r>
            <a:r>
              <a:rPr lang="en-US" dirty="0" smtClean="0"/>
              <a:t>-based microarchitecture.  The E5-2600 </a:t>
            </a:r>
            <a:r>
              <a:rPr lang="en-US" dirty="0" err="1" smtClean="0"/>
              <a:t>Romley</a:t>
            </a:r>
            <a:r>
              <a:rPr lang="en-US" dirty="0" smtClean="0"/>
              <a:t> is the top shelf new Sandy Bridge offering - it's specs don't sound as mighty (8 cores per socket, max 30MB L3, 1TB RAM).  Don't be fooled, the Direct Data IO makes up for it as disks network cards can do DMA (Direct Memory Access) from L3, not RAM, decreasing latency by ~18%.  Also has two memory read ports, whereas previous architectures only had one and were a bottleneck for math-intensive applications.  Sandy Bridge is 4-30MB (8MB is currently max for mobile platforms, even with Ivy Bridge), includes the processor graphics.  Sandy/Ivy Bridge and Bulldozer support the new AVX (Advanced Vector Extensions) instruction set of x86.</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8</a:t>
            </a:fld>
            <a:endParaRPr lang="en-US"/>
          </a:p>
        </p:txBody>
      </p:sp>
    </p:spTree>
    <p:extLst>
      <p:ext uri="{BB962C8B-B14F-4D97-AF65-F5344CB8AC3E}">
        <p14:creationId xmlns:p14="http://schemas.microsoft.com/office/powerpoint/2010/main" val="2502339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to scale, not representative of the correct number of registers.</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10</a:t>
            </a:fld>
            <a:endParaRPr lang="en-US"/>
          </a:p>
        </p:txBody>
      </p:sp>
    </p:spTree>
    <p:extLst>
      <p:ext uri="{BB962C8B-B14F-4D97-AF65-F5344CB8AC3E}">
        <p14:creationId xmlns:p14="http://schemas.microsoft.com/office/powerpoint/2010/main" val="1156827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algorithms are dominated by that - you have to send data somewhere to have an operation performed on it, and then you have to send it back to where it can be used.  With spatial, what's important is that data which is required together is located together.  The JVM does not guarantee this for object instances, such as fields in a class.</a:t>
            </a:r>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11</a:t>
            </a:fld>
            <a:endParaRPr lang="en-US"/>
          </a:p>
        </p:txBody>
      </p:sp>
    </p:spTree>
    <p:extLst>
      <p:ext uri="{BB962C8B-B14F-4D97-AF65-F5344CB8AC3E}">
        <p14:creationId xmlns:p14="http://schemas.microsoft.com/office/powerpoint/2010/main" val="1597977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C0A241-B133-B54C-8058-D0433437B79A}" type="datetimeFigureOut">
              <a:rPr lang="en-US" smtClean="0"/>
              <a:t>9/7/12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2557718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C0A241-B133-B54C-8058-D0433437B79A}" type="datetimeFigureOut">
              <a:rPr lang="en-US" smtClean="0"/>
              <a:t>9/7/12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3036805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C0A241-B133-B54C-8058-D0433437B79A}" type="datetimeFigureOut">
              <a:rPr lang="en-US" smtClean="0"/>
              <a:t>9/7/12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4265671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C0A241-B133-B54C-8058-D0433437B79A}" type="datetimeFigureOut">
              <a:rPr lang="en-US" smtClean="0"/>
              <a:t>9/7/12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601779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C0A241-B133-B54C-8058-D0433437B79A}" type="datetimeFigureOut">
              <a:rPr lang="en-US" smtClean="0"/>
              <a:t>9/7/12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1697658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C0A241-B133-B54C-8058-D0433437B79A}" type="datetimeFigureOut">
              <a:rPr lang="en-US" smtClean="0"/>
              <a:t>9/7/12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150401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C0A241-B133-B54C-8058-D0433437B79A}" type="datetimeFigureOut">
              <a:rPr lang="en-US" smtClean="0"/>
              <a:t>9/7/12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662955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C0A241-B133-B54C-8058-D0433437B79A}" type="datetimeFigureOut">
              <a:rPr lang="en-US" smtClean="0"/>
              <a:t>9/7/12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1258349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C0A241-B133-B54C-8058-D0433437B79A}" type="datetimeFigureOut">
              <a:rPr lang="en-US" smtClean="0"/>
              <a:t>9/7/12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364303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C0A241-B133-B54C-8058-D0433437B79A}" type="datetimeFigureOut">
              <a:rPr lang="en-US" smtClean="0"/>
              <a:t>9/7/12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1111677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C0A241-B133-B54C-8058-D0433437B79A}" type="datetimeFigureOut">
              <a:rPr lang="en-US" smtClean="0"/>
              <a:t>9/7/12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1DB13-8864-194B-93FF-7ACBB9AC397D}" type="slidenum">
              <a:rPr lang="en-US" smtClean="0"/>
              <a:t>‹#›</a:t>
            </a:fld>
            <a:endParaRPr lang="en-US"/>
          </a:p>
        </p:txBody>
      </p:sp>
    </p:spTree>
    <p:extLst>
      <p:ext uri="{BB962C8B-B14F-4D97-AF65-F5344CB8AC3E}">
        <p14:creationId xmlns:p14="http://schemas.microsoft.com/office/powerpoint/2010/main" val="9791216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C0A241-B133-B54C-8058-D0433437B79A}" type="datetimeFigureOut">
              <a:rPr lang="en-US" smtClean="0"/>
              <a:t>9/7/12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1DB13-8864-194B-93FF-7ACBB9AC397D}" type="slidenum">
              <a:rPr lang="en-US" smtClean="0"/>
              <a:t>‹#›</a:t>
            </a:fld>
            <a:endParaRPr lang="en-US"/>
          </a:p>
        </p:txBody>
      </p:sp>
    </p:spTree>
    <p:extLst>
      <p:ext uri="{BB962C8B-B14F-4D97-AF65-F5344CB8AC3E}">
        <p14:creationId xmlns:p14="http://schemas.microsoft.com/office/powerpoint/2010/main" val="1049713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ode.google.com/p/disruptor/"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1" Type="http://schemas.openxmlformats.org/officeDocument/2006/relationships/hyperlink" Target="http://www.ilsistemista.net/index.php/hardware-analysis/24-bulldozer-vs-sandy-bridge-vs-k10-comparison-whats-wrong-with-amd-bulldozer.html" TargetMode="External"/><Relationship Id="rId12" Type="http://schemas.openxmlformats.org/officeDocument/2006/relationships/hyperlink" Target="http://www.sisoftware.net/?d=qa&amp;f=ben_mem_latency" TargetMode="External"/><Relationship Id="rId1" Type="http://schemas.openxmlformats.org/officeDocument/2006/relationships/slideLayout" Target="../slideLayouts/slideLayout2.xml"/><Relationship Id="rId2" Type="http://schemas.openxmlformats.org/officeDocument/2006/relationships/hyperlink" Target="http://people.freebsd.org/~lstewart/articles/cpumemory.pdf" TargetMode="External"/><Relationship Id="rId3" Type="http://schemas.openxmlformats.org/officeDocument/2006/relationships/hyperlink" Target="http://www.amazon.com/Java-Performance-Charlie-Hunt/dp/0137142528/ref=sr_1_1?ie=UTF8&amp;qid=1330796836&amp;sr=8-1" TargetMode="External"/><Relationship Id="rId4" Type="http://schemas.openxmlformats.org/officeDocument/2006/relationships/hyperlink" Target="http://wikipedia.org/" TargetMode="External"/><Relationship Id="rId5" Type="http://schemas.openxmlformats.org/officeDocument/2006/relationships/hyperlink" Target="http://www.anandtech.com/" TargetMode="External"/><Relationship Id="rId6" Type="http://schemas.openxmlformats.org/officeDocument/2006/relationships/hyperlink" Target="http://www.agner.org/optimize/microarchitecture.pdf" TargetMode="External"/><Relationship Id="rId7" Type="http://schemas.openxmlformats.org/officeDocument/2006/relationships/hyperlink" Target="http://www.hardwaresecrets.com/article/610" TargetMode="External"/><Relationship Id="rId8" Type="http://schemas.openxmlformats.org/officeDocument/2006/relationships/hyperlink" Target="http://www.hardwaresecrets.com/printpage/Inside-the-Intel-Sandy-Bridge-Microarchitecture/1161" TargetMode="External"/><Relationship Id="rId9" Type="http://schemas.openxmlformats.org/officeDocument/2006/relationships/hyperlink" Target="http://mechanical-sympathy.blogspot.com/" TargetMode="External"/><Relationship Id="rId10" Type="http://schemas.openxmlformats.org/officeDocument/2006/relationships/hyperlink" Target="http://www.azulsystems.com/presentations/application-memory-wal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16696"/>
            <a:ext cx="7772400" cy="1470025"/>
          </a:xfrm>
        </p:spPr>
        <p:txBody>
          <a:bodyPr/>
          <a:lstStyle/>
          <a:p>
            <a:r>
              <a:rPr lang="en-US" dirty="0" smtClean="0"/>
              <a:t>CPU Caches</a:t>
            </a:r>
            <a:endParaRPr lang="en-US" dirty="0"/>
          </a:p>
        </p:txBody>
      </p:sp>
      <p:sp>
        <p:nvSpPr>
          <p:cNvPr id="3" name="Subtitle 2"/>
          <p:cNvSpPr>
            <a:spLocks noGrp="1"/>
          </p:cNvSpPr>
          <p:nvPr>
            <p:ph type="subTitle" idx="1"/>
          </p:nvPr>
        </p:nvSpPr>
        <p:spPr/>
        <p:txBody>
          <a:bodyPr/>
          <a:lstStyle/>
          <a:p>
            <a:r>
              <a:rPr lang="en-US" dirty="0" smtClean="0"/>
              <a:t>Jamie Allen</a:t>
            </a:r>
          </a:p>
          <a:p>
            <a:r>
              <a:rPr lang="en-US" dirty="0" err="1" smtClean="0"/>
              <a:t>JavaZone</a:t>
            </a:r>
            <a:r>
              <a:rPr lang="en-US" dirty="0" smtClean="0"/>
              <a:t> 2012</a:t>
            </a:r>
            <a:endParaRPr lang="en-US" dirty="0"/>
          </a:p>
        </p:txBody>
      </p:sp>
      <p:pic>
        <p:nvPicPr>
          <p:cNvPr id="4" name="Picture 3" descr="typesafe-logo-0811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2334011"/>
            <a:ext cx="4572000" cy="1104900"/>
          </a:xfrm>
          <a:prstGeom prst="rect">
            <a:avLst/>
          </a:prstGeom>
        </p:spPr>
      </p:pic>
    </p:spTree>
    <p:extLst>
      <p:ext uri="{BB962C8B-B14F-4D97-AF65-F5344CB8AC3E}">
        <p14:creationId xmlns:p14="http://schemas.microsoft.com/office/powerpoint/2010/main" val="985883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 Caches</a:t>
            </a:r>
            <a:endParaRPr lang="en-US" dirty="0"/>
          </a:p>
        </p:txBody>
      </p:sp>
      <p:pic>
        <p:nvPicPr>
          <p:cNvPr id="4" name="Content Placeholder 3" descr="all_caches.png"/>
          <p:cNvPicPr>
            <a:picLocks noGrp="1" noChangeAspect="1"/>
          </p:cNvPicPr>
          <p:nvPr>
            <p:ph idx="1"/>
          </p:nvPr>
        </p:nvPicPr>
        <p:blipFill>
          <a:blip r:embed="rId3">
            <a:extLst>
              <a:ext uri="{28A0092B-C50C-407E-A947-70E740481C1C}">
                <a14:useLocalDpi xmlns:a14="http://schemas.microsoft.com/office/drawing/2010/main" val="0"/>
              </a:ext>
            </a:extLst>
          </a:blip>
          <a:srcRect t="14288" b="14288"/>
          <a:stretch>
            <a:fillRect/>
          </a:stretch>
        </p:blipFill>
        <p:spPr/>
      </p:pic>
    </p:spTree>
    <p:extLst>
      <p:ext uri="{BB962C8B-B14F-4D97-AF65-F5344CB8AC3E}">
        <p14:creationId xmlns:p14="http://schemas.microsoft.com/office/powerpoint/2010/main" val="2917892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Locality</a:t>
            </a:r>
            <a:endParaRPr lang="en-US" dirty="0"/>
          </a:p>
        </p:txBody>
      </p:sp>
      <p:sp>
        <p:nvSpPr>
          <p:cNvPr id="3" name="Content Placeholder 2"/>
          <p:cNvSpPr>
            <a:spLocks noGrp="1"/>
          </p:cNvSpPr>
          <p:nvPr>
            <p:ph idx="1"/>
          </p:nvPr>
        </p:nvSpPr>
        <p:spPr/>
        <p:txBody>
          <a:bodyPr/>
          <a:lstStyle/>
          <a:p>
            <a:r>
              <a:rPr lang="en-US" dirty="0" smtClean="0"/>
              <a:t>The most critical factor in performance</a:t>
            </a:r>
          </a:p>
          <a:p>
            <a:r>
              <a:rPr lang="en-US" b="1" dirty="0" smtClean="0"/>
              <a:t>Spatial </a:t>
            </a:r>
            <a:r>
              <a:rPr lang="en-US" dirty="0" smtClean="0"/>
              <a:t>- reused over and over in a loop, data accessed in small regions</a:t>
            </a:r>
          </a:p>
          <a:p>
            <a:r>
              <a:rPr lang="en-US" b="1" dirty="0" smtClean="0"/>
              <a:t>Temporal </a:t>
            </a:r>
            <a:r>
              <a:rPr lang="en-US" dirty="0" smtClean="0"/>
              <a:t>- high probability it will be reused before long</a:t>
            </a:r>
            <a:endParaRPr lang="en-US" dirty="0"/>
          </a:p>
        </p:txBody>
      </p:sp>
    </p:spTree>
    <p:extLst>
      <p:ext uri="{BB962C8B-B14F-4D97-AF65-F5344CB8AC3E}">
        <p14:creationId xmlns:p14="http://schemas.microsoft.com/office/powerpoint/2010/main" val="143360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 or Instruction Cycle </a:t>
            </a:r>
            <a:endParaRPr lang="en-US" dirty="0"/>
          </a:p>
        </p:txBody>
      </p:sp>
      <p:sp>
        <p:nvSpPr>
          <p:cNvPr id="3" name="Content Placeholder 2"/>
          <p:cNvSpPr>
            <a:spLocks noGrp="1"/>
          </p:cNvSpPr>
          <p:nvPr>
            <p:ph idx="1"/>
          </p:nvPr>
        </p:nvSpPr>
        <p:spPr/>
        <p:txBody>
          <a:bodyPr/>
          <a:lstStyle/>
          <a:p>
            <a:r>
              <a:rPr lang="en-US" dirty="0" smtClean="0"/>
              <a:t>aka Fetch and Execute Cycle</a:t>
            </a:r>
          </a:p>
          <a:p>
            <a:r>
              <a:rPr lang="en-US" dirty="0" smtClean="0"/>
              <a:t>aka Fetch-Decode-Execute Cycle (FDX)</a:t>
            </a:r>
          </a:p>
          <a:p>
            <a:r>
              <a:rPr lang="en-US" dirty="0" smtClean="0"/>
              <a:t>Retrieve instruction from memory, determine actions required and carry them out</a:t>
            </a:r>
          </a:p>
          <a:p>
            <a:r>
              <a:rPr lang="en-US" dirty="0" smtClean="0"/>
              <a:t>Equates to roughly 1/3 of a nanosecond</a:t>
            </a:r>
            <a:endParaRPr lang="en-US" dirty="0"/>
          </a:p>
        </p:txBody>
      </p:sp>
    </p:spTree>
    <p:extLst>
      <p:ext uri="{BB962C8B-B14F-4D97-AF65-F5344CB8AC3E}">
        <p14:creationId xmlns:p14="http://schemas.microsoft.com/office/powerpoint/2010/main" val="357623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“Latency Numbers Everyone Should Know”</a:t>
            </a:r>
            <a:endParaRPr lang="en-US" sz="3600" dirty="0"/>
          </a:p>
        </p:txBody>
      </p:sp>
      <p:sp>
        <p:nvSpPr>
          <p:cNvPr id="3" name="Content Placeholder 2"/>
          <p:cNvSpPr>
            <a:spLocks noGrp="1"/>
          </p:cNvSpPr>
          <p:nvPr>
            <p:ph idx="1"/>
          </p:nvPr>
        </p:nvSpPr>
        <p:spPr/>
        <p:txBody>
          <a:bodyPr>
            <a:normAutofit fontScale="25000" lnSpcReduction="20000"/>
          </a:bodyPr>
          <a:lstStyle/>
          <a:p>
            <a:pPr marL="0" indent="0">
              <a:buNone/>
            </a:pPr>
            <a:r>
              <a:rPr lang="en-US" sz="6400" dirty="0" smtClean="0">
                <a:latin typeface="Courier New"/>
              </a:rPr>
              <a:t>L1 cache reference ......................... 0.5 ns</a:t>
            </a:r>
          </a:p>
          <a:p>
            <a:pPr marL="0" indent="0">
              <a:buNone/>
            </a:pPr>
            <a:r>
              <a:rPr lang="en-US" sz="6400" dirty="0" smtClean="0">
                <a:latin typeface="Courier New"/>
              </a:rPr>
              <a:t>Branch </a:t>
            </a:r>
            <a:r>
              <a:rPr lang="en-US" sz="6400" dirty="0" err="1" smtClean="0">
                <a:latin typeface="Courier New"/>
              </a:rPr>
              <a:t>mispredict</a:t>
            </a:r>
            <a:r>
              <a:rPr lang="en-US" sz="6400" dirty="0" smtClean="0">
                <a:latin typeface="Courier New"/>
              </a:rPr>
              <a:t> ............................ 5 ns</a:t>
            </a:r>
          </a:p>
          <a:p>
            <a:pPr marL="0" indent="0">
              <a:buNone/>
            </a:pPr>
            <a:r>
              <a:rPr lang="en-US" sz="6400" dirty="0" smtClean="0">
                <a:latin typeface="Courier New"/>
              </a:rPr>
              <a:t>L2 cache reference ........................... 7 ns</a:t>
            </a:r>
          </a:p>
          <a:p>
            <a:pPr marL="0" indent="0">
              <a:buNone/>
            </a:pPr>
            <a:r>
              <a:rPr lang="en-US" sz="6400" dirty="0" err="1" smtClean="0">
                <a:latin typeface="Courier New"/>
              </a:rPr>
              <a:t>Mutex</a:t>
            </a:r>
            <a:r>
              <a:rPr lang="en-US" sz="6400" dirty="0" smtClean="0">
                <a:latin typeface="Courier New"/>
              </a:rPr>
              <a:t> lock/unlock ........................... 25 ns</a:t>
            </a:r>
          </a:p>
          <a:p>
            <a:pPr marL="0" indent="0">
              <a:buNone/>
            </a:pPr>
            <a:r>
              <a:rPr lang="en-US" sz="6400" dirty="0" smtClean="0">
                <a:latin typeface="Courier New"/>
              </a:rPr>
              <a:t>Main memory reference ...................... 100 ns             </a:t>
            </a:r>
          </a:p>
          <a:p>
            <a:pPr marL="0" indent="0">
              <a:buNone/>
            </a:pPr>
            <a:r>
              <a:rPr lang="en-US" sz="6400" dirty="0" smtClean="0">
                <a:latin typeface="Courier New"/>
              </a:rPr>
              <a:t>Compress 1K bytes with Zippy ............. 3,000 ns  =   3 µs</a:t>
            </a:r>
          </a:p>
          <a:p>
            <a:pPr marL="0" indent="0">
              <a:buNone/>
            </a:pPr>
            <a:r>
              <a:rPr lang="en-US" sz="6400" dirty="0" smtClean="0">
                <a:latin typeface="Courier New"/>
              </a:rPr>
              <a:t>Send 2K bytes over 1 </a:t>
            </a:r>
            <a:r>
              <a:rPr lang="en-US" sz="6400" dirty="0" err="1" smtClean="0">
                <a:latin typeface="Courier New"/>
              </a:rPr>
              <a:t>Gbps</a:t>
            </a:r>
            <a:r>
              <a:rPr lang="en-US" sz="6400" dirty="0" smtClean="0">
                <a:latin typeface="Courier New"/>
              </a:rPr>
              <a:t> network ....... 20,000 ns  =  20 µs</a:t>
            </a:r>
          </a:p>
          <a:p>
            <a:pPr marL="0" indent="0">
              <a:buNone/>
            </a:pPr>
            <a:r>
              <a:rPr lang="en-US" sz="6400" dirty="0" smtClean="0">
                <a:latin typeface="Courier New"/>
              </a:rPr>
              <a:t>SSD random read ........................ 150,000 ns  = 150 µs</a:t>
            </a:r>
          </a:p>
          <a:p>
            <a:pPr marL="0" indent="0">
              <a:buNone/>
            </a:pPr>
            <a:r>
              <a:rPr lang="en-US" sz="6400" dirty="0" smtClean="0">
                <a:latin typeface="Courier New"/>
              </a:rPr>
              <a:t>Read 1 MB sequentially from memory ..... 250,000 ns  = 250 µs</a:t>
            </a:r>
          </a:p>
          <a:p>
            <a:pPr marL="0" indent="0">
              <a:buNone/>
            </a:pPr>
            <a:r>
              <a:rPr lang="en-US" sz="6400" dirty="0" smtClean="0">
                <a:latin typeface="Courier New"/>
              </a:rPr>
              <a:t>Round trip within same datacenter ...... 500,000 ns  = 0.5 </a:t>
            </a:r>
            <a:r>
              <a:rPr lang="en-US" sz="6400" dirty="0" err="1" smtClean="0">
                <a:latin typeface="Courier New"/>
              </a:rPr>
              <a:t>ms</a:t>
            </a:r>
            <a:endParaRPr lang="en-US" sz="6400" dirty="0" smtClean="0">
              <a:latin typeface="Courier New"/>
            </a:endParaRPr>
          </a:p>
          <a:p>
            <a:pPr marL="0" indent="0">
              <a:buNone/>
            </a:pPr>
            <a:r>
              <a:rPr lang="en-US" sz="6400" dirty="0" smtClean="0">
                <a:latin typeface="Courier New"/>
              </a:rPr>
              <a:t>Read 1 MB sequentially from SSD* ..... 1,000,000 ns  =   1 </a:t>
            </a:r>
            <a:r>
              <a:rPr lang="en-US" sz="6400" dirty="0" err="1" smtClean="0">
                <a:latin typeface="Courier New"/>
              </a:rPr>
              <a:t>ms</a:t>
            </a:r>
            <a:endParaRPr lang="en-US" sz="6400" dirty="0" smtClean="0">
              <a:latin typeface="Courier New"/>
            </a:endParaRPr>
          </a:p>
          <a:p>
            <a:pPr marL="0" indent="0">
              <a:buNone/>
            </a:pPr>
            <a:r>
              <a:rPr lang="en-US" sz="6400" dirty="0" smtClean="0">
                <a:latin typeface="Courier New"/>
              </a:rPr>
              <a:t>Disk seek ........................... 10,000,000 ns  =  10 </a:t>
            </a:r>
            <a:r>
              <a:rPr lang="en-US" sz="6400" dirty="0" err="1" smtClean="0">
                <a:latin typeface="Courier New"/>
              </a:rPr>
              <a:t>ms</a:t>
            </a:r>
            <a:endParaRPr lang="en-US" sz="6400" dirty="0" smtClean="0">
              <a:latin typeface="Courier New"/>
            </a:endParaRPr>
          </a:p>
          <a:p>
            <a:pPr marL="0" indent="0">
              <a:buNone/>
            </a:pPr>
            <a:r>
              <a:rPr lang="en-US" sz="6400" dirty="0" smtClean="0">
                <a:latin typeface="Courier New"/>
              </a:rPr>
              <a:t>Read 1 MB sequentially from disk .... 20,000,000 ns  =  20 </a:t>
            </a:r>
            <a:r>
              <a:rPr lang="en-US" sz="6400" dirty="0" err="1" smtClean="0">
                <a:latin typeface="Courier New"/>
              </a:rPr>
              <a:t>ms</a:t>
            </a:r>
            <a:endParaRPr lang="en-US" sz="6400" dirty="0" smtClean="0">
              <a:latin typeface="Courier New"/>
            </a:endParaRPr>
          </a:p>
          <a:p>
            <a:pPr marL="0" indent="0">
              <a:buNone/>
            </a:pPr>
            <a:r>
              <a:rPr lang="en-US" sz="6400" dirty="0" smtClean="0">
                <a:latin typeface="Courier New"/>
              </a:rPr>
              <a:t>Send packet CA-&gt;Netherlands-&gt;CA .... 150,000,000 ns  = 150 </a:t>
            </a:r>
            <a:r>
              <a:rPr lang="en-US" sz="6400" dirty="0" err="1" smtClean="0">
                <a:latin typeface="Courier New"/>
              </a:rPr>
              <a:t>ms</a:t>
            </a:r>
            <a:endParaRPr lang="en-US" sz="6400" dirty="0" smtClean="0">
              <a:latin typeface="Courier New"/>
            </a:endParaRPr>
          </a:p>
          <a:p>
            <a:pPr marL="0" indent="0">
              <a:buNone/>
            </a:pPr>
            <a:endParaRPr lang="en-US" dirty="0" smtClean="0"/>
          </a:p>
          <a:p>
            <a:r>
              <a:rPr lang="en-US" sz="4800" dirty="0" smtClean="0"/>
              <a:t>Shamelessly cribbed from this gist: https://</a:t>
            </a:r>
            <a:r>
              <a:rPr lang="en-US" sz="4800" dirty="0" err="1" smtClean="0"/>
              <a:t>gist.github.com</a:t>
            </a:r>
            <a:r>
              <a:rPr lang="en-US" sz="4800" dirty="0" smtClean="0"/>
              <a:t>/2843375</a:t>
            </a:r>
          </a:p>
          <a:p>
            <a:endParaRPr lang="en-US" dirty="0"/>
          </a:p>
        </p:txBody>
      </p:sp>
    </p:spTree>
    <p:extLst>
      <p:ext uri="{BB962C8B-B14F-4D97-AF65-F5344CB8AC3E}">
        <p14:creationId xmlns:p14="http://schemas.microsoft.com/office/powerpoint/2010/main" val="380310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Measured Cache Latencies</a:t>
            </a:r>
            <a:endParaRPr lang="en-US" dirty="0"/>
          </a:p>
        </p:txBody>
      </p:sp>
      <p:sp>
        <p:nvSpPr>
          <p:cNvPr id="3" name="Content Placeholder 2"/>
          <p:cNvSpPr>
            <a:spLocks noGrp="1"/>
          </p:cNvSpPr>
          <p:nvPr>
            <p:ph idx="1"/>
          </p:nvPr>
        </p:nvSpPr>
        <p:spPr/>
        <p:txBody>
          <a:bodyPr>
            <a:normAutofit/>
          </a:bodyPr>
          <a:lstStyle/>
          <a:p>
            <a:pPr marL="0" indent="0">
              <a:buNone/>
            </a:pPr>
            <a:r>
              <a:rPr lang="en-US" sz="1400" dirty="0" smtClean="0">
                <a:latin typeface="Courier New"/>
                <a:cs typeface="Courier New"/>
              </a:rPr>
              <a:t>Sandy Bridge-E			  L1d			L2			L3		  Main</a:t>
            </a:r>
          </a:p>
          <a:p>
            <a:pPr marL="0" indent="0">
              <a:buNone/>
            </a:pPr>
            <a:r>
              <a:rPr lang="en-US" sz="1400" dirty="0" smtClean="0">
                <a:latin typeface="Courier New"/>
                <a:cs typeface="Courier New"/>
              </a:rPr>
              <a:t>=======================================================================</a:t>
            </a:r>
          </a:p>
          <a:p>
            <a:pPr marL="0" indent="0">
              <a:buNone/>
            </a:pPr>
            <a:r>
              <a:rPr lang="en-US" sz="1400" dirty="0" smtClean="0">
                <a:latin typeface="Courier New"/>
                <a:cs typeface="Courier New"/>
              </a:rPr>
              <a:t>Sequential Access .....    3 </a:t>
            </a:r>
            <a:r>
              <a:rPr lang="en-US" sz="1400" dirty="0" err="1" smtClean="0">
                <a:latin typeface="Courier New"/>
                <a:cs typeface="Courier New"/>
              </a:rPr>
              <a:t>clk</a:t>
            </a:r>
            <a:r>
              <a:rPr lang="en-US" sz="1400" dirty="0" smtClean="0">
                <a:latin typeface="Courier New"/>
                <a:cs typeface="Courier New"/>
              </a:rPr>
              <a:t>         11 </a:t>
            </a:r>
            <a:r>
              <a:rPr lang="en-US" sz="1400" dirty="0" err="1" smtClean="0">
                <a:latin typeface="Courier New"/>
                <a:cs typeface="Courier New"/>
              </a:rPr>
              <a:t>clk</a:t>
            </a:r>
            <a:r>
              <a:rPr lang="en-US" sz="1400" dirty="0" smtClean="0">
                <a:latin typeface="Courier New"/>
                <a:cs typeface="Courier New"/>
              </a:rPr>
              <a:t>       14 </a:t>
            </a:r>
            <a:r>
              <a:rPr lang="en-US" sz="1400" dirty="0" err="1" smtClean="0">
                <a:latin typeface="Courier New"/>
                <a:cs typeface="Courier New"/>
              </a:rPr>
              <a:t>clk</a:t>
            </a:r>
            <a:r>
              <a:rPr lang="en-US" sz="1400" dirty="0" smtClean="0">
                <a:latin typeface="Courier New"/>
                <a:cs typeface="Courier New"/>
              </a:rPr>
              <a:t>        6ns</a:t>
            </a:r>
          </a:p>
          <a:p>
            <a:pPr marL="0" indent="0">
              <a:buNone/>
            </a:pPr>
            <a:r>
              <a:rPr lang="en-US" sz="1400" dirty="0" smtClean="0">
                <a:latin typeface="Courier New"/>
                <a:cs typeface="Courier New"/>
              </a:rPr>
              <a:t>Full Random Access ....    3 </a:t>
            </a:r>
            <a:r>
              <a:rPr lang="en-US" sz="1400" dirty="0" err="1" smtClean="0">
                <a:latin typeface="Courier New"/>
                <a:cs typeface="Courier New"/>
              </a:rPr>
              <a:t>clk</a:t>
            </a:r>
            <a:r>
              <a:rPr lang="en-US" sz="1400" dirty="0" smtClean="0">
                <a:latin typeface="Courier New"/>
                <a:cs typeface="Courier New"/>
              </a:rPr>
              <a:t>         11 </a:t>
            </a:r>
            <a:r>
              <a:rPr lang="en-US" sz="1400" dirty="0" err="1" smtClean="0">
                <a:latin typeface="Courier New"/>
                <a:cs typeface="Courier New"/>
              </a:rPr>
              <a:t>clk</a:t>
            </a:r>
            <a:r>
              <a:rPr lang="en-US" sz="1400" dirty="0" smtClean="0">
                <a:latin typeface="Courier New"/>
                <a:cs typeface="Courier New"/>
              </a:rPr>
              <a:t>       38 </a:t>
            </a:r>
            <a:r>
              <a:rPr lang="en-US" sz="1400" dirty="0" err="1" smtClean="0">
                <a:latin typeface="Courier New"/>
                <a:cs typeface="Courier New"/>
              </a:rPr>
              <a:t>clk</a:t>
            </a:r>
            <a:r>
              <a:rPr lang="en-US" sz="1400" dirty="0" smtClean="0">
                <a:latin typeface="Courier New"/>
                <a:cs typeface="Courier New"/>
              </a:rPr>
              <a:t>     65.8ns</a:t>
            </a:r>
          </a:p>
          <a:p>
            <a:endParaRPr lang="en-US" dirty="0" smtClean="0"/>
          </a:p>
          <a:p>
            <a:pPr marL="0" indent="0">
              <a:buNone/>
            </a:pPr>
            <a:r>
              <a:rPr lang="en-US" sz="1400" dirty="0" smtClean="0"/>
              <a:t>SI Software's benchmarks: http://</a:t>
            </a:r>
            <a:r>
              <a:rPr lang="en-US" sz="1400" dirty="0" err="1" smtClean="0"/>
              <a:t>www.sisoftware.net</a:t>
            </a:r>
            <a:r>
              <a:rPr lang="en-US" sz="1400" dirty="0" smtClean="0"/>
              <a:t>/?d=</a:t>
            </a:r>
            <a:r>
              <a:rPr lang="en-US" sz="1400" dirty="0" err="1" smtClean="0"/>
              <a:t>qa&amp;f</a:t>
            </a:r>
            <a:r>
              <a:rPr lang="en-US" sz="1400" dirty="0" smtClean="0"/>
              <a:t>=</a:t>
            </a:r>
            <a:r>
              <a:rPr lang="en-US" sz="1400" dirty="0" err="1" smtClean="0"/>
              <a:t>ben_mem_latency</a:t>
            </a:r>
            <a:endParaRPr lang="en-US" sz="1400" dirty="0" smtClean="0"/>
          </a:p>
          <a:p>
            <a:pPr marL="0" indent="0">
              <a:buNone/>
            </a:pPr>
            <a:endParaRPr lang="en-US" sz="1400" dirty="0"/>
          </a:p>
        </p:txBody>
      </p:sp>
    </p:spTree>
    <p:extLst>
      <p:ext uri="{BB962C8B-B14F-4D97-AF65-F5344CB8AC3E}">
        <p14:creationId xmlns:p14="http://schemas.microsoft.com/office/powerpoint/2010/main" val="1240600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Registers</a:t>
            </a:r>
            <a:endParaRPr lang="en-US" dirty="0"/>
          </a:p>
        </p:txBody>
      </p:sp>
      <p:sp>
        <p:nvSpPr>
          <p:cNvPr id="3" name="Content Placeholder 2"/>
          <p:cNvSpPr>
            <a:spLocks noGrp="1"/>
          </p:cNvSpPr>
          <p:nvPr>
            <p:ph idx="1"/>
          </p:nvPr>
        </p:nvSpPr>
        <p:spPr/>
        <p:txBody>
          <a:bodyPr/>
          <a:lstStyle/>
          <a:p>
            <a:r>
              <a:rPr lang="en-US" dirty="0" smtClean="0"/>
              <a:t>On-core for instructions being executed and their operands</a:t>
            </a:r>
          </a:p>
          <a:p>
            <a:r>
              <a:rPr lang="en-US" dirty="0" smtClean="0"/>
              <a:t>Can be accessed in a single cycle</a:t>
            </a:r>
          </a:p>
          <a:p>
            <a:r>
              <a:rPr lang="en-US" dirty="0" smtClean="0"/>
              <a:t>There are many different types</a:t>
            </a:r>
          </a:p>
          <a:p>
            <a:r>
              <a:rPr lang="en-US" dirty="0" smtClean="0"/>
              <a:t>A 64-bit Intel Nehalem CPU had 128 Integer &amp; 128 floating point registers</a:t>
            </a:r>
            <a:endParaRPr lang="en-US" dirty="0"/>
          </a:p>
        </p:txBody>
      </p:sp>
    </p:spTree>
    <p:extLst>
      <p:ext uri="{BB962C8B-B14F-4D97-AF65-F5344CB8AC3E}">
        <p14:creationId xmlns:p14="http://schemas.microsoft.com/office/powerpoint/2010/main" val="1931871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Load/Store Buffers</a:t>
            </a:r>
            <a:endParaRPr lang="en-US" dirty="0"/>
          </a:p>
        </p:txBody>
      </p:sp>
      <p:sp>
        <p:nvSpPr>
          <p:cNvPr id="3" name="Content Placeholder 2"/>
          <p:cNvSpPr>
            <a:spLocks noGrp="1"/>
          </p:cNvSpPr>
          <p:nvPr>
            <p:ph idx="1"/>
          </p:nvPr>
        </p:nvSpPr>
        <p:spPr/>
        <p:txBody>
          <a:bodyPr/>
          <a:lstStyle/>
          <a:p>
            <a:r>
              <a:rPr lang="en-US" dirty="0" smtClean="0"/>
              <a:t>Important for holding instructions for Out of Order (</a:t>
            </a:r>
            <a:r>
              <a:rPr lang="en-US" dirty="0" err="1" smtClean="0"/>
              <a:t>OoO</a:t>
            </a:r>
            <a:r>
              <a:rPr lang="en-US" dirty="0" smtClean="0"/>
              <a:t>) execution</a:t>
            </a:r>
          </a:p>
          <a:p>
            <a:r>
              <a:rPr lang="en-US" dirty="0" smtClean="0"/>
              <a:t>Can be snooped by other cores to preserve program order</a:t>
            </a:r>
          </a:p>
          <a:p>
            <a:r>
              <a:rPr lang="en-US" dirty="0" smtClean="0"/>
              <a:t>~1 cycle</a:t>
            </a:r>
            <a:endParaRPr lang="en-US" dirty="0"/>
          </a:p>
        </p:txBody>
      </p:sp>
    </p:spTree>
    <p:extLst>
      <p:ext uri="{BB962C8B-B14F-4D97-AF65-F5344CB8AC3E}">
        <p14:creationId xmlns:p14="http://schemas.microsoft.com/office/powerpoint/2010/main" val="3473524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Associativity</a:t>
            </a:r>
            <a:endParaRPr lang="en-US" dirty="0"/>
          </a:p>
        </p:txBody>
      </p:sp>
      <p:sp>
        <p:nvSpPr>
          <p:cNvPr id="3" name="Content Placeholder 2"/>
          <p:cNvSpPr>
            <a:spLocks noGrp="1"/>
          </p:cNvSpPr>
          <p:nvPr>
            <p:ph idx="1"/>
          </p:nvPr>
        </p:nvSpPr>
        <p:spPr/>
        <p:txBody>
          <a:bodyPr/>
          <a:lstStyle/>
          <a:p>
            <a:r>
              <a:rPr lang="en-US" dirty="0" smtClean="0"/>
              <a:t>Replacement policy determines where in the cache an entry of main memory will go</a:t>
            </a:r>
          </a:p>
          <a:p>
            <a:r>
              <a:rPr lang="en-US" dirty="0" smtClean="0"/>
              <a:t>Fully Associative: Put it anywhere</a:t>
            </a:r>
          </a:p>
          <a:p>
            <a:r>
              <a:rPr lang="en-US" dirty="0" smtClean="0"/>
              <a:t>Somewhere in the middle: 2-4 way set/skewed associative</a:t>
            </a:r>
          </a:p>
          <a:p>
            <a:r>
              <a:rPr lang="en-US" dirty="0" smtClean="0"/>
              <a:t>Direct Mapped: Each entry can only go in one specific place </a:t>
            </a:r>
            <a:endParaRPr lang="en-US" dirty="0"/>
          </a:p>
        </p:txBody>
      </p:sp>
    </p:spTree>
    <p:extLst>
      <p:ext uri="{BB962C8B-B14F-4D97-AF65-F5344CB8AC3E}">
        <p14:creationId xmlns:p14="http://schemas.microsoft.com/office/powerpoint/2010/main" val="3698256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RAM (SRAM)</a:t>
            </a:r>
            <a:endParaRPr lang="en-US" dirty="0"/>
          </a:p>
        </p:txBody>
      </p:sp>
      <p:sp>
        <p:nvSpPr>
          <p:cNvPr id="3" name="Content Placeholder 2"/>
          <p:cNvSpPr>
            <a:spLocks noGrp="1"/>
          </p:cNvSpPr>
          <p:nvPr>
            <p:ph idx="1"/>
          </p:nvPr>
        </p:nvSpPr>
        <p:spPr/>
        <p:txBody>
          <a:bodyPr/>
          <a:lstStyle/>
          <a:p>
            <a:r>
              <a:rPr lang="en-US" dirty="0" smtClean="0"/>
              <a:t>Requires 6-8 pieces of circuitry per datum, cannot be dense</a:t>
            </a:r>
          </a:p>
          <a:p>
            <a:r>
              <a:rPr lang="en-US" dirty="0" smtClean="0"/>
              <a:t>Runs at a cycle rate, not quite measurable in time</a:t>
            </a:r>
          </a:p>
          <a:p>
            <a:r>
              <a:rPr lang="en-US" dirty="0" smtClean="0"/>
              <a:t>Uses a relatively large amount of power for what it does</a:t>
            </a:r>
          </a:p>
          <a:p>
            <a:r>
              <a:rPr lang="en-US" dirty="0" smtClean="0"/>
              <a:t>Data does not fade or leak, does not need to be refreshed/recharged</a:t>
            </a:r>
            <a:endParaRPr lang="en-US" dirty="0"/>
          </a:p>
        </p:txBody>
      </p:sp>
    </p:spTree>
    <p:extLst>
      <p:ext uri="{BB962C8B-B14F-4D97-AF65-F5344CB8AC3E}">
        <p14:creationId xmlns:p14="http://schemas.microsoft.com/office/powerpoint/2010/main" val="4172136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L0 (zero)</a:t>
            </a:r>
            <a:endParaRPr lang="en-US" dirty="0"/>
          </a:p>
        </p:txBody>
      </p:sp>
      <p:sp>
        <p:nvSpPr>
          <p:cNvPr id="3" name="Content Placeholder 2"/>
          <p:cNvSpPr>
            <a:spLocks noGrp="1"/>
          </p:cNvSpPr>
          <p:nvPr>
            <p:ph idx="1"/>
          </p:nvPr>
        </p:nvSpPr>
        <p:spPr/>
        <p:txBody>
          <a:bodyPr/>
          <a:lstStyle/>
          <a:p>
            <a:r>
              <a:rPr lang="en-US" dirty="0" smtClean="0"/>
              <a:t>New to Sandy Bridge</a:t>
            </a:r>
          </a:p>
          <a:p>
            <a:r>
              <a:rPr lang="en-US" dirty="0" smtClean="0"/>
              <a:t>A cache of the last 1536 </a:t>
            </a:r>
            <a:r>
              <a:rPr lang="en-US" dirty="0" err="1" smtClean="0"/>
              <a:t>uops</a:t>
            </a:r>
            <a:r>
              <a:rPr lang="en-US" dirty="0" smtClean="0"/>
              <a:t> (~6kB) decoded</a:t>
            </a:r>
          </a:p>
          <a:p>
            <a:r>
              <a:rPr lang="en-US" dirty="0" smtClean="0"/>
              <a:t>Well-suited for hot loops</a:t>
            </a:r>
          </a:p>
          <a:p>
            <a:r>
              <a:rPr lang="en-US" dirty="0" smtClean="0"/>
              <a:t>Not the same as the older "trace" cache</a:t>
            </a:r>
            <a:endParaRPr lang="en-US" dirty="0"/>
          </a:p>
        </p:txBody>
      </p:sp>
    </p:spTree>
    <p:extLst>
      <p:ext uri="{BB962C8B-B14F-4D97-AF65-F5344CB8AC3E}">
        <p14:creationId xmlns:p14="http://schemas.microsoft.com/office/powerpoint/2010/main" val="2480059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idx="1"/>
          </p:nvPr>
        </p:nvSpPr>
        <p:spPr/>
        <p:txBody>
          <a:bodyPr/>
          <a:lstStyle/>
          <a:p>
            <a:r>
              <a:rPr lang="en-US" dirty="0" smtClean="0"/>
              <a:t>Increased virtualization </a:t>
            </a:r>
          </a:p>
          <a:p>
            <a:pPr lvl="1"/>
            <a:r>
              <a:rPr lang="en-US" dirty="0" smtClean="0"/>
              <a:t>Runtime (JVM, RVM)</a:t>
            </a:r>
          </a:p>
          <a:p>
            <a:pPr lvl="1"/>
            <a:r>
              <a:rPr lang="en-US" dirty="0" smtClean="0"/>
              <a:t>Platforms/Environments (cloud)</a:t>
            </a:r>
          </a:p>
          <a:p>
            <a:r>
              <a:rPr lang="en-US" dirty="0" smtClean="0">
                <a:hlinkClick r:id="rId2"/>
              </a:rPr>
              <a:t>Disruptor, 2011</a:t>
            </a:r>
            <a:endParaRPr lang="en-US" dirty="0" smtClean="0"/>
          </a:p>
          <a:p>
            <a:pPr marL="0" indent="0">
              <a:buNone/>
            </a:pPr>
            <a:endParaRPr lang="en-US" dirty="0"/>
          </a:p>
        </p:txBody>
      </p:sp>
    </p:spTree>
    <p:extLst>
      <p:ext uri="{BB962C8B-B14F-4D97-AF65-F5344CB8AC3E}">
        <p14:creationId xmlns:p14="http://schemas.microsoft.com/office/powerpoint/2010/main" val="2348138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L1</a:t>
            </a:r>
            <a:endParaRPr lang="en-US" dirty="0"/>
          </a:p>
        </p:txBody>
      </p:sp>
      <p:sp>
        <p:nvSpPr>
          <p:cNvPr id="3" name="Content Placeholder 2"/>
          <p:cNvSpPr>
            <a:spLocks noGrp="1"/>
          </p:cNvSpPr>
          <p:nvPr>
            <p:ph idx="1"/>
          </p:nvPr>
        </p:nvSpPr>
        <p:spPr/>
        <p:txBody>
          <a:bodyPr/>
          <a:lstStyle/>
          <a:p>
            <a:r>
              <a:rPr lang="en-US" dirty="0" smtClean="0"/>
              <a:t>Divided into data and instructions</a:t>
            </a:r>
          </a:p>
          <a:p>
            <a:r>
              <a:rPr lang="en-US" dirty="0" smtClean="0"/>
              <a:t>32K data, 32K instructions per core on a Sandy Bridge</a:t>
            </a:r>
          </a:p>
          <a:p>
            <a:r>
              <a:rPr lang="en-US" dirty="0" smtClean="0"/>
              <a:t>Sandy Bridge loads data at 256 bits per cycle, double that of Nehalem</a:t>
            </a:r>
          </a:p>
          <a:p>
            <a:r>
              <a:rPr lang="en-US" dirty="0" smtClean="0"/>
              <a:t>3-4 cycles to get to L1d</a:t>
            </a:r>
            <a:endParaRPr lang="en-US" dirty="0"/>
          </a:p>
        </p:txBody>
      </p:sp>
    </p:spTree>
    <p:extLst>
      <p:ext uri="{BB962C8B-B14F-4D97-AF65-F5344CB8AC3E}">
        <p14:creationId xmlns:p14="http://schemas.microsoft.com/office/powerpoint/2010/main" val="653215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L2</a:t>
            </a:r>
            <a:endParaRPr lang="en-US" dirty="0"/>
          </a:p>
        </p:txBody>
      </p:sp>
      <p:sp>
        <p:nvSpPr>
          <p:cNvPr id="3" name="Content Placeholder 2"/>
          <p:cNvSpPr>
            <a:spLocks noGrp="1"/>
          </p:cNvSpPr>
          <p:nvPr>
            <p:ph idx="1"/>
          </p:nvPr>
        </p:nvSpPr>
        <p:spPr/>
        <p:txBody>
          <a:bodyPr/>
          <a:lstStyle/>
          <a:p>
            <a:r>
              <a:rPr lang="en-US" dirty="0" smtClean="0"/>
              <a:t>256K per core on a Sandy Bridge</a:t>
            </a:r>
          </a:p>
          <a:p>
            <a:r>
              <a:rPr lang="en-US" dirty="0" smtClean="0"/>
              <a:t>2MB per "module" on AMD's Bulldozer architecture</a:t>
            </a:r>
          </a:p>
          <a:p>
            <a:r>
              <a:rPr lang="en-US" dirty="0" smtClean="0"/>
              <a:t>11 cycles to reach</a:t>
            </a:r>
          </a:p>
          <a:p>
            <a:r>
              <a:rPr lang="en-US" dirty="0" smtClean="0"/>
              <a:t>Unified data and instruction caches from here up</a:t>
            </a:r>
          </a:p>
          <a:p>
            <a:r>
              <a:rPr lang="en-US" dirty="0" smtClean="0"/>
              <a:t>If the working set size is larger than L2, misses grow</a:t>
            </a:r>
            <a:endParaRPr lang="en-US" dirty="0"/>
          </a:p>
        </p:txBody>
      </p:sp>
    </p:spTree>
    <p:extLst>
      <p:ext uri="{BB962C8B-B14F-4D97-AF65-F5344CB8AC3E}">
        <p14:creationId xmlns:p14="http://schemas.microsoft.com/office/powerpoint/2010/main" val="2449719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L3</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Was a unified cache up until Sandy Bridge, shared between cores</a:t>
            </a:r>
          </a:p>
          <a:p>
            <a:r>
              <a:rPr lang="en-US" dirty="0" smtClean="0"/>
              <a:t>Became known as the Last Level Cache (LLC)</a:t>
            </a:r>
          </a:p>
          <a:p>
            <a:r>
              <a:rPr lang="en-US" dirty="0" smtClean="0"/>
              <a:t>Where concurrency takes place</a:t>
            </a:r>
          </a:p>
          <a:p>
            <a:r>
              <a:rPr lang="en-US" dirty="0" smtClean="0"/>
              <a:t>Since no longer unified, any core could access data from any of the LLCs (until Sandy Bridge)</a:t>
            </a:r>
          </a:p>
          <a:p>
            <a:r>
              <a:rPr lang="en-US" dirty="0" smtClean="0"/>
              <a:t>Varies in size with different processors and versions of an architecture</a:t>
            </a:r>
          </a:p>
          <a:p>
            <a:r>
              <a:rPr lang="en-US" dirty="0" smtClean="0"/>
              <a:t>14-38 cycles to reach</a:t>
            </a:r>
            <a:endParaRPr lang="en-US" dirty="0"/>
          </a:p>
        </p:txBody>
      </p:sp>
    </p:spTree>
    <p:extLst>
      <p:ext uri="{BB962C8B-B14F-4D97-AF65-F5344CB8AC3E}">
        <p14:creationId xmlns:p14="http://schemas.microsoft.com/office/powerpoint/2010/main" val="2907468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Exclusive versus Inclusive</a:t>
            </a:r>
            <a:endParaRPr lang="en-US" dirty="0"/>
          </a:p>
        </p:txBody>
      </p:sp>
      <p:sp>
        <p:nvSpPr>
          <p:cNvPr id="3" name="Content Placeholder 2"/>
          <p:cNvSpPr>
            <a:spLocks noGrp="1"/>
          </p:cNvSpPr>
          <p:nvPr>
            <p:ph idx="1"/>
          </p:nvPr>
        </p:nvSpPr>
        <p:spPr/>
        <p:txBody>
          <a:bodyPr>
            <a:normAutofit/>
          </a:bodyPr>
          <a:lstStyle/>
          <a:p>
            <a:r>
              <a:rPr lang="en-US" dirty="0" smtClean="0"/>
              <a:t>Only relevant below L3</a:t>
            </a:r>
          </a:p>
          <a:p>
            <a:r>
              <a:rPr lang="en-US" dirty="0" smtClean="0"/>
              <a:t>AMD is exclusive</a:t>
            </a:r>
          </a:p>
          <a:p>
            <a:pPr lvl="1"/>
            <a:r>
              <a:rPr lang="en-US" dirty="0" smtClean="0"/>
              <a:t>Progressively more costly due to eviction</a:t>
            </a:r>
          </a:p>
          <a:p>
            <a:pPr lvl="1"/>
            <a:r>
              <a:rPr lang="en-US" dirty="0" smtClean="0"/>
              <a:t>Can hold more data</a:t>
            </a:r>
          </a:p>
          <a:p>
            <a:pPr lvl="1"/>
            <a:r>
              <a:rPr lang="en-US" dirty="0" smtClean="0"/>
              <a:t>Bulldozer uses "write through" from L1d back to L2</a:t>
            </a:r>
          </a:p>
          <a:p>
            <a:r>
              <a:rPr lang="en-US" dirty="0" smtClean="0"/>
              <a:t>Intel is inclusive</a:t>
            </a:r>
          </a:p>
          <a:p>
            <a:pPr lvl="1"/>
            <a:r>
              <a:rPr lang="en-US" dirty="0" smtClean="0"/>
              <a:t>Can be better for inter-processor memory sharing</a:t>
            </a:r>
            <a:endParaRPr lang="en-US" dirty="0"/>
          </a:p>
        </p:txBody>
      </p:sp>
    </p:spTree>
    <p:extLst>
      <p:ext uri="{BB962C8B-B14F-4D97-AF65-F5344CB8AC3E}">
        <p14:creationId xmlns:p14="http://schemas.microsoft.com/office/powerpoint/2010/main" val="2715387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Intra-Socket Communication</a:t>
            </a:r>
            <a:endParaRPr lang="en-US" dirty="0"/>
          </a:p>
        </p:txBody>
      </p:sp>
      <p:sp>
        <p:nvSpPr>
          <p:cNvPr id="3" name="Content Placeholder 2"/>
          <p:cNvSpPr>
            <a:spLocks noGrp="1"/>
          </p:cNvSpPr>
          <p:nvPr>
            <p:ph idx="1"/>
          </p:nvPr>
        </p:nvSpPr>
        <p:spPr/>
        <p:txBody>
          <a:bodyPr>
            <a:normAutofit/>
          </a:bodyPr>
          <a:lstStyle/>
          <a:p>
            <a:r>
              <a:rPr lang="en-US" dirty="0" smtClean="0"/>
              <a:t>Sandy Bridge introduced a ring architecture so that components inside of a CPU can communicate directly</a:t>
            </a:r>
          </a:p>
          <a:p>
            <a:r>
              <a:rPr lang="en-US" dirty="0" smtClean="0"/>
              <a:t>L3 is no longer unified, each core has a region</a:t>
            </a:r>
          </a:p>
          <a:p>
            <a:r>
              <a:rPr lang="en-US" dirty="0" smtClean="0"/>
              <a:t>The ring architecture in the Sandy Bridge has 4 rings in it, for data, request, ACK and snooping</a:t>
            </a:r>
          </a:p>
          <a:p>
            <a:r>
              <a:rPr lang="en-US" dirty="0" smtClean="0"/>
              <a:t>The ring can select the shortest path between components for speed</a:t>
            </a:r>
            <a:endParaRPr lang="en-US" dirty="0"/>
          </a:p>
        </p:txBody>
      </p:sp>
    </p:spTree>
    <p:extLst>
      <p:ext uri="{BB962C8B-B14F-4D97-AF65-F5344CB8AC3E}">
        <p14:creationId xmlns:p14="http://schemas.microsoft.com/office/powerpoint/2010/main" val="2094393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Inter-Socket Communication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Uses Quick Path Interconnect links (QPI, Intel) or </a:t>
            </a:r>
            <a:r>
              <a:rPr lang="en-US" dirty="0" err="1" smtClean="0"/>
              <a:t>HyperTransport</a:t>
            </a:r>
            <a:r>
              <a:rPr lang="en-US" dirty="0" smtClean="0"/>
              <a:t> (AMD) for:</a:t>
            </a:r>
          </a:p>
          <a:p>
            <a:pPr lvl="1"/>
            <a:r>
              <a:rPr lang="en-US" dirty="0" smtClean="0"/>
              <a:t>cache coherency across sockets</a:t>
            </a:r>
          </a:p>
          <a:p>
            <a:pPr lvl="1"/>
            <a:r>
              <a:rPr lang="en-US" dirty="0" smtClean="0"/>
              <a:t>snooping</a:t>
            </a:r>
          </a:p>
          <a:p>
            <a:r>
              <a:rPr lang="en-US" dirty="0" smtClean="0"/>
              <a:t>QPI is proprietary to Intel.  Maximum speed of 8 GT/s</a:t>
            </a:r>
          </a:p>
          <a:p>
            <a:r>
              <a:rPr lang="en-US" dirty="0" smtClean="0"/>
              <a:t>Each QPI message takes ~20NS</a:t>
            </a:r>
          </a:p>
          <a:p>
            <a:r>
              <a:rPr lang="en-US" dirty="0" err="1" smtClean="0"/>
              <a:t>HyperTransport</a:t>
            </a:r>
            <a:r>
              <a:rPr lang="en-US" dirty="0" smtClean="0"/>
              <a:t> was developed by a consortium of AMD, NVidia, Apple, etc. Maximum speed of 6.4 GT/s (that I know of)</a:t>
            </a:r>
          </a:p>
          <a:p>
            <a:r>
              <a:rPr lang="en-US" dirty="0" smtClean="0"/>
              <a:t>Both are DDR and point to point interfaces to other CPUs in a NUMA setup</a:t>
            </a:r>
          </a:p>
          <a:p>
            <a:r>
              <a:rPr lang="en-US" dirty="0" smtClean="0"/>
              <a:t>Both transfer 16 bits per transmission in practice, but Sandy Bridge is really 32</a:t>
            </a:r>
            <a:endParaRPr lang="en-US" dirty="0"/>
          </a:p>
        </p:txBody>
      </p:sp>
    </p:spTree>
    <p:extLst>
      <p:ext uri="{BB962C8B-B14F-4D97-AF65-F5344CB8AC3E}">
        <p14:creationId xmlns:p14="http://schemas.microsoft.com/office/powerpoint/2010/main" val="1474528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MESI+F Cache Coherency Protocol</a:t>
            </a:r>
            <a:endParaRPr lang="en-US" dirty="0"/>
          </a:p>
        </p:txBody>
      </p:sp>
      <p:sp>
        <p:nvSpPr>
          <p:cNvPr id="3" name="Content Placeholder 2"/>
          <p:cNvSpPr>
            <a:spLocks noGrp="1"/>
          </p:cNvSpPr>
          <p:nvPr>
            <p:ph idx="1"/>
          </p:nvPr>
        </p:nvSpPr>
        <p:spPr/>
        <p:txBody>
          <a:bodyPr>
            <a:noAutofit/>
          </a:bodyPr>
          <a:lstStyle/>
          <a:p>
            <a:r>
              <a:rPr lang="en-US" sz="2300" dirty="0" smtClean="0"/>
              <a:t>Specific to data cache lines</a:t>
            </a:r>
          </a:p>
          <a:p>
            <a:r>
              <a:rPr lang="en-US" sz="2300" dirty="0" smtClean="0"/>
              <a:t>Request for Ownership (RFO), when a processor tries to write to a cache line</a:t>
            </a:r>
          </a:p>
          <a:p>
            <a:r>
              <a:rPr lang="en-US" sz="2300" dirty="0" smtClean="0"/>
              <a:t>Modified, the local processor has changed the cache line, implies only one who has it</a:t>
            </a:r>
          </a:p>
          <a:p>
            <a:r>
              <a:rPr lang="en-US" sz="2300" dirty="0" smtClean="0"/>
              <a:t>Exclusive, only one processor is using the cache line, not modified</a:t>
            </a:r>
          </a:p>
          <a:p>
            <a:r>
              <a:rPr lang="en-US" sz="2300" dirty="0" smtClean="0"/>
              <a:t>Shared, multiple processors are using the cache line, not modified</a:t>
            </a:r>
          </a:p>
          <a:p>
            <a:r>
              <a:rPr lang="en-US" sz="2300" dirty="0" smtClean="0"/>
              <a:t>Invalid, the cache line is invalid, must be </a:t>
            </a:r>
            <a:r>
              <a:rPr lang="en-US" sz="2300" dirty="0" err="1" smtClean="0"/>
              <a:t>refetched</a:t>
            </a:r>
            <a:endParaRPr lang="en-US" sz="2300" dirty="0" smtClean="0"/>
          </a:p>
          <a:p>
            <a:r>
              <a:rPr lang="en-US" sz="2300" dirty="0" smtClean="0"/>
              <a:t>Forward, to another socket via QPI</a:t>
            </a:r>
          </a:p>
          <a:p>
            <a:r>
              <a:rPr lang="en-US" sz="2300" dirty="0" smtClean="0"/>
              <a:t>All processors MUST acknowledge a message for it to be valid</a:t>
            </a:r>
            <a:endParaRPr lang="en-US" sz="2300" dirty="0"/>
          </a:p>
        </p:txBody>
      </p:sp>
    </p:spTree>
    <p:extLst>
      <p:ext uri="{BB962C8B-B14F-4D97-AF65-F5344CB8AC3E}">
        <p14:creationId xmlns:p14="http://schemas.microsoft.com/office/powerpoint/2010/main" val="842390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RAM (DRAM)</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Very dense, only 2 pieces of circuitry per datum</a:t>
            </a:r>
          </a:p>
          <a:p>
            <a:r>
              <a:rPr lang="en-US" dirty="0" smtClean="0"/>
              <a:t>DRAM "leaks" its charge, but not sooner than 64 milliseconds</a:t>
            </a:r>
          </a:p>
          <a:p>
            <a:r>
              <a:rPr lang="en-US" dirty="0" smtClean="0"/>
              <a:t>Every read depletes the charge, requires a subsequent recharge</a:t>
            </a:r>
          </a:p>
          <a:p>
            <a:r>
              <a:rPr lang="en-US" dirty="0" smtClean="0"/>
              <a:t>Memory Controllers can "refresh" DRAM by sending a charge through the entire device</a:t>
            </a:r>
          </a:p>
          <a:p>
            <a:r>
              <a:rPr lang="en-US" dirty="0" smtClean="0"/>
              <a:t>Takes 240 cycles (100 NS) to retrieve from here</a:t>
            </a:r>
          </a:p>
          <a:p>
            <a:r>
              <a:rPr lang="en-US" dirty="0" smtClean="0"/>
              <a:t>Intel's Nehalem architecture - each CPU socket controls a portion of RAM, no other socket has direct access to it</a:t>
            </a:r>
            <a:endParaRPr lang="en-US" dirty="0"/>
          </a:p>
        </p:txBody>
      </p:sp>
    </p:spTree>
    <p:extLst>
      <p:ext uri="{BB962C8B-B14F-4D97-AF65-F5344CB8AC3E}">
        <p14:creationId xmlns:p14="http://schemas.microsoft.com/office/powerpoint/2010/main" val="851813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DDR3 SDRAM</a:t>
            </a:r>
            <a:endParaRPr lang="en-US" dirty="0"/>
          </a:p>
        </p:txBody>
      </p:sp>
      <p:sp>
        <p:nvSpPr>
          <p:cNvPr id="3" name="Content Placeholder 2"/>
          <p:cNvSpPr>
            <a:spLocks noGrp="1"/>
          </p:cNvSpPr>
          <p:nvPr>
            <p:ph idx="1"/>
          </p:nvPr>
        </p:nvSpPr>
        <p:spPr/>
        <p:txBody>
          <a:bodyPr>
            <a:normAutofit/>
          </a:bodyPr>
          <a:lstStyle/>
          <a:p>
            <a:r>
              <a:rPr lang="en-US" dirty="0" smtClean="0"/>
              <a:t>Double Data Rate, Synchronous Dynamic</a:t>
            </a:r>
          </a:p>
          <a:p>
            <a:r>
              <a:rPr lang="en-US" dirty="0" smtClean="0"/>
              <a:t>Has a high-bandwidth three-channel interface</a:t>
            </a:r>
          </a:p>
          <a:p>
            <a:r>
              <a:rPr lang="en-US" dirty="0" smtClean="0"/>
              <a:t>Also reduces power consumption over DDR2 by 30%</a:t>
            </a:r>
          </a:p>
          <a:p>
            <a:r>
              <a:rPr lang="en-US" dirty="0" smtClean="0"/>
              <a:t>Data is transferred on the rising and falling edges of a 400-1066 MHz I/O clock of the system</a:t>
            </a:r>
          </a:p>
        </p:txBody>
      </p:sp>
    </p:spTree>
    <p:extLst>
      <p:ext uri="{BB962C8B-B14F-4D97-AF65-F5344CB8AC3E}">
        <p14:creationId xmlns:p14="http://schemas.microsoft.com/office/powerpoint/2010/main" val="3132398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Striding &amp; Pre-fetching</a:t>
            </a:r>
            <a:endParaRPr lang="en-US" dirty="0"/>
          </a:p>
        </p:txBody>
      </p:sp>
      <p:sp>
        <p:nvSpPr>
          <p:cNvPr id="3" name="Content Placeholder 2"/>
          <p:cNvSpPr>
            <a:spLocks noGrp="1"/>
          </p:cNvSpPr>
          <p:nvPr>
            <p:ph idx="1"/>
          </p:nvPr>
        </p:nvSpPr>
        <p:spPr/>
        <p:txBody>
          <a:bodyPr/>
          <a:lstStyle/>
          <a:p>
            <a:r>
              <a:rPr lang="en-US" dirty="0" smtClean="0"/>
              <a:t>Predictable memory access is really important</a:t>
            </a:r>
          </a:p>
          <a:p>
            <a:r>
              <a:rPr lang="en-US" dirty="0" smtClean="0"/>
              <a:t>Hardware </a:t>
            </a:r>
            <a:r>
              <a:rPr lang="en-US" dirty="0" err="1" smtClean="0"/>
              <a:t>prefetcher</a:t>
            </a:r>
            <a:r>
              <a:rPr lang="en-US" dirty="0" smtClean="0"/>
              <a:t> on the core looks for patterns of memory access</a:t>
            </a:r>
          </a:p>
          <a:p>
            <a:r>
              <a:rPr lang="en-US" dirty="0" smtClean="0"/>
              <a:t>Can be counter-productive if the access pattern is not predictable</a:t>
            </a:r>
            <a:endParaRPr lang="en-US" dirty="0"/>
          </a:p>
        </p:txBody>
      </p:sp>
    </p:spTree>
    <p:extLst>
      <p:ext uri="{BB962C8B-B14F-4D97-AF65-F5344CB8AC3E}">
        <p14:creationId xmlns:p14="http://schemas.microsoft.com/office/powerpoint/2010/main" val="3802273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SMP</a:t>
            </a:r>
            <a:endParaRPr lang="en-US" dirty="0"/>
          </a:p>
        </p:txBody>
      </p:sp>
      <p:sp>
        <p:nvSpPr>
          <p:cNvPr id="3" name="Content Placeholder 2"/>
          <p:cNvSpPr>
            <a:spLocks noGrp="1"/>
          </p:cNvSpPr>
          <p:nvPr>
            <p:ph idx="1"/>
          </p:nvPr>
        </p:nvSpPr>
        <p:spPr>
          <a:xfrm>
            <a:off x="457200" y="1600201"/>
            <a:ext cx="8229600" cy="1814930"/>
          </a:xfrm>
        </p:spPr>
        <p:txBody>
          <a:bodyPr/>
          <a:lstStyle/>
          <a:p>
            <a:r>
              <a:rPr lang="en-US" dirty="0" smtClean="0"/>
              <a:t>Symmetric Multiprocessor (SMP) Architecture</a:t>
            </a:r>
          </a:p>
          <a:p>
            <a:r>
              <a:rPr lang="en-US" dirty="0" smtClean="0"/>
              <a:t>Shared main memory, controlled by single OS</a:t>
            </a:r>
          </a:p>
          <a:p>
            <a:r>
              <a:rPr lang="en-US" dirty="0" smtClean="0"/>
              <a:t>No more Northbridge</a:t>
            </a:r>
          </a:p>
          <a:p>
            <a:endParaRPr lang="en-US" dirty="0" smtClean="0"/>
          </a:p>
          <a:p>
            <a:endParaRPr lang="en-US" dirty="0"/>
          </a:p>
        </p:txBody>
      </p:sp>
      <p:pic>
        <p:nvPicPr>
          <p:cNvPr id="4" name="Picture 3" descr="sm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1885" y="3415132"/>
            <a:ext cx="4700230" cy="2984646"/>
          </a:xfrm>
          <a:prstGeom prst="rect">
            <a:avLst/>
          </a:prstGeom>
        </p:spPr>
      </p:pic>
    </p:spTree>
    <p:extLst>
      <p:ext uri="{BB962C8B-B14F-4D97-AF65-F5344CB8AC3E}">
        <p14:creationId xmlns:p14="http://schemas.microsoft.com/office/powerpoint/2010/main" val="1769006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Misses</a:t>
            </a:r>
            <a:endParaRPr lang="en-US" dirty="0"/>
          </a:p>
        </p:txBody>
      </p:sp>
      <p:sp>
        <p:nvSpPr>
          <p:cNvPr id="3" name="Content Placeholder 2"/>
          <p:cNvSpPr>
            <a:spLocks noGrp="1"/>
          </p:cNvSpPr>
          <p:nvPr>
            <p:ph idx="1"/>
          </p:nvPr>
        </p:nvSpPr>
        <p:spPr/>
        <p:txBody>
          <a:bodyPr/>
          <a:lstStyle/>
          <a:p>
            <a:r>
              <a:rPr lang="en-US" dirty="0" smtClean="0"/>
              <a:t>Cost </a:t>
            </a:r>
            <a:r>
              <a:rPr lang="en-US" dirty="0" err="1" smtClean="0"/>
              <a:t>hunderds</a:t>
            </a:r>
            <a:r>
              <a:rPr lang="en-US" dirty="0" smtClean="0"/>
              <a:t> of cycles</a:t>
            </a:r>
          </a:p>
          <a:p>
            <a:r>
              <a:rPr lang="en-US" dirty="0" smtClean="0"/>
              <a:t>Keep your code simple</a:t>
            </a:r>
          </a:p>
          <a:p>
            <a:r>
              <a:rPr lang="en-US" dirty="0" smtClean="0"/>
              <a:t>Instruction read misses are most expensive</a:t>
            </a:r>
          </a:p>
          <a:p>
            <a:r>
              <a:rPr lang="en-US" dirty="0" smtClean="0"/>
              <a:t>Data read miss are less so, but still hurt performance</a:t>
            </a:r>
          </a:p>
          <a:p>
            <a:r>
              <a:rPr lang="en-US" dirty="0" smtClean="0"/>
              <a:t>Write misses aren't so bad unless the policy is "write through"</a:t>
            </a:r>
            <a:endParaRPr lang="en-US" dirty="0"/>
          </a:p>
        </p:txBody>
      </p:sp>
    </p:spTree>
    <p:extLst>
      <p:ext uri="{BB962C8B-B14F-4D97-AF65-F5344CB8AC3E}">
        <p14:creationId xmlns:p14="http://schemas.microsoft.com/office/powerpoint/2010/main" val="3476601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Optimizations</a:t>
            </a:r>
            <a:endParaRPr lang="en-US" dirty="0"/>
          </a:p>
        </p:txBody>
      </p:sp>
      <p:sp>
        <p:nvSpPr>
          <p:cNvPr id="3" name="Content Placeholder 2"/>
          <p:cNvSpPr>
            <a:spLocks noGrp="1"/>
          </p:cNvSpPr>
          <p:nvPr>
            <p:ph idx="1"/>
          </p:nvPr>
        </p:nvSpPr>
        <p:spPr/>
        <p:txBody>
          <a:bodyPr>
            <a:normAutofit/>
          </a:bodyPr>
          <a:lstStyle/>
          <a:p>
            <a:r>
              <a:rPr lang="en-US" dirty="0" smtClean="0"/>
              <a:t>Stack allocated data is cheap</a:t>
            </a:r>
          </a:p>
          <a:p>
            <a:r>
              <a:rPr lang="en-US" dirty="0" smtClean="0"/>
              <a:t>Pointer interaction - you have to retrieve data being pointed to, even in registers</a:t>
            </a:r>
          </a:p>
          <a:p>
            <a:r>
              <a:rPr lang="en-US" dirty="0" smtClean="0"/>
              <a:t>Avoid locking and resultant kernel arbitration</a:t>
            </a:r>
          </a:p>
          <a:p>
            <a:r>
              <a:rPr lang="en-US" dirty="0" smtClean="0"/>
              <a:t>CAS is better and all on-thread, but algorithms become more complex</a:t>
            </a:r>
          </a:p>
          <a:p>
            <a:r>
              <a:rPr lang="en-US" dirty="0" smtClean="0"/>
              <a:t>Match workload to the size of the last level cache (LLC, L3)</a:t>
            </a:r>
            <a:endParaRPr lang="en-US" dirty="0"/>
          </a:p>
        </p:txBody>
      </p:sp>
    </p:spTree>
    <p:extLst>
      <p:ext uri="{BB962C8B-B14F-4D97-AF65-F5344CB8AC3E}">
        <p14:creationId xmlns:p14="http://schemas.microsoft.com/office/powerpoint/2010/main" val="27939148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about Functional Programming?</a:t>
            </a:r>
            <a:endParaRPr lang="en-US" dirty="0"/>
          </a:p>
        </p:txBody>
      </p:sp>
      <p:sp>
        <p:nvSpPr>
          <p:cNvPr id="3" name="Content Placeholder 2"/>
          <p:cNvSpPr>
            <a:spLocks noGrp="1"/>
          </p:cNvSpPr>
          <p:nvPr>
            <p:ph idx="1"/>
          </p:nvPr>
        </p:nvSpPr>
        <p:spPr/>
        <p:txBody>
          <a:bodyPr/>
          <a:lstStyle/>
          <a:p>
            <a:r>
              <a:rPr lang="en-US" dirty="0" smtClean="0"/>
              <a:t>Have to allocate more and more space for your data structures, leads to eviction</a:t>
            </a:r>
          </a:p>
          <a:p>
            <a:r>
              <a:rPr lang="en-US" dirty="0" smtClean="0"/>
              <a:t>When you cycle back around, you get cache misses</a:t>
            </a:r>
          </a:p>
          <a:p>
            <a:r>
              <a:rPr lang="en-US" dirty="0" smtClean="0"/>
              <a:t>Choose immutability by default, profile to find poor performance</a:t>
            </a:r>
          </a:p>
          <a:p>
            <a:r>
              <a:rPr lang="en-US" dirty="0" smtClean="0"/>
              <a:t>Use mutable data in targeted locations</a:t>
            </a:r>
            <a:endParaRPr lang="en-US" dirty="0"/>
          </a:p>
        </p:txBody>
      </p:sp>
    </p:spTree>
    <p:extLst>
      <p:ext uri="{BB962C8B-B14F-4D97-AF65-F5344CB8AC3E}">
        <p14:creationId xmlns:p14="http://schemas.microsoft.com/office/powerpoint/2010/main" val="4270959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Hyperthreading</a:t>
            </a:r>
            <a:endParaRPr lang="en-US" dirty="0"/>
          </a:p>
        </p:txBody>
      </p:sp>
      <p:sp>
        <p:nvSpPr>
          <p:cNvPr id="3" name="Content Placeholder 2"/>
          <p:cNvSpPr>
            <a:spLocks noGrp="1"/>
          </p:cNvSpPr>
          <p:nvPr>
            <p:ph idx="1"/>
          </p:nvPr>
        </p:nvSpPr>
        <p:spPr/>
        <p:txBody>
          <a:bodyPr/>
          <a:lstStyle/>
          <a:p>
            <a:r>
              <a:rPr lang="en-US" dirty="0" smtClean="0"/>
              <a:t>Great for I/O-bound applications</a:t>
            </a:r>
          </a:p>
          <a:p>
            <a:r>
              <a:rPr lang="en-US" dirty="0" smtClean="0"/>
              <a:t>If you have lots of cache misses</a:t>
            </a:r>
          </a:p>
          <a:p>
            <a:r>
              <a:rPr lang="en-US" smtClean="0"/>
              <a:t>Doesn't </a:t>
            </a:r>
            <a:r>
              <a:rPr lang="en-US" dirty="0" smtClean="0"/>
              <a:t>do much for CPU-bound applications</a:t>
            </a:r>
          </a:p>
          <a:p>
            <a:r>
              <a:rPr lang="en-US" smtClean="0"/>
              <a:t>You </a:t>
            </a:r>
            <a:r>
              <a:rPr lang="en-US" dirty="0" smtClean="0"/>
              <a:t>have half of the cache resources per core</a:t>
            </a:r>
            <a:endParaRPr lang="en-US" dirty="0"/>
          </a:p>
        </p:txBody>
      </p:sp>
    </p:spTree>
    <p:extLst>
      <p:ext uri="{BB962C8B-B14F-4D97-AF65-F5344CB8AC3E}">
        <p14:creationId xmlns:p14="http://schemas.microsoft.com/office/powerpoint/2010/main" val="38981178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Structures</a:t>
            </a:r>
          </a:p>
        </p:txBody>
      </p:sp>
      <p:sp>
        <p:nvSpPr>
          <p:cNvPr id="3" name="Content Placeholder 2"/>
          <p:cNvSpPr>
            <a:spLocks noGrp="1"/>
          </p:cNvSpPr>
          <p:nvPr>
            <p:ph idx="1"/>
          </p:nvPr>
        </p:nvSpPr>
        <p:spPr/>
        <p:txBody>
          <a:bodyPr>
            <a:normAutofit fontScale="92500" lnSpcReduction="10000"/>
          </a:bodyPr>
          <a:lstStyle/>
          <a:p>
            <a:r>
              <a:rPr lang="en-US" b="1" dirty="0" smtClean="0"/>
              <a:t>BAD</a:t>
            </a:r>
            <a:r>
              <a:rPr lang="en-US" dirty="0"/>
              <a:t>: Linked list structures and tree structures</a:t>
            </a:r>
          </a:p>
          <a:p>
            <a:r>
              <a:rPr lang="en-US" b="1" dirty="0" smtClean="0"/>
              <a:t>BAD</a:t>
            </a:r>
            <a:r>
              <a:rPr lang="en-US" dirty="0"/>
              <a:t>: Java's </a:t>
            </a:r>
            <a:r>
              <a:rPr lang="en-US" dirty="0" err="1"/>
              <a:t>HashMap</a:t>
            </a:r>
            <a:r>
              <a:rPr lang="en-US" dirty="0"/>
              <a:t> uses chained buckets!</a:t>
            </a:r>
          </a:p>
          <a:p>
            <a:r>
              <a:rPr lang="en-US" b="1" dirty="0" smtClean="0"/>
              <a:t>BAD</a:t>
            </a:r>
            <a:r>
              <a:rPr lang="en-US" dirty="0"/>
              <a:t>: Standard Java collections generate lots of garbage</a:t>
            </a:r>
          </a:p>
          <a:p>
            <a:r>
              <a:rPr lang="en-US" b="1" dirty="0" smtClean="0"/>
              <a:t>GOOD</a:t>
            </a:r>
            <a:r>
              <a:rPr lang="en-US" dirty="0"/>
              <a:t>: Array-based and contiguous in memory is much faster</a:t>
            </a:r>
          </a:p>
          <a:p>
            <a:r>
              <a:rPr lang="en-US" b="1" dirty="0" smtClean="0"/>
              <a:t>GOOD</a:t>
            </a:r>
            <a:r>
              <a:rPr lang="en-US" dirty="0"/>
              <a:t>: Write your own that are lock-free and contiguous</a:t>
            </a:r>
          </a:p>
          <a:p>
            <a:r>
              <a:rPr lang="en-US" b="1" dirty="0" smtClean="0"/>
              <a:t>GOOD</a:t>
            </a:r>
            <a:r>
              <a:rPr lang="en-US" dirty="0"/>
              <a:t>: </a:t>
            </a:r>
            <a:r>
              <a:rPr lang="en-US" dirty="0" err="1"/>
              <a:t>Fastutil</a:t>
            </a:r>
            <a:r>
              <a:rPr lang="en-US" dirty="0"/>
              <a:t> library, but note that it's additive</a:t>
            </a:r>
          </a:p>
          <a:p>
            <a:endParaRPr lang="en-US" dirty="0"/>
          </a:p>
        </p:txBody>
      </p:sp>
    </p:spTree>
    <p:extLst>
      <p:ext uri="{BB962C8B-B14F-4D97-AF65-F5344CB8AC3E}">
        <p14:creationId xmlns:p14="http://schemas.microsoft.com/office/powerpoint/2010/main" val="15457298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Memory Wall &amp; GC</a:t>
            </a:r>
          </a:p>
        </p:txBody>
      </p:sp>
      <p:sp>
        <p:nvSpPr>
          <p:cNvPr id="3" name="Content Placeholder 2"/>
          <p:cNvSpPr>
            <a:spLocks noGrp="1"/>
          </p:cNvSpPr>
          <p:nvPr>
            <p:ph idx="1"/>
          </p:nvPr>
        </p:nvSpPr>
        <p:spPr/>
        <p:txBody>
          <a:bodyPr/>
          <a:lstStyle/>
          <a:p>
            <a:r>
              <a:rPr lang="en-US" dirty="0"/>
              <a:t>Tremendous amounts of RAM at low cost</a:t>
            </a:r>
          </a:p>
          <a:p>
            <a:r>
              <a:rPr lang="en-US" dirty="0" smtClean="0"/>
              <a:t>GC </a:t>
            </a:r>
            <a:r>
              <a:rPr lang="en-US" dirty="0"/>
              <a:t>will kill you with compaction</a:t>
            </a:r>
          </a:p>
          <a:p>
            <a:r>
              <a:rPr lang="en-US" dirty="0" smtClean="0"/>
              <a:t>Use </a:t>
            </a:r>
            <a:r>
              <a:rPr lang="en-US" dirty="0" err="1"/>
              <a:t>pauseless</a:t>
            </a:r>
            <a:r>
              <a:rPr lang="en-US" dirty="0"/>
              <a:t> GC</a:t>
            </a:r>
          </a:p>
          <a:p>
            <a:pPr lvl="1"/>
            <a:r>
              <a:rPr lang="en-US" dirty="0" smtClean="0"/>
              <a:t>IBM's </a:t>
            </a:r>
            <a:r>
              <a:rPr lang="en-US" dirty="0"/>
              <a:t>Metronome, very predictable</a:t>
            </a:r>
          </a:p>
          <a:p>
            <a:pPr lvl="1"/>
            <a:r>
              <a:rPr lang="en-US" dirty="0" smtClean="0"/>
              <a:t>Azul's </a:t>
            </a:r>
            <a:r>
              <a:rPr lang="en-US" dirty="0"/>
              <a:t>C4, very </a:t>
            </a:r>
            <a:r>
              <a:rPr lang="en-US" dirty="0" err="1"/>
              <a:t>performant</a:t>
            </a:r>
            <a:endParaRPr lang="en-US" dirty="0"/>
          </a:p>
        </p:txBody>
      </p:sp>
    </p:spTree>
    <p:extLst>
      <p:ext uri="{BB962C8B-B14F-4D97-AF65-F5344CB8AC3E}">
        <p14:creationId xmlns:p14="http://schemas.microsoft.com/office/powerpoint/2010/main" val="41227368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GPUs</a:t>
            </a:r>
          </a:p>
        </p:txBody>
      </p:sp>
      <p:sp>
        <p:nvSpPr>
          <p:cNvPr id="3" name="Content Placeholder 2"/>
          <p:cNvSpPr>
            <a:spLocks noGrp="1"/>
          </p:cNvSpPr>
          <p:nvPr>
            <p:ph idx="1"/>
          </p:nvPr>
        </p:nvSpPr>
        <p:spPr/>
        <p:txBody>
          <a:bodyPr/>
          <a:lstStyle/>
          <a:p>
            <a:r>
              <a:rPr lang="en-US" dirty="0"/>
              <a:t>Locality matters!</a:t>
            </a:r>
          </a:p>
          <a:p>
            <a:r>
              <a:rPr lang="en-US" dirty="0" smtClean="0"/>
              <a:t>Need </a:t>
            </a:r>
            <a:r>
              <a:rPr lang="en-US" dirty="0"/>
              <a:t>to be able to export a task with data that does not need to update</a:t>
            </a:r>
          </a:p>
        </p:txBody>
      </p:sp>
    </p:spTree>
    <p:extLst>
      <p:ext uri="{BB962C8B-B14F-4D97-AF65-F5344CB8AC3E}">
        <p14:creationId xmlns:p14="http://schemas.microsoft.com/office/powerpoint/2010/main" val="12980777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ManyCore</a:t>
            </a:r>
            <a:endParaRPr lang="en-US" dirty="0"/>
          </a:p>
        </p:txBody>
      </p:sp>
      <p:sp>
        <p:nvSpPr>
          <p:cNvPr id="3" name="Content Placeholder 2"/>
          <p:cNvSpPr>
            <a:spLocks noGrp="1"/>
          </p:cNvSpPr>
          <p:nvPr>
            <p:ph idx="1"/>
          </p:nvPr>
        </p:nvSpPr>
        <p:spPr/>
        <p:txBody>
          <a:bodyPr/>
          <a:lstStyle/>
          <a:p>
            <a:r>
              <a:rPr lang="en-US" dirty="0"/>
              <a:t>David </a:t>
            </a:r>
            <a:r>
              <a:rPr lang="en-US" dirty="0" err="1"/>
              <a:t>Ungar</a:t>
            </a:r>
            <a:r>
              <a:rPr lang="en-US" dirty="0"/>
              <a:t> says &gt; 24 cores, generally many 10s of cores</a:t>
            </a:r>
          </a:p>
          <a:p>
            <a:r>
              <a:rPr lang="en-US" dirty="0" smtClean="0"/>
              <a:t>Really </a:t>
            </a:r>
            <a:r>
              <a:rPr lang="en-US" dirty="0"/>
              <a:t>trying to think about it with 1000 or more</a:t>
            </a:r>
          </a:p>
          <a:p>
            <a:r>
              <a:rPr lang="en-US" dirty="0" smtClean="0"/>
              <a:t>Cache </a:t>
            </a:r>
            <a:r>
              <a:rPr lang="en-US" dirty="0"/>
              <a:t>coherency won't be possible</a:t>
            </a:r>
          </a:p>
          <a:p>
            <a:r>
              <a:rPr lang="en-US" dirty="0" smtClean="0"/>
              <a:t>Non</a:t>
            </a:r>
            <a:r>
              <a:rPr lang="en-US" dirty="0"/>
              <a:t>-deterministic</a:t>
            </a:r>
          </a:p>
        </p:txBody>
      </p:sp>
    </p:spTree>
    <p:extLst>
      <p:ext uri="{BB962C8B-B14F-4D97-AF65-F5344CB8AC3E}">
        <p14:creationId xmlns:p14="http://schemas.microsoft.com/office/powerpoint/2010/main" val="7841211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Memristor</a:t>
            </a:r>
            <a:endParaRPr lang="en-US" dirty="0"/>
          </a:p>
        </p:txBody>
      </p:sp>
      <p:sp>
        <p:nvSpPr>
          <p:cNvPr id="3" name="Content Placeholder 2"/>
          <p:cNvSpPr>
            <a:spLocks noGrp="1"/>
          </p:cNvSpPr>
          <p:nvPr>
            <p:ph idx="1"/>
          </p:nvPr>
        </p:nvSpPr>
        <p:spPr/>
        <p:txBody>
          <a:bodyPr/>
          <a:lstStyle/>
          <a:p>
            <a:r>
              <a:rPr lang="en-US" dirty="0"/>
              <a:t>Non-volatile, static RAM, same write endurance as Flash</a:t>
            </a:r>
          </a:p>
          <a:p>
            <a:r>
              <a:rPr lang="en-US" dirty="0" smtClean="0"/>
              <a:t>200</a:t>
            </a:r>
            <a:r>
              <a:rPr lang="en-US" dirty="0"/>
              <a:t>-300 MB on chip</a:t>
            </a:r>
          </a:p>
          <a:p>
            <a:r>
              <a:rPr lang="en-US" dirty="0" smtClean="0"/>
              <a:t>Sub</a:t>
            </a:r>
            <a:r>
              <a:rPr lang="en-US" dirty="0"/>
              <a:t>-nanosecond writes</a:t>
            </a:r>
          </a:p>
          <a:p>
            <a:r>
              <a:rPr lang="en-US" dirty="0" smtClean="0"/>
              <a:t>Able </a:t>
            </a:r>
            <a:r>
              <a:rPr lang="en-US" dirty="0"/>
              <a:t>to perform </a:t>
            </a:r>
            <a:r>
              <a:rPr lang="en-US" dirty="0" smtClean="0"/>
              <a:t>processing?</a:t>
            </a:r>
            <a:endParaRPr lang="en-US" dirty="0"/>
          </a:p>
          <a:p>
            <a:r>
              <a:rPr lang="en-US" dirty="0" smtClean="0"/>
              <a:t>Multistate</a:t>
            </a:r>
            <a:r>
              <a:rPr lang="en-US" dirty="0"/>
              <a:t>, not binary</a:t>
            </a:r>
          </a:p>
        </p:txBody>
      </p:sp>
    </p:spTree>
    <p:extLst>
      <p:ext uri="{BB962C8B-B14F-4D97-AF65-F5344CB8AC3E}">
        <p14:creationId xmlns:p14="http://schemas.microsoft.com/office/powerpoint/2010/main" val="34301070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Change Memory (PRAM)</a:t>
            </a:r>
          </a:p>
        </p:txBody>
      </p:sp>
      <p:sp>
        <p:nvSpPr>
          <p:cNvPr id="3" name="Content Placeholder 2"/>
          <p:cNvSpPr>
            <a:spLocks noGrp="1"/>
          </p:cNvSpPr>
          <p:nvPr>
            <p:ph idx="1"/>
          </p:nvPr>
        </p:nvSpPr>
        <p:spPr/>
        <p:txBody>
          <a:bodyPr/>
          <a:lstStyle/>
          <a:p>
            <a:r>
              <a:rPr lang="en-US" dirty="0"/>
              <a:t>Higher performance than today's DRAM</a:t>
            </a:r>
          </a:p>
          <a:p>
            <a:r>
              <a:rPr lang="en-US" dirty="0" smtClean="0"/>
              <a:t>Intel </a:t>
            </a:r>
            <a:r>
              <a:rPr lang="en-US" dirty="0"/>
              <a:t>seems more fascinated by this, just released its "</a:t>
            </a:r>
            <a:r>
              <a:rPr lang="en-US" dirty="0" err="1"/>
              <a:t>neuromorphic</a:t>
            </a:r>
            <a:r>
              <a:rPr lang="en-US" dirty="0"/>
              <a:t>" chip design</a:t>
            </a:r>
          </a:p>
          <a:p>
            <a:r>
              <a:rPr lang="en-US" dirty="0" smtClean="0"/>
              <a:t>Not </a:t>
            </a:r>
            <a:r>
              <a:rPr lang="en-US" dirty="0"/>
              <a:t>able to perform processing</a:t>
            </a:r>
          </a:p>
          <a:p>
            <a:r>
              <a:rPr lang="en-US" dirty="0" smtClean="0"/>
              <a:t>Write </a:t>
            </a:r>
            <a:r>
              <a:rPr lang="en-US" dirty="0"/>
              <a:t>degradation is supposedly much slower</a:t>
            </a:r>
          </a:p>
          <a:p>
            <a:r>
              <a:rPr lang="en-US" dirty="0" smtClean="0"/>
              <a:t>Was </a:t>
            </a:r>
            <a:r>
              <a:rPr lang="en-US" dirty="0"/>
              <a:t>considered susceptible to unintentional change, maybe fixed?</a:t>
            </a:r>
          </a:p>
        </p:txBody>
      </p:sp>
    </p:spTree>
    <p:extLst>
      <p:ext uri="{BB962C8B-B14F-4D97-AF65-F5344CB8AC3E}">
        <p14:creationId xmlns:p14="http://schemas.microsoft.com/office/powerpoint/2010/main" val="3461014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Controller</a:t>
            </a:r>
            <a:endParaRPr lang="en-US" dirty="0"/>
          </a:p>
        </p:txBody>
      </p:sp>
      <p:sp>
        <p:nvSpPr>
          <p:cNvPr id="3" name="Content Placeholder 2"/>
          <p:cNvSpPr>
            <a:spLocks noGrp="1"/>
          </p:cNvSpPr>
          <p:nvPr>
            <p:ph idx="1"/>
          </p:nvPr>
        </p:nvSpPr>
        <p:spPr/>
        <p:txBody>
          <a:bodyPr/>
          <a:lstStyle/>
          <a:p>
            <a:r>
              <a:rPr lang="en-US" dirty="0" smtClean="0"/>
              <a:t>Handles communication between the CPU and RAM</a:t>
            </a:r>
          </a:p>
          <a:p>
            <a:r>
              <a:rPr lang="en-US" dirty="0" smtClean="0"/>
              <a:t>Contain the logic to read to and write from RAM</a:t>
            </a:r>
          </a:p>
          <a:p>
            <a:r>
              <a:rPr lang="en-US" dirty="0" smtClean="0"/>
              <a:t>Integrated Memory Controller on die</a:t>
            </a:r>
          </a:p>
          <a:p>
            <a:endParaRPr lang="en-US" dirty="0"/>
          </a:p>
        </p:txBody>
      </p:sp>
    </p:spTree>
    <p:extLst>
      <p:ext uri="{BB962C8B-B14F-4D97-AF65-F5344CB8AC3E}">
        <p14:creationId xmlns:p14="http://schemas.microsoft.com/office/powerpoint/2010/main" val="10935388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hlinkClick r:id="rId2"/>
              </a:rPr>
              <a:t>What </a:t>
            </a:r>
            <a:r>
              <a:rPr lang="en-US" dirty="0">
                <a:hlinkClick r:id="rId2"/>
              </a:rPr>
              <a:t>Every Programmer Should Know About Memory</a:t>
            </a:r>
            <a:r>
              <a:rPr lang="en-US" dirty="0"/>
              <a:t>, Ulrich </a:t>
            </a:r>
            <a:r>
              <a:rPr lang="en-US" dirty="0" err="1"/>
              <a:t>Drepper</a:t>
            </a:r>
            <a:r>
              <a:rPr lang="en-US" dirty="0"/>
              <a:t> of </a:t>
            </a:r>
            <a:r>
              <a:rPr lang="en-US" dirty="0" err="1"/>
              <a:t>RedHat</a:t>
            </a:r>
            <a:r>
              <a:rPr lang="en-US" dirty="0"/>
              <a:t>, </a:t>
            </a:r>
            <a:r>
              <a:rPr lang="en-US" dirty="0" smtClean="0"/>
              <a:t>2007</a:t>
            </a:r>
            <a:endParaRPr lang="en-US" dirty="0"/>
          </a:p>
          <a:p>
            <a:r>
              <a:rPr lang="en-US" dirty="0" smtClean="0">
                <a:hlinkClick r:id="rId3"/>
              </a:rPr>
              <a:t>Java Performance</a:t>
            </a:r>
            <a:r>
              <a:rPr lang="en-US" dirty="0" smtClean="0"/>
              <a:t>, Charlie Hunt</a:t>
            </a:r>
            <a:endParaRPr lang="en-US" dirty="0"/>
          </a:p>
          <a:p>
            <a:r>
              <a:rPr lang="en-US" dirty="0" smtClean="0">
                <a:hlinkClick r:id="rId4"/>
              </a:rPr>
              <a:t>Wikipedia</a:t>
            </a:r>
            <a:r>
              <a:rPr lang="en-US" dirty="0">
                <a:hlinkClick r:id="rId4"/>
              </a:rPr>
              <a:t>/Wikimedia </a:t>
            </a:r>
            <a:r>
              <a:rPr lang="en-US" dirty="0" smtClean="0">
                <a:hlinkClick r:id="rId4"/>
              </a:rPr>
              <a:t>Commons</a:t>
            </a:r>
            <a:endParaRPr lang="en-US" dirty="0"/>
          </a:p>
          <a:p>
            <a:r>
              <a:rPr lang="en-US" dirty="0" smtClean="0">
                <a:hlinkClick r:id="rId5"/>
              </a:rPr>
              <a:t>AnandTech</a:t>
            </a:r>
            <a:endParaRPr lang="en-US" dirty="0"/>
          </a:p>
          <a:p>
            <a:r>
              <a:rPr lang="en-US" dirty="0" smtClean="0">
                <a:hlinkClick r:id="rId6"/>
              </a:rPr>
              <a:t>The </a:t>
            </a:r>
            <a:r>
              <a:rPr lang="en-US" dirty="0">
                <a:hlinkClick r:id="rId6"/>
              </a:rPr>
              <a:t>Microarchitecture of AMD, Intel and VIA </a:t>
            </a:r>
            <a:r>
              <a:rPr lang="en-US" dirty="0" smtClean="0">
                <a:hlinkClick r:id="rId6"/>
              </a:rPr>
              <a:t>CPUs</a:t>
            </a:r>
            <a:endParaRPr lang="en-US" dirty="0"/>
          </a:p>
          <a:p>
            <a:r>
              <a:rPr lang="en-US" dirty="0" smtClean="0">
                <a:hlinkClick r:id="rId7"/>
              </a:rPr>
              <a:t>Everything </a:t>
            </a:r>
            <a:r>
              <a:rPr lang="en-US" dirty="0">
                <a:hlinkClick r:id="rId7"/>
              </a:rPr>
              <a:t>You Need to Know about the Quick Path Interconnect</a:t>
            </a:r>
            <a:r>
              <a:rPr lang="en-US" dirty="0"/>
              <a:t>, Gabriel </a:t>
            </a:r>
            <a:r>
              <a:rPr lang="en-US" dirty="0" smtClean="0"/>
              <a:t>Torres/Hardware Secrets</a:t>
            </a:r>
          </a:p>
          <a:p>
            <a:r>
              <a:rPr lang="en-US" dirty="0" smtClean="0">
                <a:hlinkClick r:id="rId8"/>
              </a:rPr>
              <a:t>Inside </a:t>
            </a:r>
            <a:r>
              <a:rPr lang="en-US" dirty="0">
                <a:hlinkClick r:id="rId8"/>
              </a:rPr>
              <a:t>the Sandy Bridge Architecture</a:t>
            </a:r>
            <a:r>
              <a:rPr lang="en-US" dirty="0"/>
              <a:t>, Gabriel </a:t>
            </a:r>
            <a:r>
              <a:rPr lang="en-US" dirty="0" smtClean="0"/>
              <a:t>Torres/Hardware Secrets</a:t>
            </a:r>
            <a:endParaRPr lang="en-US" dirty="0"/>
          </a:p>
          <a:p>
            <a:r>
              <a:rPr lang="en-US" dirty="0" smtClean="0"/>
              <a:t>Martin </a:t>
            </a:r>
            <a:r>
              <a:rPr lang="en-US" dirty="0"/>
              <a:t>Thompson's </a:t>
            </a:r>
            <a:r>
              <a:rPr lang="en-US" dirty="0">
                <a:hlinkClick r:id="rId9"/>
              </a:rPr>
              <a:t>Mechanical Sympathy blog </a:t>
            </a:r>
            <a:r>
              <a:rPr lang="en-US" dirty="0"/>
              <a:t>and Disruptor </a:t>
            </a:r>
            <a:r>
              <a:rPr lang="en-US" dirty="0" smtClean="0"/>
              <a:t>presentations</a:t>
            </a:r>
            <a:endParaRPr lang="en-US" dirty="0"/>
          </a:p>
          <a:p>
            <a:r>
              <a:rPr lang="en-US" dirty="0" smtClean="0">
                <a:hlinkClick r:id="rId10"/>
              </a:rPr>
              <a:t>The Application Memory Wall</a:t>
            </a:r>
            <a:r>
              <a:rPr lang="en-US" dirty="0" smtClean="0"/>
              <a:t>, Gil </a:t>
            </a:r>
            <a:r>
              <a:rPr lang="en-US" dirty="0" err="1"/>
              <a:t>Tene</a:t>
            </a:r>
            <a:r>
              <a:rPr lang="en-US" dirty="0"/>
              <a:t>, CTO of Azul </a:t>
            </a:r>
            <a:r>
              <a:rPr lang="en-US" dirty="0" smtClean="0"/>
              <a:t>Systems</a:t>
            </a:r>
            <a:endParaRPr lang="en-US" dirty="0"/>
          </a:p>
          <a:p>
            <a:r>
              <a:rPr lang="en-US" dirty="0" smtClean="0">
                <a:hlinkClick r:id="rId11"/>
              </a:rPr>
              <a:t>AMD </a:t>
            </a:r>
            <a:r>
              <a:rPr lang="en-US" dirty="0">
                <a:hlinkClick r:id="rId11"/>
              </a:rPr>
              <a:t>Bulldozer/Intel Sandy Bridge </a:t>
            </a:r>
            <a:r>
              <a:rPr lang="en-US" dirty="0" smtClean="0">
                <a:hlinkClick r:id="rId11"/>
              </a:rPr>
              <a:t>Comparison,</a:t>
            </a:r>
            <a:r>
              <a:rPr lang="en-US" dirty="0" smtClean="0"/>
              <a:t> </a:t>
            </a:r>
            <a:r>
              <a:rPr lang="en-US" dirty="0" err="1"/>
              <a:t>Gionatan</a:t>
            </a:r>
            <a:r>
              <a:rPr lang="en-US" dirty="0"/>
              <a:t> </a:t>
            </a:r>
            <a:r>
              <a:rPr lang="en-US" dirty="0" err="1" smtClean="0"/>
              <a:t>Danti</a:t>
            </a:r>
            <a:endParaRPr lang="en-US" dirty="0"/>
          </a:p>
          <a:p>
            <a:r>
              <a:rPr lang="en-US" dirty="0" smtClean="0">
                <a:hlinkClick r:id="rId12"/>
              </a:rPr>
              <a:t>SI </a:t>
            </a:r>
            <a:r>
              <a:rPr lang="en-US" dirty="0">
                <a:hlinkClick r:id="rId12"/>
              </a:rPr>
              <a:t>Software's </a:t>
            </a:r>
            <a:r>
              <a:rPr lang="en-US" dirty="0" smtClean="0">
                <a:hlinkClick r:id="rId12"/>
              </a:rPr>
              <a:t>Memory Latency Benchmarks</a:t>
            </a:r>
            <a:endParaRPr lang="en-US" dirty="0"/>
          </a:p>
          <a:p>
            <a:r>
              <a:rPr lang="en-US" dirty="0" smtClean="0"/>
              <a:t>Martin </a:t>
            </a:r>
            <a:r>
              <a:rPr lang="en-US" dirty="0"/>
              <a:t>Thompson and Cliff Click provided feedback </a:t>
            </a:r>
            <a:r>
              <a:rPr lang="en-US" dirty="0" smtClean="0"/>
              <a:t>&amp;additional </a:t>
            </a:r>
            <a:r>
              <a:rPr lang="en-US" dirty="0"/>
              <a:t>content</a:t>
            </a:r>
          </a:p>
        </p:txBody>
      </p:sp>
    </p:spTree>
    <p:extLst>
      <p:ext uri="{BB962C8B-B14F-4D97-AF65-F5344CB8AC3E}">
        <p14:creationId xmlns:p14="http://schemas.microsoft.com/office/powerpoint/2010/main" val="3569406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Non-Uniform Memory Access</a:t>
            </a:r>
          </a:p>
          <a:p>
            <a:r>
              <a:rPr lang="en-US" dirty="0" smtClean="0"/>
              <a:t>Access time is dependent on the memory locality to a processor</a:t>
            </a:r>
          </a:p>
          <a:p>
            <a:r>
              <a:rPr lang="en-US" dirty="0" smtClean="0"/>
              <a:t>Memory local to a processor can be accessed faster than memory farther away</a:t>
            </a:r>
          </a:p>
          <a:p>
            <a:r>
              <a:rPr lang="en-US" dirty="0" smtClean="0"/>
              <a:t>The organization of processors reflect the time to access data in RAM, called the NUMA factor</a:t>
            </a:r>
          </a:p>
          <a:p>
            <a:r>
              <a:rPr lang="en-US" dirty="0" smtClean="0"/>
              <a:t>Shared memory space (as opposed to multiple commodity machines)</a:t>
            </a:r>
            <a:endParaRPr lang="en-US" dirty="0"/>
          </a:p>
        </p:txBody>
      </p:sp>
    </p:spTree>
    <p:extLst>
      <p:ext uri="{BB962C8B-B14F-4D97-AF65-F5344CB8AC3E}">
        <p14:creationId xmlns:p14="http://schemas.microsoft.com/office/powerpoint/2010/main" val="4024608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Lines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Most commonly 64 contiguous bytes, can be 32-256</a:t>
            </a:r>
          </a:p>
          <a:p>
            <a:r>
              <a:rPr lang="en-US" dirty="0" smtClean="0"/>
              <a:t>Look out for false sharing</a:t>
            </a:r>
          </a:p>
          <a:p>
            <a:r>
              <a:rPr lang="en-US" dirty="0" smtClean="0"/>
              <a:t>Padding can be used to ensure unshared line</a:t>
            </a:r>
          </a:p>
          <a:p>
            <a:r>
              <a:rPr lang="en-US" dirty="0" smtClean="0"/>
              <a:t>Transferred in 64-bit blocks (8x for 64 byte lines), arriving every ~4 cycles</a:t>
            </a:r>
          </a:p>
          <a:p>
            <a:r>
              <a:rPr lang="en-US" dirty="0" smtClean="0"/>
              <a:t>Position in the line of the "critical word" matters, but not if pre-fetched</a:t>
            </a:r>
          </a:p>
          <a:p>
            <a:r>
              <a:rPr lang="en-US" dirty="0" smtClean="0"/>
              <a:t>@Contended annotation coming to JVM?</a:t>
            </a:r>
            <a:endParaRPr lang="en-US" dirty="0"/>
          </a:p>
        </p:txBody>
      </p:sp>
    </p:spTree>
    <p:extLst>
      <p:ext uri="{BB962C8B-B14F-4D97-AF65-F5344CB8AC3E}">
        <p14:creationId xmlns:p14="http://schemas.microsoft.com/office/powerpoint/2010/main" val="2276482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Write Strategies</a:t>
            </a:r>
            <a:endParaRPr lang="en-US" dirty="0"/>
          </a:p>
        </p:txBody>
      </p:sp>
      <p:sp>
        <p:nvSpPr>
          <p:cNvPr id="3" name="Content Placeholder 2"/>
          <p:cNvSpPr>
            <a:spLocks noGrp="1"/>
          </p:cNvSpPr>
          <p:nvPr>
            <p:ph idx="1"/>
          </p:nvPr>
        </p:nvSpPr>
        <p:spPr/>
        <p:txBody>
          <a:bodyPr/>
          <a:lstStyle/>
          <a:p>
            <a:r>
              <a:rPr lang="en-US" dirty="0" smtClean="0"/>
              <a:t>Write through - changed line immediately goes back to main memory</a:t>
            </a:r>
          </a:p>
          <a:p>
            <a:r>
              <a:rPr lang="en-US" dirty="0" smtClean="0"/>
              <a:t>Write back - line is marked when dirty, eviction sends back to main memory</a:t>
            </a:r>
          </a:p>
          <a:p>
            <a:r>
              <a:rPr lang="en-US" dirty="0" smtClean="0"/>
              <a:t>Write combining - grouped writes of cache lines back to main memory</a:t>
            </a:r>
          </a:p>
          <a:p>
            <a:r>
              <a:rPr lang="en-US" dirty="0" err="1" smtClean="0"/>
              <a:t>Uncachable</a:t>
            </a:r>
            <a:r>
              <a:rPr lang="en-US" dirty="0" smtClean="0"/>
              <a:t> - dynamic values that can change without warning</a:t>
            </a:r>
            <a:endParaRPr lang="en-US" dirty="0"/>
          </a:p>
        </p:txBody>
      </p:sp>
    </p:spTree>
    <p:extLst>
      <p:ext uri="{BB962C8B-B14F-4D97-AF65-F5344CB8AC3E}">
        <p14:creationId xmlns:p14="http://schemas.microsoft.com/office/powerpoint/2010/main" val="2664328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Processors</a:t>
            </a:r>
            <a:endParaRPr lang="en-US" dirty="0"/>
          </a:p>
        </p:txBody>
      </p:sp>
      <p:sp>
        <p:nvSpPr>
          <p:cNvPr id="3" name="Content Placeholder 2"/>
          <p:cNvSpPr>
            <a:spLocks noGrp="1"/>
          </p:cNvSpPr>
          <p:nvPr>
            <p:ph idx="1"/>
          </p:nvPr>
        </p:nvSpPr>
        <p:spPr/>
        <p:txBody>
          <a:bodyPr>
            <a:normAutofit/>
          </a:bodyPr>
          <a:lstStyle/>
          <a:p>
            <a:r>
              <a:rPr lang="en-US" dirty="0" smtClean="0"/>
              <a:t>Intel</a:t>
            </a:r>
          </a:p>
          <a:p>
            <a:pPr lvl="1"/>
            <a:r>
              <a:rPr lang="en-US" dirty="0" smtClean="0"/>
              <a:t>Nehalem/</a:t>
            </a:r>
            <a:r>
              <a:rPr lang="en-US" dirty="0" err="1" smtClean="0"/>
              <a:t>Westmere</a:t>
            </a:r>
            <a:endParaRPr lang="en-US" dirty="0" smtClean="0"/>
          </a:p>
          <a:p>
            <a:pPr lvl="1"/>
            <a:r>
              <a:rPr lang="en-US" dirty="0" smtClean="0"/>
              <a:t>Sandy Bridge</a:t>
            </a:r>
          </a:p>
          <a:p>
            <a:pPr lvl="1"/>
            <a:r>
              <a:rPr lang="en-US" dirty="0" smtClean="0"/>
              <a:t>Ivy Bridge</a:t>
            </a:r>
          </a:p>
          <a:p>
            <a:r>
              <a:rPr lang="en-US" dirty="0" smtClean="0"/>
              <a:t>AMD</a:t>
            </a:r>
          </a:p>
          <a:p>
            <a:pPr lvl="1"/>
            <a:r>
              <a:rPr lang="en-US" dirty="0" smtClean="0"/>
              <a:t>Bulldozer</a:t>
            </a:r>
          </a:p>
          <a:p>
            <a:r>
              <a:rPr lang="en-US" dirty="0" smtClean="0"/>
              <a:t>Oracle</a:t>
            </a:r>
          </a:p>
          <a:p>
            <a:pPr lvl="1"/>
            <a:r>
              <a:rPr lang="en-US" dirty="0" err="1" smtClean="0"/>
              <a:t>UltraSPARC</a:t>
            </a:r>
            <a:r>
              <a:rPr lang="en-US" dirty="0" smtClean="0"/>
              <a:t> isn't dead</a:t>
            </a:r>
          </a:p>
          <a:p>
            <a:endParaRPr lang="en-US" dirty="0"/>
          </a:p>
        </p:txBody>
      </p:sp>
    </p:spTree>
    <p:extLst>
      <p:ext uri="{BB962C8B-B14F-4D97-AF65-F5344CB8AC3E}">
        <p14:creationId xmlns:p14="http://schemas.microsoft.com/office/powerpoint/2010/main" val="3920667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b_micro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912" y="406857"/>
            <a:ext cx="8569129" cy="6246268"/>
          </a:xfrm>
          <a:prstGeom prst="rect">
            <a:avLst/>
          </a:prstGeom>
        </p:spPr>
      </p:pic>
    </p:spTree>
    <p:extLst>
      <p:ext uri="{BB962C8B-B14F-4D97-AF65-F5344CB8AC3E}">
        <p14:creationId xmlns:p14="http://schemas.microsoft.com/office/powerpoint/2010/main" val="3268128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TotalTime>
  <Words>5348</Words>
  <Application>Microsoft Macintosh PowerPoint</Application>
  <PresentationFormat>On-screen Show (4:3)</PresentationFormat>
  <Paragraphs>306</Paragraphs>
  <Slides>40</Slides>
  <Notes>36</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CPU Caches</vt:lpstr>
      <vt:lpstr>Why?</vt:lpstr>
      <vt:lpstr>SMP</vt:lpstr>
      <vt:lpstr>Memory Controller</vt:lpstr>
      <vt:lpstr>NUMA</vt:lpstr>
      <vt:lpstr>Cache Lines</vt:lpstr>
      <vt:lpstr>Cache Write Strategies</vt:lpstr>
      <vt:lpstr>Current Processors</vt:lpstr>
      <vt:lpstr>PowerPoint Presentation</vt:lpstr>
      <vt:lpstr>CPU Caches</vt:lpstr>
      <vt:lpstr>Data Locality</vt:lpstr>
      <vt:lpstr>CPU or Instruction Cycle </vt:lpstr>
      <vt:lpstr>“Latency Numbers Everyone Should Know”</vt:lpstr>
      <vt:lpstr>Measured Cache Latencies</vt:lpstr>
      <vt:lpstr>Registers</vt:lpstr>
      <vt:lpstr>Load/Store Buffers</vt:lpstr>
      <vt:lpstr>Cache Associativity</vt:lpstr>
      <vt:lpstr>Static RAM (SRAM)</vt:lpstr>
      <vt:lpstr>L0 (zero)</vt:lpstr>
      <vt:lpstr>L1</vt:lpstr>
      <vt:lpstr>L2</vt:lpstr>
      <vt:lpstr>L3</vt:lpstr>
      <vt:lpstr>Exclusive versus Inclusive</vt:lpstr>
      <vt:lpstr>Intra-Socket Communication</vt:lpstr>
      <vt:lpstr>Inter-Socket Communication</vt:lpstr>
      <vt:lpstr>MESI+F Cache Coherency Protocol</vt:lpstr>
      <vt:lpstr>Dynamic RAM (DRAM)</vt:lpstr>
      <vt:lpstr>DDR3 SDRAM</vt:lpstr>
      <vt:lpstr>Striding &amp; Pre-fetching</vt:lpstr>
      <vt:lpstr>Cache Misses</vt:lpstr>
      <vt:lpstr>Programming Optimizations</vt:lpstr>
      <vt:lpstr>What about Functional Programming?</vt:lpstr>
      <vt:lpstr>Hyperthreading</vt:lpstr>
      <vt:lpstr>Data Structures</vt:lpstr>
      <vt:lpstr>Application Memory Wall &amp; GC</vt:lpstr>
      <vt:lpstr>Using GPUs</vt:lpstr>
      <vt:lpstr>ManyCore</vt:lpstr>
      <vt:lpstr>Memristor</vt:lpstr>
      <vt:lpstr>Phase Change Memory (PRAM)</vt:lpstr>
      <vt:lpstr>Credits!</vt:lpstr>
    </vt:vector>
  </TitlesOfParts>
  <Company>Typesafe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CPU Caches</dc:title>
  <dc:creator>James Allen</dc:creator>
  <cp:lastModifiedBy>James Allen</cp:lastModifiedBy>
  <cp:revision>49</cp:revision>
  <dcterms:created xsi:type="dcterms:W3CDTF">2012-09-07T18:59:27Z</dcterms:created>
  <dcterms:modified xsi:type="dcterms:W3CDTF">2012-09-07T19:51:54Z</dcterms:modified>
</cp:coreProperties>
</file>