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305" r:id="rId3"/>
    <p:sldId id="257" r:id="rId4"/>
    <p:sldId id="308" r:id="rId5"/>
    <p:sldId id="296" r:id="rId6"/>
    <p:sldId id="258" r:id="rId7"/>
    <p:sldId id="260" r:id="rId8"/>
    <p:sldId id="304" r:id="rId9"/>
    <p:sldId id="259" r:id="rId10"/>
    <p:sldId id="261" r:id="rId11"/>
    <p:sldId id="272" r:id="rId12"/>
    <p:sldId id="299" r:id="rId13"/>
    <p:sldId id="262" r:id="rId14"/>
    <p:sldId id="300" r:id="rId15"/>
    <p:sldId id="302" r:id="rId16"/>
    <p:sldId id="303" r:id="rId17"/>
    <p:sldId id="309" r:id="rId18"/>
    <p:sldId id="310" r:id="rId19"/>
    <p:sldId id="297" r:id="rId20"/>
    <p:sldId id="263" r:id="rId21"/>
    <p:sldId id="264" r:id="rId22"/>
    <p:sldId id="268" r:id="rId23"/>
    <p:sldId id="269" r:id="rId24"/>
    <p:sldId id="270" r:id="rId25"/>
    <p:sldId id="271" r:id="rId26"/>
    <p:sldId id="274" r:id="rId27"/>
    <p:sldId id="275" r:id="rId28"/>
    <p:sldId id="276" r:id="rId29"/>
    <p:sldId id="277" r:id="rId30"/>
    <p:sldId id="306" r:id="rId31"/>
    <p:sldId id="284" r:id="rId32"/>
    <p:sldId id="285" r:id="rId33"/>
    <p:sldId id="286" r:id="rId34"/>
    <p:sldId id="287" r:id="rId35"/>
    <p:sldId id="288" r:id="rId36"/>
    <p:sldId id="289" r:id="rId37"/>
    <p:sldId id="290" r:id="rId38"/>
    <p:sldId id="291" r:id="rId39"/>
    <p:sldId id="307" r:id="rId40"/>
    <p:sldId id="292" r:id="rId41"/>
    <p:sldId id="293" r:id="rId42"/>
    <p:sldId id="294" r:id="rId43"/>
    <p:sldId id="311" r:id="rId44"/>
    <p:sldId id="295"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68012" autoAdjust="0"/>
  </p:normalViewPr>
  <p:slideViewPr>
    <p:cSldViewPr snapToGrid="0" snapToObjects="1">
      <p:cViewPr varScale="1">
        <p:scale>
          <a:sx n="112" d="100"/>
          <a:sy n="112" d="100"/>
        </p:scale>
        <p:origin x="-54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7BE4A7-3611-1E42-B6CA-26E3A8E63392}" type="datetimeFigureOut">
              <a:rPr lang="en-US" smtClean="0"/>
              <a:t>9/9/12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B72C01-34E9-E14B-AAE2-412FD825F959}" type="slidenum">
              <a:rPr lang="en-US" smtClean="0"/>
              <a:t>‹#›</a:t>
            </a:fld>
            <a:endParaRPr lang="en-US"/>
          </a:p>
        </p:txBody>
      </p:sp>
    </p:spTree>
    <p:extLst>
      <p:ext uri="{BB962C8B-B14F-4D97-AF65-F5344CB8AC3E}">
        <p14:creationId xmlns:p14="http://schemas.microsoft.com/office/powerpoint/2010/main" val="338894373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a:t>
            </a:fld>
            <a:endParaRPr lang="en-US"/>
          </a:p>
        </p:txBody>
      </p:sp>
    </p:spTree>
    <p:extLst>
      <p:ext uri="{BB962C8B-B14F-4D97-AF65-F5344CB8AC3E}">
        <p14:creationId xmlns:p14="http://schemas.microsoft.com/office/powerpoint/2010/main" val="3604218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LRU can be expensive, tracks each cache line with</a:t>
            </a:r>
            <a:r>
              <a:rPr lang="en-US" baseline="0" dirty="0" smtClean="0"/>
              <a:t> “age bits” - each time a cache line is used, all others have to be updated</a:t>
            </a:r>
          </a:p>
          <a:p>
            <a:pPr marL="171450" indent="-171450">
              <a:buFont typeface="Arial"/>
              <a:buChar char="•"/>
            </a:pPr>
            <a:r>
              <a:rPr lang="en-US" baseline="0" dirty="0" smtClean="0"/>
              <a:t>PLRU is used where LRU is prohibitively expensive – “almost always” discards one of the most LRU lines and no guarantee it was the absolutely LEAST recently used is sufficient</a:t>
            </a:r>
          </a:p>
          <a:p>
            <a:pPr marL="171450" indent="-171450">
              <a:buFont typeface="Arial"/>
              <a:buChar char="•"/>
            </a:pPr>
            <a:r>
              <a:rPr lang="en-US" baseline="0" dirty="0" smtClean="0"/>
              <a:t>2WSA for caches where even PLRU is too slow – address of an item is used to put it in one of two positions, and the LRU of those two is discarded</a:t>
            </a:r>
          </a:p>
          <a:p>
            <a:pPr marL="171450" indent="-171450">
              <a:buFont typeface="Arial"/>
              <a:buChar char="•"/>
            </a:pPr>
            <a:r>
              <a:rPr lang="en-US" baseline="0" dirty="0" smtClean="0"/>
              <a:t>Direct mapped evicts whatever was in that position before it, regardless of when it was last used</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12</a:t>
            </a:fld>
            <a:endParaRPr lang="en-US"/>
          </a:p>
        </p:txBody>
      </p:sp>
    </p:spTree>
    <p:extLst>
      <p:ext uri="{BB962C8B-B14F-4D97-AF65-F5344CB8AC3E}">
        <p14:creationId xmlns:p14="http://schemas.microsoft.com/office/powerpoint/2010/main" val="2525475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Write through caching: </a:t>
            </a:r>
            <a:r>
              <a:rPr lang="en-US" dirty="0" smtClean="0"/>
              <a:t>slow</a:t>
            </a:r>
            <a:r>
              <a:rPr lang="en-US" dirty="0" smtClean="0"/>
              <a:t>, but </a:t>
            </a:r>
            <a:r>
              <a:rPr lang="en-US" dirty="0" smtClean="0"/>
              <a:t>predictable,</a:t>
            </a:r>
            <a:r>
              <a:rPr lang="en-US" baseline="0" dirty="0" smtClean="0"/>
              <a:t> resulting in l</a:t>
            </a:r>
            <a:r>
              <a:rPr lang="en-US" dirty="0" smtClean="0"/>
              <a:t>ots </a:t>
            </a:r>
            <a:r>
              <a:rPr lang="en-US" dirty="0" smtClean="0"/>
              <a:t>of FSB </a:t>
            </a:r>
            <a:r>
              <a:rPr lang="en-US" dirty="0" smtClean="0"/>
              <a:t>traffic</a:t>
            </a:r>
          </a:p>
          <a:p>
            <a:pPr marL="171450" indent="-171450">
              <a:buFont typeface="Arial"/>
              <a:buChar char="•"/>
            </a:pPr>
            <a:r>
              <a:rPr lang="en-US" dirty="0" smtClean="0"/>
              <a:t>Write </a:t>
            </a:r>
            <a:r>
              <a:rPr lang="en-US" dirty="0" smtClean="0"/>
              <a:t>back caching: mark flag bit as dirty, when evicted the processor notes and sends cache line back to main memory, instead of just dropping it; have to be careful of false sharing and cache </a:t>
            </a:r>
            <a:r>
              <a:rPr lang="en-US" dirty="0" smtClean="0"/>
              <a:t>coherency</a:t>
            </a:r>
          </a:p>
          <a:p>
            <a:pPr marL="171450" indent="-171450">
              <a:buFont typeface="Arial"/>
              <a:buChar char="•"/>
            </a:pPr>
            <a:r>
              <a:rPr lang="en-US" dirty="0" smtClean="0"/>
              <a:t>Write </a:t>
            </a:r>
            <a:r>
              <a:rPr lang="en-US" dirty="0" smtClean="0"/>
              <a:t>combining caching: used by graphics cards, groups writes to main memory for </a:t>
            </a:r>
            <a:r>
              <a:rPr lang="en-US" dirty="0" smtClean="0"/>
              <a:t>speed</a:t>
            </a:r>
          </a:p>
          <a:p>
            <a:pPr marL="171450" indent="-171450">
              <a:buFont typeface="Arial"/>
              <a:buChar char="•"/>
            </a:pPr>
            <a:r>
              <a:rPr lang="en-US" dirty="0" err="1" smtClean="0"/>
              <a:t>Uncacheable</a:t>
            </a:r>
            <a:r>
              <a:rPr lang="en-US" dirty="0" smtClean="0"/>
              <a:t>: dynamic memory values that can change without </a:t>
            </a:r>
            <a:r>
              <a:rPr lang="en-US" dirty="0" smtClean="0"/>
              <a:t>warning,</a:t>
            </a:r>
            <a:r>
              <a:rPr lang="en-US" baseline="0" dirty="0" smtClean="0"/>
              <a:t> u</a:t>
            </a:r>
            <a:r>
              <a:rPr lang="en-US" dirty="0" smtClean="0"/>
              <a:t>sed </a:t>
            </a:r>
            <a:r>
              <a:rPr lang="en-US" dirty="0" smtClean="0"/>
              <a:t>for commodity </a:t>
            </a:r>
            <a:r>
              <a:rPr lang="en-US" dirty="0" smtClean="0"/>
              <a:t>hardware</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13</a:t>
            </a:fld>
            <a:endParaRPr lang="en-US"/>
          </a:p>
        </p:txBody>
      </p:sp>
    </p:spTree>
    <p:extLst>
      <p:ext uri="{BB962C8B-B14F-4D97-AF65-F5344CB8AC3E}">
        <p14:creationId xmlns:p14="http://schemas.microsoft.com/office/powerpoint/2010/main" val="150620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In an exclusive cache (AMD), when the processor needs data it is loaded by cache line into L1d, which evicts a line to L2, which evicts a line to L3, which evicts a line to main memory; each eviction is progressively more </a:t>
            </a:r>
            <a:r>
              <a:rPr lang="en-US" dirty="0" smtClean="0"/>
              <a:t>expensive</a:t>
            </a:r>
          </a:p>
          <a:p>
            <a:pPr marL="171450" indent="-171450">
              <a:buFont typeface="Arial"/>
              <a:buChar char="•"/>
            </a:pPr>
            <a:r>
              <a:rPr lang="en-US" dirty="0" smtClean="0"/>
              <a:t>Exclusive is necessary</a:t>
            </a:r>
            <a:r>
              <a:rPr lang="en-US" baseline="0" dirty="0" smtClean="0"/>
              <a:t> if the L2 is less than 4-8x the size of L1, otherwise duplication of data affects L2’s local hit rate</a:t>
            </a:r>
            <a:endParaRPr lang="en-US" dirty="0" smtClean="0"/>
          </a:p>
          <a:p>
            <a:pPr marL="171450" indent="-171450">
              <a:buFont typeface="Arial"/>
              <a:buChar char="•"/>
            </a:pPr>
            <a:r>
              <a:rPr lang="en-US" dirty="0" smtClean="0"/>
              <a:t>In </a:t>
            </a:r>
            <a:r>
              <a:rPr lang="en-US" dirty="0" smtClean="0"/>
              <a:t>an inclusive cache (Intel), eviction is much faster - if another processor wants to delete data, it only has to check L2 because it knows L1 will have it as </a:t>
            </a:r>
            <a:r>
              <a:rPr lang="en-US" dirty="0" smtClean="0"/>
              <a:t>well;</a:t>
            </a:r>
            <a:r>
              <a:rPr lang="en-US" baseline="0" dirty="0" smtClean="0"/>
              <a:t> e</a:t>
            </a:r>
            <a:r>
              <a:rPr lang="en-US" dirty="0" smtClean="0"/>
              <a:t>xclusive </a:t>
            </a:r>
            <a:r>
              <a:rPr lang="en-US" dirty="0" smtClean="0"/>
              <a:t>will have to check both, which is more </a:t>
            </a:r>
            <a:r>
              <a:rPr lang="en-US" dirty="0" smtClean="0"/>
              <a:t>expensive;</a:t>
            </a:r>
            <a:r>
              <a:rPr lang="en-US" baseline="0" dirty="0" smtClean="0"/>
              <a:t> g</a:t>
            </a:r>
            <a:r>
              <a:rPr lang="en-US" dirty="0" smtClean="0"/>
              <a:t>ood for snooping</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14</a:t>
            </a:fld>
            <a:endParaRPr lang="en-US"/>
          </a:p>
        </p:txBody>
      </p:sp>
    </p:spTree>
    <p:extLst>
      <p:ext uri="{BB962C8B-B14F-4D97-AF65-F5344CB8AC3E}">
        <p14:creationId xmlns:p14="http://schemas.microsoft.com/office/powerpoint/2010/main" val="1934165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For intra-socket communication, Sandy</a:t>
            </a:r>
            <a:r>
              <a:rPr lang="en-US" baseline="0" dirty="0" smtClean="0"/>
              <a:t> Bridge has a 4-ring architecture linking cores, LLC and GPU; prior to Sandy Bridge, required direct linkages</a:t>
            </a:r>
            <a:endParaRPr lang="en-US" dirty="0" smtClean="0"/>
          </a:p>
          <a:p>
            <a:pPr marL="171450" indent="-171450">
              <a:buFont typeface="Arial"/>
              <a:buChar char="•"/>
            </a:pPr>
            <a:r>
              <a:rPr lang="en-US" dirty="0" smtClean="0"/>
              <a:t>GT</a:t>
            </a:r>
            <a:r>
              <a:rPr lang="en-US" dirty="0" smtClean="0"/>
              <a:t>/s </a:t>
            </a:r>
            <a:r>
              <a:rPr lang="en-US" dirty="0" smtClean="0"/>
              <a:t>- how </a:t>
            </a:r>
            <a:r>
              <a:rPr lang="en-US" dirty="0" smtClean="0"/>
              <a:t>many times signals are sent per </a:t>
            </a:r>
            <a:r>
              <a:rPr lang="en-US" dirty="0" smtClean="0"/>
              <a:t>second</a:t>
            </a:r>
          </a:p>
          <a:p>
            <a:pPr marL="171450" indent="-171450">
              <a:buFont typeface="Arial"/>
              <a:buChar char="•"/>
            </a:pPr>
            <a:r>
              <a:rPr lang="en-US" dirty="0" smtClean="0"/>
              <a:t>Not </a:t>
            </a:r>
            <a:r>
              <a:rPr lang="en-US" dirty="0" smtClean="0"/>
              <a:t>a bus, but a point to point interface for connections between sockets in a NUMA platform, or from processors to I/O and peripheral </a:t>
            </a:r>
            <a:r>
              <a:rPr lang="en-US" dirty="0" smtClean="0"/>
              <a:t>controllers</a:t>
            </a:r>
          </a:p>
          <a:p>
            <a:pPr marL="171450" indent="-171450">
              <a:buFont typeface="Arial"/>
              <a:buChar char="•"/>
            </a:pPr>
            <a:r>
              <a:rPr lang="en-US" dirty="0" smtClean="0"/>
              <a:t>DDR = double data rate, two data transferred per clock cycle,</a:t>
            </a:r>
            <a:r>
              <a:rPr lang="en-US" baseline="0" dirty="0" smtClean="0"/>
              <a:t> </a:t>
            </a:r>
            <a:endParaRPr lang="en-US" dirty="0" smtClean="0"/>
          </a:p>
          <a:p>
            <a:pPr marL="171450" indent="-171450">
              <a:buFont typeface="Arial"/>
              <a:buChar char="•"/>
            </a:pPr>
            <a:r>
              <a:rPr lang="en-US" dirty="0" smtClean="0"/>
              <a:t>Processors </a:t>
            </a:r>
            <a:r>
              <a:rPr lang="en-US" dirty="0" smtClean="0"/>
              <a:t>"snoop" on each other, and certain actions are announced on external pins to make changes visible to </a:t>
            </a:r>
            <a:r>
              <a:rPr lang="en-US" dirty="0" smtClean="0"/>
              <a:t>others;</a:t>
            </a:r>
            <a:r>
              <a:rPr lang="en-US" baseline="0" dirty="0" smtClean="0"/>
              <a:t> t</a:t>
            </a:r>
            <a:r>
              <a:rPr lang="en-US" dirty="0" smtClean="0"/>
              <a:t>he </a:t>
            </a:r>
            <a:r>
              <a:rPr lang="en-US" dirty="0" smtClean="0"/>
              <a:t>address of the cache line is visible through the address </a:t>
            </a:r>
            <a:r>
              <a:rPr lang="en-US" dirty="0" smtClean="0"/>
              <a:t>bus</a:t>
            </a:r>
          </a:p>
          <a:p>
            <a:pPr marL="171450" indent="-171450">
              <a:buFont typeface="Arial"/>
              <a:buChar char="•"/>
            </a:pPr>
            <a:r>
              <a:rPr lang="en-US" dirty="0" smtClean="0"/>
              <a:t>Sandy </a:t>
            </a:r>
            <a:r>
              <a:rPr lang="en-US" dirty="0" smtClean="0"/>
              <a:t>Bridge can transfer on both the rise &amp; fall of the clock cycle and is full </a:t>
            </a:r>
            <a:r>
              <a:rPr lang="en-US" dirty="0" smtClean="0"/>
              <a:t>duplex</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HTX could theoretically be up to 32 bits per transmission, but hasn't been done yet that I know of</a:t>
            </a:r>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15</a:t>
            </a:fld>
            <a:endParaRPr lang="en-US"/>
          </a:p>
        </p:txBody>
      </p:sp>
    </p:spTree>
    <p:extLst>
      <p:ext uri="{BB962C8B-B14F-4D97-AF65-F5344CB8AC3E}">
        <p14:creationId xmlns:p14="http://schemas.microsoft.com/office/powerpoint/2010/main" val="2453169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Request </a:t>
            </a:r>
            <a:r>
              <a:rPr lang="en-US" dirty="0" smtClean="0"/>
              <a:t>for Ownership (RFO): a cache line is held exclusively for read by one processor, but another requests for </a:t>
            </a:r>
            <a:r>
              <a:rPr lang="en-US" dirty="0" smtClean="0"/>
              <a:t>write;</a:t>
            </a:r>
            <a:r>
              <a:rPr lang="en-US" baseline="0" dirty="0" smtClean="0"/>
              <a:t> c</a:t>
            </a:r>
            <a:r>
              <a:rPr lang="en-US" dirty="0" smtClean="0"/>
              <a:t>ache </a:t>
            </a:r>
            <a:r>
              <a:rPr lang="en-US" dirty="0" smtClean="0"/>
              <a:t>line is sent, but not marked shared by the original </a:t>
            </a:r>
            <a:r>
              <a:rPr lang="en-US" dirty="0" smtClean="0"/>
              <a:t>holder - it </a:t>
            </a:r>
            <a:r>
              <a:rPr lang="en-US" dirty="0" smtClean="0"/>
              <a:t>is marked Invalid and the other cache becomes Exclusive.  This marking happens in the memory controller.  Performing this operation in the last level cache is expensive, as is the I-&gt;M transition.  If a Shared cache line is modified, all other views of it must be marked invalid via an announcement RFO message.  </a:t>
            </a:r>
            <a:r>
              <a:rPr lang="en-US" dirty="0" smtClean="0"/>
              <a:t>If </a:t>
            </a:r>
            <a:r>
              <a:rPr lang="en-US" dirty="0" smtClean="0"/>
              <a:t>Exclusive, no need to announce.  </a:t>
            </a:r>
            <a:endParaRPr lang="en-US" dirty="0" smtClean="0"/>
          </a:p>
          <a:p>
            <a:pPr marL="171450" indent="-171450">
              <a:buFont typeface="Arial"/>
              <a:buChar char="•"/>
            </a:pPr>
            <a:r>
              <a:rPr lang="en-US" dirty="0" smtClean="0"/>
              <a:t>Processors </a:t>
            </a:r>
            <a:r>
              <a:rPr lang="en-US" dirty="0" smtClean="0"/>
              <a:t>will try to keep cache lines in an exclusive state, as the E to M transition is much faster than S to M.  RFOs occur when a thread is migrated to another processor and the cache lines have to be moved once, or when two threads absolutely must share a line; the costs </a:t>
            </a:r>
            <a:r>
              <a:rPr lang="en-US" dirty="0" smtClean="0"/>
              <a:t>are </a:t>
            </a:r>
            <a:r>
              <a:rPr lang="en-US" dirty="0" smtClean="0"/>
              <a:t>a bit smaller when shared across two cores on the same processor.  </a:t>
            </a:r>
            <a:endParaRPr lang="en-US" dirty="0" smtClean="0"/>
          </a:p>
          <a:p>
            <a:pPr marL="171450" indent="-171450">
              <a:buFont typeface="Arial"/>
              <a:buChar char="•"/>
            </a:pPr>
            <a:r>
              <a:rPr lang="en-US" dirty="0" smtClean="0"/>
              <a:t>Collisions </a:t>
            </a:r>
            <a:r>
              <a:rPr lang="en-US" dirty="0" smtClean="0"/>
              <a:t>on the bus can happen, latency can be high with NUMA systems, sheer traffic can slow things down - all reasons to minimize traffic.  </a:t>
            </a:r>
            <a:endParaRPr lang="en-US" dirty="0" smtClean="0"/>
          </a:p>
          <a:p>
            <a:pPr marL="171450" indent="-171450">
              <a:buFont typeface="Arial"/>
              <a:buChar char="•"/>
            </a:pPr>
            <a:r>
              <a:rPr lang="en-US" dirty="0" smtClean="0"/>
              <a:t>Since </a:t>
            </a:r>
            <a:r>
              <a:rPr lang="en-US" dirty="0" smtClean="0"/>
              <a:t>code almost never changes, instruction caches do not use MESI but rather just a SI protocol.  If code does change, a lot of pessimistic assumptions have to be made by the controller.</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16</a:t>
            </a:fld>
            <a:endParaRPr lang="en-US"/>
          </a:p>
        </p:txBody>
      </p:sp>
    </p:spTree>
    <p:extLst>
      <p:ext uri="{BB962C8B-B14F-4D97-AF65-F5344CB8AC3E}">
        <p14:creationId xmlns:p14="http://schemas.microsoft.com/office/powerpoint/2010/main" val="1783533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number of circuits per datum means that SRAM can never be dense.</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17</a:t>
            </a:fld>
            <a:endParaRPr lang="en-US"/>
          </a:p>
        </p:txBody>
      </p:sp>
    </p:spTree>
    <p:extLst>
      <p:ext uri="{BB962C8B-B14F-4D97-AF65-F5344CB8AC3E}">
        <p14:creationId xmlns:p14="http://schemas.microsoft.com/office/powerpoint/2010/main" val="1039353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One </a:t>
            </a:r>
            <a:r>
              <a:rPr lang="en-US" dirty="0" smtClean="0"/>
              <a:t>transistor, one </a:t>
            </a:r>
            <a:r>
              <a:rPr lang="en-US" dirty="0" smtClean="0"/>
              <a:t>capacitor</a:t>
            </a:r>
          </a:p>
          <a:p>
            <a:pPr marL="171450" indent="-171450">
              <a:buFont typeface="Arial"/>
              <a:buChar char="•"/>
            </a:pPr>
            <a:r>
              <a:rPr lang="en-US" dirty="0" smtClean="0"/>
              <a:t>Reading </a:t>
            </a:r>
            <a:r>
              <a:rPr lang="en-US" dirty="0" smtClean="0"/>
              <a:t>contiguous memory is faster than random access due to how you read - you get one write combining buffer at a time from each of the memory banks, 33% slower.  240 cycles to get data from </a:t>
            </a:r>
            <a:r>
              <a:rPr lang="en-US" dirty="0" smtClean="0"/>
              <a:t>here</a:t>
            </a:r>
          </a:p>
          <a:p>
            <a:pPr marL="171450" indent="-171450">
              <a:buFont typeface="Arial"/>
              <a:buChar char="•"/>
            </a:pPr>
            <a:r>
              <a:rPr lang="en-US" dirty="0" smtClean="0"/>
              <a:t>E7</a:t>
            </a:r>
            <a:r>
              <a:rPr lang="en-US" dirty="0" smtClean="0"/>
              <a:t>-8870 (</a:t>
            </a:r>
            <a:r>
              <a:rPr lang="en-US" dirty="0" err="1" smtClean="0"/>
              <a:t>Westmere</a:t>
            </a:r>
            <a:r>
              <a:rPr lang="en-US" dirty="0" smtClean="0"/>
              <a:t>) can hold 4TB of RAM, E5-2600 Sandy Bridge "only" </a:t>
            </a:r>
            <a:r>
              <a:rPr lang="en-US" dirty="0" smtClean="0"/>
              <a:t>1TB</a:t>
            </a:r>
          </a:p>
          <a:p>
            <a:pPr marL="171450" indent="-171450">
              <a:buFont typeface="Arial"/>
              <a:buChar char="•"/>
            </a:pPr>
            <a:r>
              <a:rPr lang="en-US" dirty="0" smtClean="0"/>
              <a:t>DDR3-SDRAM</a:t>
            </a:r>
            <a:r>
              <a:rPr lang="en-US" baseline="0" dirty="0" smtClean="0"/>
              <a:t>: </a:t>
            </a:r>
          </a:p>
          <a:p>
            <a:pPr marL="628650" lvl="1" indent="-171450">
              <a:buFont typeface="Arial"/>
              <a:buChar char="•"/>
            </a:pPr>
            <a:r>
              <a:rPr lang="en-US" dirty="0" smtClean="0"/>
              <a:t>Double Data Rate, Synchronous Dynamic</a:t>
            </a:r>
          </a:p>
          <a:p>
            <a:pPr marL="628650" lvl="1" indent="-171450">
              <a:buFont typeface="Arial"/>
              <a:buChar char="•"/>
            </a:pPr>
            <a:r>
              <a:rPr lang="en-US" dirty="0" smtClean="0"/>
              <a:t>Has a high-bandwidth three-channel interface</a:t>
            </a:r>
          </a:p>
          <a:p>
            <a:pPr marL="628650" lvl="1" indent="-171450">
              <a:buFont typeface="Arial"/>
              <a:buChar char="•"/>
            </a:pPr>
            <a:r>
              <a:rPr lang="en-US" dirty="0" smtClean="0"/>
              <a:t>Reduces power consumption 30% over DDR2</a:t>
            </a:r>
          </a:p>
          <a:p>
            <a:pPr marL="628650" lvl="1" indent="-171450">
              <a:buFont typeface="Arial"/>
              <a:buChar char="•"/>
            </a:pPr>
            <a:r>
              <a:rPr lang="en-US" dirty="0" smtClean="0"/>
              <a:t>Data is transferred on the rising and falling edges of a 400-1066 MHz I/O clock of the system</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DDR4 and 5 are coming, or are here with GPGPUs.  DDR3L is for lower energy usage</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18</a:t>
            </a:fld>
            <a:endParaRPr lang="en-US"/>
          </a:p>
        </p:txBody>
      </p:sp>
    </p:spTree>
    <p:extLst>
      <p:ext uri="{BB962C8B-B14F-4D97-AF65-F5344CB8AC3E}">
        <p14:creationId xmlns:p14="http://schemas.microsoft.com/office/powerpoint/2010/main" val="3370599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err="1" smtClean="0"/>
              <a:t>Westmere</a:t>
            </a:r>
            <a:r>
              <a:rPr lang="en-US" dirty="0" smtClean="0"/>
              <a:t> was the 32nm die shrink of </a:t>
            </a:r>
            <a:r>
              <a:rPr lang="en-US" dirty="0" smtClean="0"/>
              <a:t>Nehalem from 45nm.  </a:t>
            </a:r>
            <a:r>
              <a:rPr lang="en-US" dirty="0" smtClean="0"/>
              <a:t>Ivy Bridge uses </a:t>
            </a:r>
            <a:r>
              <a:rPr lang="en-US" dirty="0" smtClean="0"/>
              <a:t>22nm,</a:t>
            </a:r>
            <a:r>
              <a:rPr lang="en-US" baseline="0" dirty="0" smtClean="0"/>
              <a:t> but the Sandy Bridge architecture</a:t>
            </a:r>
            <a:endParaRPr lang="en-US" dirty="0" smtClean="0"/>
          </a:p>
          <a:p>
            <a:pPr marL="171450" indent="-171450">
              <a:buFont typeface="Arial"/>
              <a:buChar char="•"/>
            </a:pPr>
            <a:r>
              <a:rPr lang="en-US" dirty="0" smtClean="0"/>
              <a:t>I'm </a:t>
            </a:r>
            <a:r>
              <a:rPr lang="en-US" dirty="0" smtClean="0"/>
              <a:t>ignoring Oracle SPARC here, but note that Oracle is supposedly building a 16K core </a:t>
            </a:r>
            <a:r>
              <a:rPr lang="en-US" dirty="0" err="1" smtClean="0"/>
              <a:t>UltraSPARC</a:t>
            </a:r>
            <a:r>
              <a:rPr lang="en-US" dirty="0" smtClean="0"/>
              <a:t> </a:t>
            </a:r>
            <a:r>
              <a:rPr lang="en-US" dirty="0" smtClean="0"/>
              <a:t>64</a:t>
            </a:r>
          </a:p>
          <a:p>
            <a:pPr marL="171450" indent="-171450">
              <a:buFont typeface="Arial"/>
              <a:buChar char="•"/>
            </a:pPr>
            <a:r>
              <a:rPr lang="en-US" dirty="0" smtClean="0"/>
              <a:t>Current </a:t>
            </a:r>
            <a:r>
              <a:rPr lang="en-US" dirty="0" smtClean="0"/>
              <a:t>Intel top of the line is Xeon E7-8870 (8 </a:t>
            </a:r>
            <a:r>
              <a:rPr lang="en-US" dirty="0" smtClean="0"/>
              <a:t>cores per socket, </a:t>
            </a:r>
            <a:r>
              <a:rPr lang="en-US" dirty="0" smtClean="0"/>
              <a:t>32MB L3, 4TB RAM), but it's a </a:t>
            </a:r>
            <a:r>
              <a:rPr lang="en-US" dirty="0" err="1" smtClean="0"/>
              <a:t>Westmere</a:t>
            </a:r>
            <a:r>
              <a:rPr lang="en-US" dirty="0" smtClean="0"/>
              <a:t>-based </a:t>
            </a:r>
            <a:r>
              <a:rPr lang="en-US" dirty="0" smtClean="0"/>
              <a:t>microarchitecture</a:t>
            </a:r>
            <a:r>
              <a:rPr lang="en-US" baseline="0" dirty="0" smtClean="0"/>
              <a:t> and doesn’t have the Sandy Bridge improvements</a:t>
            </a:r>
            <a:endParaRPr lang="en-US" dirty="0" smtClean="0"/>
          </a:p>
          <a:p>
            <a:pPr marL="171450" indent="-171450">
              <a:buFont typeface="Arial"/>
              <a:buChar char="•"/>
            </a:pPr>
            <a:r>
              <a:rPr lang="en-US" dirty="0" smtClean="0"/>
              <a:t>The </a:t>
            </a:r>
            <a:r>
              <a:rPr lang="en-US" dirty="0" smtClean="0"/>
              <a:t>E5-2600 </a:t>
            </a:r>
            <a:r>
              <a:rPr lang="en-US" dirty="0" err="1" smtClean="0"/>
              <a:t>Romley</a:t>
            </a:r>
            <a:r>
              <a:rPr lang="en-US" dirty="0" smtClean="0"/>
              <a:t> is the top shelf new Sandy Bridge offering - it's specs don't sound as mighty (8 cores per socket, max 30MB L3, 1TB RAM).  Don't be fooled, the Direct Data IO makes up for it as disks network cards can do DMA (Direct Memory Access) from L3, not RAM, decreasing latency by ~18%.  Also has two memory read ports, whereas previous architectures only had one and were a bottleneck for math-intensive </a:t>
            </a:r>
            <a:r>
              <a:rPr lang="en-US" dirty="0" smtClean="0"/>
              <a:t>applications</a:t>
            </a:r>
          </a:p>
          <a:p>
            <a:pPr marL="171450" indent="-171450">
              <a:buFont typeface="Arial"/>
              <a:buChar char="•"/>
            </a:pPr>
            <a:r>
              <a:rPr lang="en-US" dirty="0" smtClean="0"/>
              <a:t>Sandy </a:t>
            </a:r>
            <a:r>
              <a:rPr lang="en-US" dirty="0" smtClean="0"/>
              <a:t>Bridge is 4-30MB (8MB is currently max for mobile platforms, even with Ivy Bridge), includes the processor </a:t>
            </a:r>
            <a:r>
              <a:rPr lang="en-US" dirty="0" smtClean="0"/>
              <a:t>graphics</a:t>
            </a:r>
          </a:p>
        </p:txBody>
      </p:sp>
      <p:sp>
        <p:nvSpPr>
          <p:cNvPr id="4" name="Slide Number Placeholder 3"/>
          <p:cNvSpPr>
            <a:spLocks noGrp="1"/>
          </p:cNvSpPr>
          <p:nvPr>
            <p:ph type="sldNum" sz="quarter" idx="10"/>
          </p:nvPr>
        </p:nvSpPr>
        <p:spPr/>
        <p:txBody>
          <a:bodyPr/>
          <a:lstStyle/>
          <a:p>
            <a:fld id="{6FB72C01-34E9-E14B-AAE2-412FD825F959}" type="slidenum">
              <a:rPr lang="en-US" smtClean="0"/>
              <a:t>20</a:t>
            </a:fld>
            <a:endParaRPr lang="en-US"/>
          </a:p>
        </p:txBody>
      </p:sp>
    </p:spTree>
    <p:extLst>
      <p:ext uri="{BB962C8B-B14F-4D97-AF65-F5344CB8AC3E}">
        <p14:creationId xmlns:p14="http://schemas.microsoft.com/office/powerpoint/2010/main" val="2502339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 problem with these numbers is that while they're not far off, the lowest level cache interactions (registers, store buffers, L0, L1) are truly measured in cycles, not </a:t>
            </a:r>
            <a:r>
              <a:rPr lang="en-US" dirty="0" smtClean="0"/>
              <a:t>time</a:t>
            </a:r>
          </a:p>
          <a:p>
            <a:pPr marL="171450" indent="-171450">
              <a:buFont typeface="Arial"/>
              <a:buChar char="•"/>
            </a:pPr>
            <a:r>
              <a:rPr lang="en-US" dirty="0" smtClean="0"/>
              <a:t>Clock cycles</a:t>
            </a:r>
            <a:r>
              <a:rPr lang="en-US" baseline="0" dirty="0" smtClean="0"/>
              <a:t> are a</a:t>
            </a:r>
            <a:r>
              <a:rPr lang="en-US" dirty="0" smtClean="0"/>
              <a:t>lso known as Fetch and Execute</a:t>
            </a:r>
            <a:r>
              <a:rPr lang="en-US" baseline="0" dirty="0" smtClean="0"/>
              <a:t> or </a:t>
            </a:r>
            <a:r>
              <a:rPr lang="en-US" dirty="0" smtClean="0"/>
              <a:t>Fetch-Decode-Execute Cycle (FDX), retrieve instruction from memory, determine actions required and carry them out; ~1/3 of a nanosecond</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22</a:t>
            </a:fld>
            <a:endParaRPr lang="en-US"/>
          </a:p>
        </p:txBody>
      </p:sp>
    </p:spTree>
    <p:extLst>
      <p:ext uri="{BB962C8B-B14F-4D97-AF65-F5344CB8AC3E}">
        <p14:creationId xmlns:p14="http://schemas.microsoft.com/office/powerpoint/2010/main" val="1871364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Sandy Bridge has 2 load/store operations for each memory </a:t>
            </a:r>
            <a:r>
              <a:rPr lang="en-US" dirty="0" smtClean="0"/>
              <a:t>channel</a:t>
            </a:r>
          </a:p>
          <a:p>
            <a:pPr marL="171450" indent="-171450">
              <a:buFont typeface="Arial"/>
              <a:buChar char="•"/>
            </a:pPr>
            <a:r>
              <a:rPr lang="en-US" dirty="0" smtClean="0"/>
              <a:t>Low values are because the pre-fetcher</a:t>
            </a:r>
            <a:r>
              <a:rPr lang="en-US" baseline="0" dirty="0" smtClean="0"/>
              <a:t> is hiding real latency in these tests when “striding” memory</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23</a:t>
            </a:fld>
            <a:endParaRPr lang="en-US"/>
          </a:p>
        </p:txBody>
      </p:sp>
    </p:spTree>
    <p:extLst>
      <p:ext uri="{BB962C8B-B14F-4D97-AF65-F5344CB8AC3E}">
        <p14:creationId xmlns:p14="http://schemas.microsoft.com/office/powerpoint/2010/main" val="621339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a:t>
            </a:fld>
            <a:endParaRPr lang="en-US"/>
          </a:p>
        </p:txBody>
      </p:sp>
    </p:spTree>
    <p:extLst>
      <p:ext uri="{BB962C8B-B14F-4D97-AF65-F5344CB8AC3E}">
        <p14:creationId xmlns:p14="http://schemas.microsoft.com/office/powerpoint/2010/main" val="3201349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Types of registers </a:t>
            </a:r>
            <a:r>
              <a:rPr lang="en-US" dirty="0" smtClean="0"/>
              <a:t>include: </a:t>
            </a:r>
          </a:p>
          <a:p>
            <a:pPr marL="628650" lvl="1" indent="-171450">
              <a:buFont typeface="Arial"/>
              <a:buChar char="•"/>
            </a:pPr>
            <a:r>
              <a:rPr lang="en-US" dirty="0" smtClean="0"/>
              <a:t>instruction</a:t>
            </a:r>
          </a:p>
          <a:p>
            <a:pPr marL="628650" lvl="1" indent="-171450">
              <a:buFont typeface="Arial"/>
              <a:buChar char="•"/>
            </a:pPr>
            <a:r>
              <a:rPr lang="en-US" dirty="0" smtClean="0"/>
              <a:t>data </a:t>
            </a:r>
            <a:r>
              <a:rPr lang="en-US" dirty="0" smtClean="0"/>
              <a:t>(floating point, integer, chars, small bit arrays, </a:t>
            </a:r>
            <a:r>
              <a:rPr lang="en-US" dirty="0" err="1" smtClean="0"/>
              <a:t>etc</a:t>
            </a:r>
            <a:r>
              <a:rPr lang="en-US" dirty="0" smtClean="0"/>
              <a:t>)</a:t>
            </a:r>
          </a:p>
          <a:p>
            <a:pPr marL="628650" lvl="1" indent="-171450">
              <a:buFont typeface="Arial"/>
              <a:buChar char="•"/>
            </a:pPr>
            <a:r>
              <a:rPr lang="en-US" dirty="0" smtClean="0"/>
              <a:t>address</a:t>
            </a:r>
          </a:p>
          <a:p>
            <a:pPr marL="628650" lvl="1" indent="-171450">
              <a:buFont typeface="Arial"/>
              <a:buChar char="•"/>
            </a:pPr>
            <a:r>
              <a:rPr lang="en-US" dirty="0" smtClean="0"/>
              <a:t>conditional</a:t>
            </a:r>
          </a:p>
          <a:p>
            <a:pPr marL="628650" lvl="1" indent="-171450">
              <a:buFont typeface="Arial"/>
              <a:buChar char="•"/>
            </a:pPr>
            <a:r>
              <a:rPr lang="en-US" dirty="0" smtClean="0"/>
              <a:t>constant</a:t>
            </a:r>
          </a:p>
          <a:p>
            <a:pPr marL="628650" lvl="1" indent="-171450">
              <a:buFont typeface="Arial"/>
              <a:buChar char="•"/>
            </a:pPr>
            <a:r>
              <a:rPr lang="en-US" dirty="0" smtClean="0"/>
              <a:t>etc</a:t>
            </a:r>
            <a:r>
              <a:rPr lang="en-US" dirty="0" smtClean="0"/>
              <a:t>.</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24</a:t>
            </a:fld>
            <a:endParaRPr lang="en-US"/>
          </a:p>
        </p:txBody>
      </p:sp>
    </p:spTree>
    <p:extLst>
      <p:ext uri="{BB962C8B-B14F-4D97-AF65-F5344CB8AC3E}">
        <p14:creationId xmlns:p14="http://schemas.microsoft.com/office/powerpoint/2010/main" val="2140955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Store buffers disambiguate memory access and manage dependencies for instructions </a:t>
            </a:r>
            <a:r>
              <a:rPr lang="en-US" dirty="0" smtClean="0"/>
              <a:t>occurring </a:t>
            </a:r>
            <a:r>
              <a:rPr lang="en-US" dirty="0" smtClean="0"/>
              <a:t>out of program </a:t>
            </a:r>
            <a:r>
              <a:rPr lang="en-US" dirty="0" smtClean="0"/>
              <a:t>order</a:t>
            </a:r>
          </a:p>
          <a:p>
            <a:pPr marL="171450" indent="-171450">
              <a:buFont typeface="Arial"/>
              <a:buChar char="•"/>
            </a:pPr>
            <a:r>
              <a:rPr lang="en-US" dirty="0" smtClean="0"/>
              <a:t>If </a:t>
            </a:r>
            <a:r>
              <a:rPr lang="en-US" dirty="0" smtClean="0"/>
              <a:t>CPU 1 needs to write to cache line A but doesn't have the line in its </a:t>
            </a:r>
            <a:r>
              <a:rPr lang="en-US" dirty="0" smtClean="0"/>
              <a:t>L1, </a:t>
            </a:r>
            <a:r>
              <a:rPr lang="en-US" dirty="0" smtClean="0"/>
              <a:t>it can drop the write in the store buffer while </a:t>
            </a:r>
            <a:r>
              <a:rPr lang="en-US" dirty="0" smtClean="0"/>
              <a:t>the memory controller </a:t>
            </a:r>
            <a:r>
              <a:rPr lang="en-US" dirty="0" smtClean="0"/>
              <a:t>fetches </a:t>
            </a:r>
            <a:r>
              <a:rPr lang="en-US" dirty="0" smtClean="0"/>
              <a:t>it </a:t>
            </a:r>
            <a:r>
              <a:rPr lang="en-US" dirty="0" smtClean="0"/>
              <a:t>to avoid a </a:t>
            </a:r>
            <a:r>
              <a:rPr lang="en-US" dirty="0" smtClean="0"/>
              <a:t>stall; if </a:t>
            </a:r>
            <a:r>
              <a:rPr lang="en-US" dirty="0" smtClean="0"/>
              <a:t>line is already in L1 it can store directly to it (and bypass store buffer), possibly causing invalidate requests to be sent </a:t>
            </a:r>
            <a:r>
              <a:rPr lang="en-US" dirty="0" smtClean="0"/>
              <a:t>out</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25</a:t>
            </a:fld>
            <a:endParaRPr lang="en-US"/>
          </a:p>
        </p:txBody>
      </p:sp>
    </p:spTree>
    <p:extLst>
      <p:ext uri="{BB962C8B-B14F-4D97-AF65-F5344CB8AC3E}">
        <p14:creationId xmlns:p14="http://schemas.microsoft.com/office/powerpoint/2010/main" val="664416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Macro ops have to be decoded into micro ops to be handled by the </a:t>
            </a:r>
            <a:r>
              <a:rPr lang="en-US" dirty="0" smtClean="0"/>
              <a:t>CPU</a:t>
            </a:r>
          </a:p>
          <a:p>
            <a:pPr marL="171450" indent="-171450">
              <a:buFont typeface="Arial"/>
              <a:buChar char="•"/>
            </a:pPr>
            <a:r>
              <a:rPr lang="en-US" dirty="0" smtClean="0"/>
              <a:t>Nehalem </a:t>
            </a:r>
            <a:r>
              <a:rPr lang="en-US" dirty="0" smtClean="0"/>
              <a:t>used </a:t>
            </a:r>
            <a:r>
              <a:rPr lang="en-US" dirty="0" smtClean="0"/>
              <a:t>L1i </a:t>
            </a:r>
            <a:r>
              <a:rPr lang="en-US" dirty="0" smtClean="0"/>
              <a:t>for macro ops decoding and had a copy of every operand required, but Sandy Bridge caches the </a:t>
            </a:r>
            <a:r>
              <a:rPr lang="en-US" dirty="0" err="1" smtClean="0"/>
              <a:t>uops</a:t>
            </a:r>
            <a:r>
              <a:rPr lang="en-US" dirty="0" smtClean="0"/>
              <a:t> (Micro-operations), boosting performance in tight code (small, highly profiled and optimized, can be secure, testable, easy to migrate</a:t>
            </a:r>
            <a:r>
              <a:rPr lang="en-US" dirty="0" smtClean="0"/>
              <a:t>)</a:t>
            </a:r>
          </a:p>
          <a:p>
            <a:pPr marL="171450" indent="-171450">
              <a:buFont typeface="Arial"/>
              <a:buChar char="•"/>
            </a:pPr>
            <a:r>
              <a:rPr lang="en-US" dirty="0" smtClean="0"/>
              <a:t>Not </a:t>
            </a:r>
            <a:r>
              <a:rPr lang="en-US" dirty="0" smtClean="0"/>
              <a:t>the same as the older "trace" cache, which stored </a:t>
            </a:r>
            <a:r>
              <a:rPr lang="en-US" dirty="0" err="1" smtClean="0"/>
              <a:t>uops</a:t>
            </a:r>
            <a:r>
              <a:rPr lang="en-US" dirty="0" smtClean="0"/>
              <a:t> in the order in which they were executed, which meant lots of potential </a:t>
            </a:r>
            <a:r>
              <a:rPr lang="en-US" dirty="0" smtClean="0"/>
              <a:t>duplication; no </a:t>
            </a:r>
            <a:r>
              <a:rPr lang="en-US" dirty="0" smtClean="0"/>
              <a:t>duplication in the L0, storing only unique decode </a:t>
            </a:r>
            <a:r>
              <a:rPr lang="en-US" dirty="0" smtClean="0"/>
              <a:t>instructions</a:t>
            </a:r>
          </a:p>
          <a:p>
            <a:pPr marL="171450" indent="-171450">
              <a:buFont typeface="Arial"/>
              <a:buChar char="•"/>
            </a:pPr>
            <a:r>
              <a:rPr lang="en-US" dirty="0" smtClean="0"/>
              <a:t>Hot </a:t>
            </a:r>
            <a:r>
              <a:rPr lang="en-US" dirty="0" smtClean="0"/>
              <a:t>loops </a:t>
            </a:r>
            <a:r>
              <a:rPr lang="en-US" dirty="0" smtClean="0"/>
              <a:t>(where the program spends the majority of its time) should </a:t>
            </a:r>
            <a:r>
              <a:rPr lang="en-US" dirty="0" smtClean="0"/>
              <a:t>be sized to fit </a:t>
            </a:r>
            <a:r>
              <a:rPr lang="en-US" dirty="0" smtClean="0"/>
              <a:t>here</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26</a:t>
            </a:fld>
            <a:endParaRPr lang="en-US"/>
          </a:p>
        </p:txBody>
      </p:sp>
    </p:spTree>
    <p:extLst>
      <p:ext uri="{BB962C8B-B14F-4D97-AF65-F5344CB8AC3E}">
        <p14:creationId xmlns:p14="http://schemas.microsoft.com/office/powerpoint/2010/main" val="22243909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Instructions are generated by the compiler, which knows rules for good code </a:t>
            </a:r>
            <a:r>
              <a:rPr lang="en-US" dirty="0" smtClean="0"/>
              <a:t>generation</a:t>
            </a:r>
          </a:p>
          <a:p>
            <a:pPr marL="171450" indent="-171450">
              <a:buFont typeface="Arial"/>
              <a:buChar char="•"/>
            </a:pPr>
            <a:r>
              <a:rPr lang="en-US" dirty="0" smtClean="0"/>
              <a:t>Code </a:t>
            </a:r>
            <a:r>
              <a:rPr lang="en-US" dirty="0" smtClean="0"/>
              <a:t>has predictable patterns and CPUs are good at recognizing them, which helps pre-</a:t>
            </a:r>
            <a:r>
              <a:rPr lang="en-US" dirty="0" smtClean="0"/>
              <a:t>fetching</a:t>
            </a:r>
          </a:p>
          <a:p>
            <a:pPr marL="171450" indent="-171450">
              <a:buFont typeface="Arial"/>
              <a:buChar char="•"/>
            </a:pPr>
            <a:r>
              <a:rPr lang="en-US" dirty="0" smtClean="0"/>
              <a:t>Spatial </a:t>
            </a:r>
            <a:r>
              <a:rPr lang="en-US" dirty="0" smtClean="0"/>
              <a:t>and temporal locality is </a:t>
            </a:r>
            <a:r>
              <a:rPr lang="en-US" dirty="0" smtClean="0"/>
              <a:t>good</a:t>
            </a:r>
          </a:p>
          <a:p>
            <a:pPr marL="171450" indent="-171450">
              <a:buFont typeface="Arial"/>
              <a:buChar char="•"/>
            </a:pPr>
            <a:r>
              <a:rPr lang="en-US" dirty="0" smtClean="0"/>
              <a:t>Nehalem </a:t>
            </a:r>
            <a:r>
              <a:rPr lang="en-US" dirty="0" smtClean="0"/>
              <a:t>could load 128 bits per cycle, but Sandy Bridge can load double that because load and store address units can be interchanged - thus using 2 128-bit units per cycle instead of </a:t>
            </a:r>
            <a:r>
              <a:rPr lang="en-US" dirty="0" smtClean="0"/>
              <a:t>one</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27</a:t>
            </a:fld>
            <a:endParaRPr lang="en-US"/>
          </a:p>
        </p:txBody>
      </p:sp>
    </p:spTree>
    <p:extLst>
      <p:ext uri="{BB962C8B-B14F-4D97-AF65-F5344CB8AC3E}">
        <p14:creationId xmlns:p14="http://schemas.microsoft.com/office/powerpoint/2010/main" val="3503867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When the working set size random access is greater than the L2 size, cache misses start to </a:t>
            </a:r>
            <a:r>
              <a:rPr lang="en-US" dirty="0" smtClean="0"/>
              <a:t>grow</a:t>
            </a:r>
          </a:p>
          <a:p>
            <a:pPr marL="171450" indent="-171450">
              <a:buFont typeface="Arial"/>
              <a:buChar char="•"/>
            </a:pPr>
            <a:r>
              <a:rPr lang="en-US" dirty="0" smtClean="0"/>
              <a:t>Caches </a:t>
            </a:r>
            <a:r>
              <a:rPr lang="en-US" dirty="0" smtClean="0"/>
              <a:t>from L2 up are "unified", having both instructions and data (not in terms of shared across cores</a:t>
            </a:r>
            <a:r>
              <a:rPr lang="en-US" dirty="0" smtClean="0"/>
              <a:t>)</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28</a:t>
            </a:fld>
            <a:endParaRPr lang="en-US"/>
          </a:p>
        </p:txBody>
      </p:sp>
    </p:spTree>
    <p:extLst>
      <p:ext uri="{BB962C8B-B14F-4D97-AF65-F5344CB8AC3E}">
        <p14:creationId xmlns:p14="http://schemas.microsoft.com/office/powerpoint/2010/main" val="29233395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Sandy Bridge allows only exclusive access per </a:t>
            </a:r>
            <a:r>
              <a:rPr lang="en-US" dirty="0" smtClean="0"/>
              <a:t>core</a:t>
            </a:r>
          </a:p>
          <a:p>
            <a:pPr marL="171450" indent="-171450">
              <a:buFont typeface="Arial"/>
              <a:buChar char="•"/>
            </a:pPr>
            <a:r>
              <a:rPr lang="en-US" dirty="0" smtClean="0"/>
              <a:t>Last Level Cache (LLC)</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29</a:t>
            </a:fld>
            <a:endParaRPr lang="en-US"/>
          </a:p>
        </p:txBody>
      </p:sp>
    </p:spTree>
    <p:extLst>
      <p:ext uri="{BB962C8B-B14F-4D97-AF65-F5344CB8AC3E}">
        <p14:creationId xmlns:p14="http://schemas.microsoft.com/office/powerpoint/2010/main" val="1837883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Doesn't have to be contiguous in an array, you can be jumping in 2K chunks without a performance </a:t>
            </a:r>
            <a:r>
              <a:rPr lang="en-US" dirty="0" smtClean="0"/>
              <a:t>hit</a:t>
            </a:r>
          </a:p>
          <a:p>
            <a:pPr marL="171450" indent="-171450">
              <a:buFont typeface="Arial"/>
              <a:buChar char="•"/>
            </a:pPr>
            <a:r>
              <a:rPr lang="en-US" dirty="0" smtClean="0"/>
              <a:t>As </a:t>
            </a:r>
            <a:r>
              <a:rPr lang="en-US" dirty="0" smtClean="0"/>
              <a:t>long as it's predictable, it will fetch the memory before you need it and have it </a:t>
            </a:r>
            <a:r>
              <a:rPr lang="en-US" dirty="0" smtClean="0"/>
              <a:t>staged</a:t>
            </a:r>
          </a:p>
          <a:p>
            <a:pPr marL="171450" indent="-171450">
              <a:buFont typeface="Arial"/>
              <a:buChar char="•"/>
            </a:pPr>
            <a:r>
              <a:rPr lang="en-US" dirty="0" smtClean="0"/>
              <a:t>Pre</a:t>
            </a:r>
            <a:r>
              <a:rPr lang="en-US" dirty="0" smtClean="0"/>
              <a:t>-fetching happens with L1d, can happen for L2 in systems with long </a:t>
            </a:r>
            <a:r>
              <a:rPr lang="en-US" dirty="0" smtClean="0"/>
              <a:t>pipelines</a:t>
            </a:r>
          </a:p>
          <a:p>
            <a:pPr marL="171450" indent="-171450">
              <a:buFont typeface="Arial"/>
              <a:buChar char="•"/>
            </a:pPr>
            <a:r>
              <a:rPr lang="en-US" dirty="0" smtClean="0"/>
              <a:t>Hardware </a:t>
            </a:r>
            <a:r>
              <a:rPr lang="en-US" dirty="0" smtClean="0"/>
              <a:t>prefetching cannot cross page boundaries, which slows it down as the working set size increases. If it did and the page wasn't there or is invalid, the OS would have to get involved and the program would experience a page fault it didn't initiate </a:t>
            </a:r>
            <a:r>
              <a:rPr lang="en-US" dirty="0" smtClean="0"/>
              <a:t>itself</a:t>
            </a:r>
          </a:p>
          <a:p>
            <a:pPr marL="171450" indent="-171450">
              <a:buFont typeface="Arial"/>
              <a:buChar char="•"/>
            </a:pPr>
            <a:r>
              <a:rPr lang="en-US" dirty="0" smtClean="0"/>
              <a:t>Temporally </a:t>
            </a:r>
            <a:r>
              <a:rPr lang="en-US" dirty="0" smtClean="0"/>
              <a:t>relevant data may be evicted fetching a line that will not be </a:t>
            </a:r>
            <a:r>
              <a:rPr lang="en-US" dirty="0" smtClean="0"/>
              <a:t>used</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31</a:t>
            </a:fld>
            <a:endParaRPr lang="en-US"/>
          </a:p>
        </p:txBody>
      </p:sp>
    </p:spTree>
    <p:extLst>
      <p:ext uri="{BB962C8B-B14F-4D97-AF65-F5344CB8AC3E}">
        <p14:creationId xmlns:p14="http://schemas.microsoft.com/office/powerpoint/2010/main" val="2993986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 pre-fetcher will bring data into L1d for you.  The simpler your code, the better it can do </a:t>
            </a:r>
            <a:r>
              <a:rPr lang="en-US" dirty="0" smtClean="0"/>
              <a:t>this</a:t>
            </a:r>
          </a:p>
          <a:p>
            <a:pPr marL="171450" indent="-171450">
              <a:buFont typeface="Arial"/>
              <a:buChar char="•"/>
            </a:pPr>
            <a:r>
              <a:rPr lang="en-US" dirty="0" smtClean="0"/>
              <a:t>If </a:t>
            </a:r>
            <a:r>
              <a:rPr lang="en-US" dirty="0" smtClean="0"/>
              <a:t>your code is complex, it will do it wrong, costing a cache miss and forcing it to lose the value of pre-fetching and having to go out to an outer layer to get that instruction </a:t>
            </a:r>
            <a:r>
              <a:rPr lang="en-US" dirty="0" smtClean="0"/>
              <a:t>again</a:t>
            </a:r>
          </a:p>
          <a:p>
            <a:pPr marL="171450" indent="-171450">
              <a:buFont typeface="Arial"/>
              <a:buChar char="•"/>
            </a:pPr>
            <a:r>
              <a:rPr lang="en-US" dirty="0" smtClean="0"/>
              <a:t>Compulsory</a:t>
            </a:r>
            <a:r>
              <a:rPr lang="en-US" dirty="0" smtClean="0"/>
              <a:t>/Capacity/Conflict are miss </a:t>
            </a:r>
            <a:r>
              <a:rPr lang="en-US" dirty="0" smtClean="0"/>
              <a:t>types</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32</a:t>
            </a:fld>
            <a:endParaRPr lang="en-US"/>
          </a:p>
        </p:txBody>
      </p:sp>
    </p:spTree>
    <p:extLst>
      <p:ext uri="{BB962C8B-B14F-4D97-AF65-F5344CB8AC3E}">
        <p14:creationId xmlns:p14="http://schemas.microsoft.com/office/powerpoint/2010/main" val="32944401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Short lived data is not cheap, but variables scoped within a method running on the JVM are stack allocated and very </a:t>
            </a:r>
            <a:r>
              <a:rPr lang="en-US" dirty="0" smtClean="0"/>
              <a:t>fast</a:t>
            </a:r>
          </a:p>
          <a:p>
            <a:pPr marL="171450" indent="-171450">
              <a:buFont typeface="Arial"/>
              <a:buChar char="•"/>
            </a:pPr>
            <a:r>
              <a:rPr lang="en-US" dirty="0" smtClean="0"/>
              <a:t>Think </a:t>
            </a:r>
            <a:r>
              <a:rPr lang="en-US" dirty="0" smtClean="0"/>
              <a:t>about the affect of contending locking.  You've got a warmed cache with all of the data you need, and because of contention (arbitrated at the kernel level), the thread will be put to sleep and your cached data is sitting until you can gain the lock from the arbitrator.  Due to LRU, it could be evicted.  The kernel is general purpose, may decide to do some housekeeping like defragging some memory, </a:t>
            </a:r>
            <a:r>
              <a:rPr lang="en-US" dirty="0" err="1" smtClean="0"/>
              <a:t>futher</a:t>
            </a:r>
            <a:r>
              <a:rPr lang="en-US" dirty="0" smtClean="0"/>
              <a:t> polluting your cache.  When your thread finally does gain the lock, it may end up running on an entirely different core and will have to rewarm its cache.  Everything you do will be a cache miss until its warm again.  CAS is better, checking the value before you replace it with a new value.  If it's different, re-read and try again.  Happens in user space, not at the kernel, all on </a:t>
            </a:r>
            <a:r>
              <a:rPr lang="en-US" dirty="0" smtClean="0"/>
              <a:t>thread</a:t>
            </a:r>
          </a:p>
          <a:p>
            <a:pPr marL="171450" indent="-171450">
              <a:buFont typeface="Arial"/>
              <a:buChar char="•"/>
            </a:pPr>
            <a:r>
              <a:rPr lang="en-US" dirty="0" err="1" smtClean="0"/>
              <a:t>Algos</a:t>
            </a:r>
            <a:r>
              <a:rPr lang="en-US" dirty="0" smtClean="0"/>
              <a:t> </a:t>
            </a:r>
            <a:r>
              <a:rPr lang="en-US" dirty="0" smtClean="0"/>
              <a:t>get a lot harder, though - state machines with many more steps and complexity.  And there is still a non-negligible cost.  Remember the cycle time diffs for different cache sizes; if the workload can be tailored to the size of the last level cache, performance can be dramatically </a:t>
            </a:r>
            <a:r>
              <a:rPr lang="en-US" dirty="0" smtClean="0"/>
              <a:t>improved</a:t>
            </a:r>
          </a:p>
          <a:p>
            <a:pPr marL="171450" indent="-171450">
              <a:buFont typeface="Arial"/>
              <a:buChar char="•"/>
            </a:pPr>
            <a:r>
              <a:rPr lang="en-US" dirty="0" smtClean="0"/>
              <a:t>Note </a:t>
            </a:r>
            <a:r>
              <a:rPr lang="en-US" dirty="0" smtClean="0"/>
              <a:t>that for large data sets, you may have to be oblivious to </a:t>
            </a:r>
            <a:r>
              <a:rPr lang="en-US" dirty="0" smtClean="0"/>
              <a:t>caching</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33</a:t>
            </a:fld>
            <a:endParaRPr lang="en-US"/>
          </a:p>
        </p:txBody>
      </p:sp>
    </p:spTree>
    <p:extLst>
      <p:ext uri="{BB962C8B-B14F-4D97-AF65-F5344CB8AC3E}">
        <p14:creationId xmlns:p14="http://schemas.microsoft.com/office/powerpoint/2010/main" val="3585963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Eventually, caches have to </a:t>
            </a:r>
            <a:r>
              <a:rPr lang="en-US" dirty="0" smtClean="0"/>
              <a:t>evict,</a:t>
            </a:r>
            <a:r>
              <a:rPr lang="en-US" baseline="0" dirty="0" smtClean="0"/>
              <a:t> c</a:t>
            </a:r>
            <a:r>
              <a:rPr lang="en-US" dirty="0" smtClean="0"/>
              <a:t>ache </a:t>
            </a:r>
            <a:r>
              <a:rPr lang="en-US" dirty="0" smtClean="0"/>
              <a:t>misses cost hundreds of </a:t>
            </a:r>
            <a:r>
              <a:rPr lang="en-US" dirty="0" smtClean="0"/>
              <a:t>cycles</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34</a:t>
            </a:fld>
            <a:endParaRPr lang="en-US"/>
          </a:p>
        </p:txBody>
      </p:sp>
    </p:spTree>
    <p:extLst>
      <p:ext uri="{BB962C8B-B14F-4D97-AF65-F5344CB8AC3E}">
        <p14:creationId xmlns:p14="http://schemas.microsoft.com/office/powerpoint/2010/main" val="1715473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To improve performance, we need to understand the impact of our decisions in the physical world</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My goal is help everyone understand how each physical level of caching within a CPU works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Capped the talk below virtual memory (memory management for multitasking kernels), as that is specific to the operating system running on the machine</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Not enough time to cover all of the levels</a:t>
            </a:r>
            <a:r>
              <a:rPr lang="en-US" baseline="0" dirty="0" smtClean="0"/>
              <a:t> of caching that exist on CPUs</a:t>
            </a:r>
            <a:endParaRPr lang="en-US" dirty="0" smtClean="0"/>
          </a:p>
          <a:p>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4</a:t>
            </a:fld>
            <a:endParaRPr lang="en-US"/>
          </a:p>
        </p:txBody>
      </p:sp>
    </p:spTree>
    <p:extLst>
      <p:ext uri="{BB962C8B-B14F-4D97-AF65-F5344CB8AC3E}">
        <p14:creationId xmlns:p14="http://schemas.microsoft.com/office/powerpoint/2010/main" val="32013496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err="1" smtClean="0"/>
              <a:t>Hyperthreading</a:t>
            </a:r>
            <a:r>
              <a:rPr lang="en-US" dirty="0" smtClean="0"/>
              <a:t> shares all CPU resources except the register </a:t>
            </a:r>
            <a:r>
              <a:rPr lang="en-US" dirty="0" smtClean="0"/>
              <a:t>set</a:t>
            </a:r>
          </a:p>
          <a:p>
            <a:pPr marL="171450" indent="-171450">
              <a:buFont typeface="Arial"/>
              <a:buChar char="•"/>
            </a:pPr>
            <a:r>
              <a:rPr lang="en-US" dirty="0" smtClean="0"/>
              <a:t>Intel </a:t>
            </a:r>
            <a:r>
              <a:rPr lang="en-US" dirty="0" smtClean="0"/>
              <a:t>CPUs limit to two threads per core, allows one hyper thread to access resources (like the arithmetic logic unit) while another hyper thread is delayed, usually by memory access.  Only more efficient if the combined runtime is lower than a single thread, possible by overlapping wait times for different memory access that would ordinarily be sequential.  The only variable is the number of cache </a:t>
            </a:r>
            <a:r>
              <a:rPr lang="en-US" dirty="0" smtClean="0"/>
              <a:t>hits</a:t>
            </a:r>
          </a:p>
          <a:p>
            <a:pPr marL="171450" indent="-171450">
              <a:buFont typeface="Arial"/>
              <a:buChar char="•"/>
            </a:pPr>
            <a:r>
              <a:rPr lang="en-US" dirty="0" smtClean="0"/>
              <a:t>Note </a:t>
            </a:r>
            <a:r>
              <a:rPr lang="en-US" dirty="0" smtClean="0"/>
              <a:t>that the effectively shared L1d </a:t>
            </a:r>
            <a:r>
              <a:rPr lang="en-US" dirty="0" smtClean="0"/>
              <a:t>&amp; L2 </a:t>
            </a:r>
            <a:r>
              <a:rPr lang="en-US" dirty="0" smtClean="0"/>
              <a:t>reduce the available caches and bandwidth for each thread to 50% when executing two completely different </a:t>
            </a:r>
            <a:r>
              <a:rPr lang="en-US" dirty="0" smtClean="0"/>
              <a:t>threads of execution (</a:t>
            </a:r>
            <a:r>
              <a:rPr lang="en-US" dirty="0" smtClean="0"/>
              <a:t>questionable unless the caches are very large), inducing more cache misses, therefore hyper threading is only useful in a limited set of situations.  Can be good for debugging with </a:t>
            </a:r>
            <a:r>
              <a:rPr lang="en-US" dirty="0" smtClean="0"/>
              <a:t>SMT (simultaneous multi-threading)</a:t>
            </a:r>
          </a:p>
          <a:p>
            <a:pPr marL="171450" indent="-171450">
              <a:buFont typeface="Arial"/>
              <a:buChar char="•"/>
            </a:pPr>
            <a:r>
              <a:rPr lang="en-US" dirty="0" smtClean="0"/>
              <a:t>Contrast </a:t>
            </a:r>
            <a:r>
              <a:rPr lang="en-US" dirty="0" smtClean="0"/>
              <a:t>this with Bulldozer's "modules" (akin to two cores), which has dedicated schedulers and integer units for each thread in a single </a:t>
            </a:r>
            <a:r>
              <a:rPr lang="en-US" dirty="0" smtClean="0"/>
              <a:t>processor</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35</a:t>
            </a:fld>
            <a:endParaRPr lang="en-US"/>
          </a:p>
        </p:txBody>
      </p:sp>
    </p:spTree>
    <p:extLst>
      <p:ext uri="{BB962C8B-B14F-4D97-AF65-F5344CB8AC3E}">
        <p14:creationId xmlns:p14="http://schemas.microsoft.com/office/powerpoint/2010/main" val="3781979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If n is not very large, an array will beat it for </a:t>
            </a:r>
            <a:r>
              <a:rPr lang="en-US" dirty="0" smtClean="0"/>
              <a:t>performance</a:t>
            </a:r>
          </a:p>
          <a:p>
            <a:pPr marL="171450" indent="-171450">
              <a:buFont typeface="Arial"/>
              <a:buChar char="•"/>
            </a:pPr>
            <a:r>
              <a:rPr lang="en-US" dirty="0" smtClean="0"/>
              <a:t>Linked </a:t>
            </a:r>
            <a:r>
              <a:rPr lang="en-US" dirty="0" smtClean="0"/>
              <a:t>lists and trees have pointer chasing which are bad for striding across 2K cache pre-</a:t>
            </a:r>
            <a:r>
              <a:rPr lang="en-US" dirty="0" smtClean="0"/>
              <a:t>fetching</a:t>
            </a:r>
          </a:p>
          <a:p>
            <a:pPr marL="171450" indent="-171450">
              <a:buFont typeface="Arial"/>
              <a:buChar char="•"/>
            </a:pPr>
            <a:r>
              <a:rPr lang="en-US" dirty="0" smtClean="0"/>
              <a:t>Java's </a:t>
            </a:r>
            <a:r>
              <a:rPr lang="en-US" dirty="0" err="1" smtClean="0"/>
              <a:t>hashmap</a:t>
            </a:r>
            <a:r>
              <a:rPr lang="en-US" dirty="0" smtClean="0"/>
              <a:t> uses chained buckets, where each hash's bucket is a linked </a:t>
            </a:r>
            <a:r>
              <a:rPr lang="en-US" dirty="0" smtClean="0"/>
              <a:t>list</a:t>
            </a:r>
          </a:p>
          <a:p>
            <a:pPr marL="171450" indent="-171450">
              <a:buFont typeface="Arial"/>
              <a:buChar char="•"/>
            </a:pPr>
            <a:r>
              <a:rPr lang="en-US" dirty="0" err="1" smtClean="0"/>
              <a:t>Clojure</a:t>
            </a:r>
            <a:r>
              <a:rPr lang="en-US" dirty="0" smtClean="0"/>
              <a:t>/</a:t>
            </a:r>
            <a:r>
              <a:rPr lang="en-US" dirty="0" err="1" smtClean="0"/>
              <a:t>Scala</a:t>
            </a:r>
            <a:r>
              <a:rPr lang="en-US" dirty="0" smtClean="0"/>
              <a:t> vectors are good, because they have groupings of contiguous memory in use, but do not require all data to be contiguous like Java's </a:t>
            </a:r>
            <a:r>
              <a:rPr lang="en-US" dirty="0" err="1" smtClean="0"/>
              <a:t>ArrayList</a:t>
            </a:r>
            <a:endParaRPr lang="en-US" dirty="0" smtClean="0"/>
          </a:p>
          <a:p>
            <a:pPr marL="171450" indent="-171450">
              <a:buFont typeface="Arial"/>
              <a:buChar char="•"/>
            </a:pPr>
            <a:r>
              <a:rPr lang="en-US" dirty="0" smtClean="0"/>
              <a:t>Cliff Click has his lock-free library, Boundary has added with</a:t>
            </a:r>
            <a:r>
              <a:rPr lang="en-US" baseline="0" dirty="0" smtClean="0"/>
              <a:t> their own implementations</a:t>
            </a:r>
            <a:endParaRPr lang="en-US" dirty="0" smtClean="0"/>
          </a:p>
          <a:p>
            <a:pPr marL="171450" indent="-171450">
              <a:buFont typeface="Arial"/>
              <a:buChar char="•"/>
            </a:pPr>
            <a:r>
              <a:rPr lang="en-US" dirty="0" err="1" smtClean="0"/>
              <a:t>Fastutil</a:t>
            </a:r>
            <a:r>
              <a:rPr lang="en-US" dirty="0" smtClean="0"/>
              <a:t> </a:t>
            </a:r>
            <a:r>
              <a:rPr lang="en-US" dirty="0" smtClean="0"/>
              <a:t>is additive, no removal, but that's not necessarily a bad thing with proper </a:t>
            </a:r>
            <a:r>
              <a:rPr lang="en-US" dirty="0" err="1" smtClean="0"/>
              <a:t>tombstoning</a:t>
            </a:r>
            <a:r>
              <a:rPr lang="en-US" dirty="0" smtClean="0"/>
              <a:t> and data </a:t>
            </a:r>
            <a:r>
              <a:rPr lang="en-US" dirty="0" smtClean="0"/>
              <a:t>cleanup</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36</a:t>
            </a:fld>
            <a:endParaRPr lang="en-US"/>
          </a:p>
        </p:txBody>
      </p:sp>
    </p:spTree>
    <p:extLst>
      <p:ext uri="{BB962C8B-B14F-4D97-AF65-F5344CB8AC3E}">
        <p14:creationId xmlns:p14="http://schemas.microsoft.com/office/powerpoint/2010/main" val="3096770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We can have as much RAM/heap space as we want now.  And requirements for RAM grow at about 100x per decade.  But are we now bound by GC?  You can get 100GB of heap, but how long do you pause for marking/remarking phases and compaction?  Even on a 2-4 GB heap, you're going to get multi-second pauses - when and how often?  </a:t>
            </a:r>
            <a:endParaRPr lang="en-US" dirty="0" smtClean="0"/>
          </a:p>
          <a:p>
            <a:pPr marL="171450" indent="-171450">
              <a:buFont typeface="Arial"/>
              <a:buChar char="•"/>
            </a:pPr>
            <a:r>
              <a:rPr lang="en-US" dirty="0" smtClean="0"/>
              <a:t>IBM </a:t>
            </a:r>
            <a:r>
              <a:rPr lang="en-US" dirty="0" smtClean="0"/>
              <a:t>Metronome collector is very predictable. </a:t>
            </a:r>
            <a:endParaRPr lang="en-US" dirty="0" smtClean="0"/>
          </a:p>
          <a:p>
            <a:pPr marL="171450" indent="-171450">
              <a:buFont typeface="Arial"/>
              <a:buChar char="•"/>
            </a:pPr>
            <a:r>
              <a:rPr lang="en-US" dirty="0" smtClean="0"/>
              <a:t>Azul </a:t>
            </a:r>
            <a:r>
              <a:rPr lang="en-US" dirty="0" smtClean="0"/>
              <a:t>around one millisecond for lots of garbage with C4.</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37</a:t>
            </a:fld>
            <a:endParaRPr lang="en-US"/>
          </a:p>
        </p:txBody>
      </p:sp>
    </p:spTree>
    <p:extLst>
      <p:ext uri="{BB962C8B-B14F-4D97-AF65-F5344CB8AC3E}">
        <p14:creationId xmlns:p14="http://schemas.microsoft.com/office/powerpoint/2010/main" val="25398985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Graphics card processing (</a:t>
            </a:r>
            <a:r>
              <a:rPr lang="en-US" dirty="0" err="1" smtClean="0"/>
              <a:t>OpenCL</a:t>
            </a:r>
            <a:r>
              <a:rPr lang="en-US" dirty="0" smtClean="0"/>
              <a:t>) is great for specific kinds of operations, like floating point arithmetic. But they don't perform well for all operations, and you have to get the data to them.</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38</a:t>
            </a:fld>
            <a:endParaRPr lang="en-US"/>
          </a:p>
        </p:txBody>
      </p:sp>
    </p:spTree>
    <p:extLst>
      <p:ext uri="{BB962C8B-B14F-4D97-AF65-F5344CB8AC3E}">
        <p14:creationId xmlns:p14="http://schemas.microsoft.com/office/powerpoint/2010/main" val="28420347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Number </a:t>
            </a:r>
            <a:r>
              <a:rPr lang="en-US" dirty="0" smtClean="0"/>
              <a:t>of cores is large enough that traditional multi-processor techniques are no longer efficient[citation needed] — largely because of issues with congestion in supplying instructions and data to the many processors.  </a:t>
            </a:r>
            <a:endParaRPr lang="en-US" dirty="0" smtClean="0"/>
          </a:p>
          <a:p>
            <a:pPr marL="171450" indent="-171450">
              <a:buFont typeface="Arial"/>
              <a:buChar char="•"/>
            </a:pPr>
            <a:r>
              <a:rPr lang="en-US" dirty="0" smtClean="0"/>
              <a:t>Network</a:t>
            </a:r>
            <a:r>
              <a:rPr lang="en-US" dirty="0" smtClean="0"/>
              <a:t>-on-chip technology may be advantageous above this threshold</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40</a:t>
            </a:fld>
            <a:endParaRPr lang="en-US"/>
          </a:p>
        </p:txBody>
      </p:sp>
    </p:spTree>
    <p:extLst>
      <p:ext uri="{BB962C8B-B14F-4D97-AF65-F5344CB8AC3E}">
        <p14:creationId xmlns:p14="http://schemas.microsoft.com/office/powerpoint/2010/main" val="15514830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From </a:t>
            </a:r>
            <a:r>
              <a:rPr lang="en-US" dirty="0" smtClean="0"/>
              <a:t>HP, due to come out this year or next, may change memory fundamentally. </a:t>
            </a:r>
            <a:endParaRPr lang="en-US" dirty="0" smtClean="0"/>
          </a:p>
          <a:p>
            <a:pPr marL="171450" indent="-171450">
              <a:buFont typeface="Arial"/>
              <a:buChar char="•"/>
            </a:pPr>
            <a:r>
              <a:rPr lang="en-US" dirty="0" smtClean="0"/>
              <a:t>If </a:t>
            </a:r>
            <a:r>
              <a:rPr lang="en-US" dirty="0" smtClean="0"/>
              <a:t>the data and the function are together, you get the highest throughput and lowest latency possible.  </a:t>
            </a:r>
            <a:endParaRPr lang="en-US" dirty="0" smtClean="0"/>
          </a:p>
          <a:p>
            <a:pPr marL="171450" indent="-171450">
              <a:buFont typeface="Arial"/>
              <a:buChar char="•"/>
            </a:pPr>
            <a:r>
              <a:rPr lang="en-US" dirty="0" smtClean="0"/>
              <a:t>Could </a:t>
            </a:r>
            <a:r>
              <a:rPr lang="en-US" dirty="0" smtClean="0"/>
              <a:t>replace DRAM and disk entirely. </a:t>
            </a:r>
            <a:endParaRPr lang="en-US" dirty="0" smtClean="0"/>
          </a:p>
          <a:p>
            <a:pPr marL="171450" indent="-171450">
              <a:buFont typeface="Arial"/>
              <a:buChar char="•"/>
            </a:pPr>
            <a:r>
              <a:rPr lang="en-US" dirty="0" smtClean="0"/>
              <a:t>When </a:t>
            </a:r>
            <a:r>
              <a:rPr lang="en-US" dirty="0" smtClean="0"/>
              <a:t>current flows in one direction through the device, the electrical resistance increases; and when current flows in the opposite direction, the resistance decreases.  When the current is stopped, the component retains the last resistance that it had, and when the flow of charge starts again, the resistance of the circuit will be what it was when it was last active.  </a:t>
            </a:r>
            <a:endParaRPr lang="en-US" dirty="0" smtClean="0"/>
          </a:p>
          <a:p>
            <a:pPr marL="171450" indent="-171450">
              <a:buFont typeface="Arial"/>
              <a:buChar char="•"/>
            </a:pPr>
            <a:r>
              <a:rPr lang="en-US" dirty="0" smtClean="0"/>
              <a:t>Is </a:t>
            </a:r>
            <a:r>
              <a:rPr lang="en-US" dirty="0" smtClean="0"/>
              <a:t>write endurance good enough for anything but storage?</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41</a:t>
            </a:fld>
            <a:endParaRPr lang="en-US"/>
          </a:p>
        </p:txBody>
      </p:sp>
    </p:spTree>
    <p:extLst>
      <p:ext uri="{BB962C8B-B14F-4D97-AF65-F5344CB8AC3E}">
        <p14:creationId xmlns:p14="http://schemas.microsoft.com/office/powerpoint/2010/main" val="11199420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Thermally-driven phase change, not an electronic process.  </a:t>
            </a:r>
            <a:endParaRPr lang="en-US" dirty="0" smtClean="0"/>
          </a:p>
          <a:p>
            <a:pPr marL="171450" indent="-171450">
              <a:buFont typeface="Arial"/>
              <a:buChar char="•"/>
            </a:pPr>
            <a:r>
              <a:rPr lang="en-US" dirty="0" smtClean="0"/>
              <a:t>Faster </a:t>
            </a:r>
            <a:r>
              <a:rPr lang="en-US" dirty="0" smtClean="0"/>
              <a:t>because it doesn't need to erase a block of cells before writing.  </a:t>
            </a:r>
            <a:endParaRPr lang="en-US" dirty="0" smtClean="0"/>
          </a:p>
          <a:p>
            <a:pPr marL="171450" indent="-171450">
              <a:buFont typeface="Arial"/>
              <a:buChar char="•"/>
            </a:pPr>
            <a:r>
              <a:rPr lang="en-US" dirty="0" smtClean="0"/>
              <a:t>Flash </a:t>
            </a:r>
            <a:r>
              <a:rPr lang="en-US" dirty="0" smtClean="0"/>
              <a:t>degrades at 5000 writes per sector, where PRAM lasts 100 million writes. </a:t>
            </a:r>
            <a:endParaRPr lang="en-US" dirty="0" smtClean="0"/>
          </a:p>
          <a:p>
            <a:pPr marL="171450" indent="-171450">
              <a:buFont typeface="Arial"/>
              <a:buChar char="•"/>
            </a:pPr>
            <a:r>
              <a:rPr lang="en-US" dirty="0" smtClean="0"/>
              <a:t>Some </a:t>
            </a:r>
            <a:r>
              <a:rPr lang="en-US" dirty="0" smtClean="0"/>
              <a:t>argue that PRAM should be considered a </a:t>
            </a:r>
            <a:r>
              <a:rPr lang="en-US" dirty="0" err="1" smtClean="0"/>
              <a:t>memristor</a:t>
            </a:r>
            <a:r>
              <a:rPr lang="en-US" dirty="0" smtClean="0"/>
              <a:t> as well.</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42</a:t>
            </a:fld>
            <a:endParaRPr lang="en-US"/>
          </a:p>
        </p:txBody>
      </p:sp>
    </p:spTree>
    <p:extLst>
      <p:ext uri="{BB962C8B-B14F-4D97-AF65-F5344CB8AC3E}">
        <p14:creationId xmlns:p14="http://schemas.microsoft.com/office/powerpoint/2010/main" val="3750263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2011 </a:t>
            </a:r>
            <a:r>
              <a:rPr lang="en-US" dirty="0" smtClean="0"/>
              <a:t>Sandy Bridge and AMD Fusion integrated Northbridge functions into CPUs, along with processor cores, memory controller and graphics processing </a:t>
            </a:r>
            <a:r>
              <a:rPr lang="en-US" dirty="0" smtClean="0"/>
              <a:t>unit</a:t>
            </a:r>
          </a:p>
          <a:p>
            <a:pPr marL="171450" indent="-171450">
              <a:buFont typeface="Arial"/>
              <a:buChar char="•"/>
            </a:pPr>
            <a:r>
              <a:rPr lang="en-US" dirty="0" smtClean="0"/>
              <a:t>Gil</a:t>
            </a:r>
            <a:r>
              <a:rPr lang="en-US" baseline="0" dirty="0" smtClean="0"/>
              <a:t> </a:t>
            </a:r>
            <a:r>
              <a:rPr lang="en-US" baseline="0" dirty="0" err="1" smtClean="0"/>
              <a:t>Tene</a:t>
            </a:r>
            <a:r>
              <a:rPr lang="en-US" baseline="0" dirty="0" smtClean="0"/>
              <a:t> of Azul claims the Vega architecture is a true SMP compared to those of AMD/Intel – circular architecture with linkages between every core</a:t>
            </a:r>
            <a:endParaRPr lang="en-US" dirty="0" smtClean="0"/>
          </a:p>
        </p:txBody>
      </p:sp>
      <p:sp>
        <p:nvSpPr>
          <p:cNvPr id="4" name="Slide Number Placeholder 3"/>
          <p:cNvSpPr>
            <a:spLocks noGrp="1"/>
          </p:cNvSpPr>
          <p:nvPr>
            <p:ph type="sldNum" sz="quarter" idx="10"/>
          </p:nvPr>
        </p:nvSpPr>
        <p:spPr/>
        <p:txBody>
          <a:bodyPr/>
          <a:lstStyle/>
          <a:p>
            <a:fld id="{6FB72C01-34E9-E14B-AAE2-412FD825F959}" type="slidenum">
              <a:rPr lang="en-US" smtClean="0"/>
              <a:t>6</a:t>
            </a:fld>
            <a:endParaRPr lang="en-US"/>
          </a:p>
        </p:txBody>
      </p:sp>
    </p:spTree>
    <p:extLst>
      <p:ext uri="{BB962C8B-B14F-4D97-AF65-F5344CB8AC3E}">
        <p14:creationId xmlns:p14="http://schemas.microsoft.com/office/powerpoint/2010/main" val="309354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NUMA architectures have more trouble migrating processes across </a:t>
            </a:r>
            <a:r>
              <a:rPr lang="en-US" dirty="0" smtClean="0"/>
              <a:t>sockets because L3 isn’t warmed</a:t>
            </a:r>
          </a:p>
          <a:p>
            <a:pPr marL="171450" indent="-171450">
              <a:buFont typeface="Arial"/>
              <a:buChar char="•"/>
            </a:pPr>
            <a:r>
              <a:rPr lang="en-US" dirty="0" smtClean="0"/>
              <a:t>Initially</a:t>
            </a:r>
            <a:r>
              <a:rPr lang="en-US" dirty="0" smtClean="0"/>
              <a:t>, it has to look for a core with the same speed accessing memory resources and enough resources for the </a:t>
            </a:r>
            <a:r>
              <a:rPr lang="en-US" dirty="0" smtClean="0"/>
              <a:t>process;</a:t>
            </a:r>
            <a:r>
              <a:rPr lang="en-US" baseline="0" dirty="0" smtClean="0"/>
              <a:t> i</a:t>
            </a:r>
            <a:r>
              <a:rPr lang="en-US" dirty="0" smtClean="0"/>
              <a:t>f </a:t>
            </a:r>
            <a:r>
              <a:rPr lang="en-US" dirty="0" smtClean="0"/>
              <a:t>none are found, it then allows for </a:t>
            </a:r>
            <a:r>
              <a:rPr lang="en-US" dirty="0" smtClean="0"/>
              <a:t>degradation</a:t>
            </a:r>
          </a:p>
        </p:txBody>
      </p:sp>
      <p:sp>
        <p:nvSpPr>
          <p:cNvPr id="4" name="Slide Number Placeholder 3"/>
          <p:cNvSpPr>
            <a:spLocks noGrp="1"/>
          </p:cNvSpPr>
          <p:nvPr>
            <p:ph type="sldNum" sz="quarter" idx="10"/>
          </p:nvPr>
        </p:nvSpPr>
        <p:spPr/>
        <p:txBody>
          <a:bodyPr/>
          <a:lstStyle/>
          <a:p>
            <a:fld id="{6FB72C01-34E9-E14B-AAE2-412FD825F959}" type="slidenum">
              <a:rPr lang="en-US" smtClean="0"/>
              <a:t>7</a:t>
            </a:fld>
            <a:endParaRPr lang="en-US"/>
          </a:p>
        </p:txBody>
      </p:sp>
    </p:spTree>
    <p:extLst>
      <p:ext uri="{BB962C8B-B14F-4D97-AF65-F5344CB8AC3E}">
        <p14:creationId xmlns:p14="http://schemas.microsoft.com/office/powerpoint/2010/main" val="1375291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All </a:t>
            </a:r>
            <a:r>
              <a:rPr lang="en-US" dirty="0" smtClean="0"/>
              <a:t>algorithms are dominated by that - you have to send data somewhere to have an operation performed on it, and then you have to send it back to where it can be </a:t>
            </a:r>
            <a:r>
              <a:rPr lang="en-US" dirty="0" smtClean="0"/>
              <a:t>used</a:t>
            </a:r>
          </a:p>
        </p:txBody>
      </p:sp>
      <p:sp>
        <p:nvSpPr>
          <p:cNvPr id="4" name="Slide Number Placeholder 3"/>
          <p:cNvSpPr>
            <a:spLocks noGrp="1"/>
          </p:cNvSpPr>
          <p:nvPr>
            <p:ph type="sldNum" sz="quarter" idx="10"/>
          </p:nvPr>
        </p:nvSpPr>
        <p:spPr/>
        <p:txBody>
          <a:bodyPr/>
          <a:lstStyle/>
          <a:p>
            <a:fld id="{6FB72C01-34E9-E14B-AAE2-412FD825F959}" type="slidenum">
              <a:rPr lang="en-US" smtClean="0"/>
              <a:t>8</a:t>
            </a:fld>
            <a:endParaRPr lang="en-US"/>
          </a:p>
        </p:txBody>
      </p:sp>
    </p:spTree>
    <p:extLst>
      <p:ext uri="{BB962C8B-B14F-4D97-AF65-F5344CB8AC3E}">
        <p14:creationId xmlns:p14="http://schemas.microsoft.com/office/powerpoint/2010/main" val="1597977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Memory controllers were moved onto the processor die </a:t>
            </a:r>
            <a:r>
              <a:rPr lang="en-US" baseline="0" dirty="0" smtClean="0"/>
              <a:t>on </a:t>
            </a:r>
            <a:r>
              <a:rPr lang="en-US" dirty="0" smtClean="0"/>
              <a:t>AMD64</a:t>
            </a:r>
            <a:r>
              <a:rPr lang="en-US" baseline="0" dirty="0" smtClean="0"/>
              <a:t> and Nehalem</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9</a:t>
            </a:fld>
            <a:endParaRPr lang="en-US"/>
          </a:p>
        </p:txBody>
      </p:sp>
    </p:spTree>
    <p:extLst>
      <p:ext uri="{BB962C8B-B14F-4D97-AF65-F5344CB8AC3E}">
        <p14:creationId xmlns:p14="http://schemas.microsoft.com/office/powerpoint/2010/main" val="937007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Be </a:t>
            </a:r>
            <a:r>
              <a:rPr lang="en-US" dirty="0" smtClean="0"/>
              <a:t>careful about what's on them, because if a line holds multiple variables and the state of one changes, coherency must be </a:t>
            </a:r>
            <a:r>
              <a:rPr lang="en-US" dirty="0" smtClean="0"/>
              <a:t>maintained,</a:t>
            </a:r>
            <a:r>
              <a:rPr lang="en-US" baseline="0" dirty="0" smtClean="0"/>
              <a:t> k</a:t>
            </a:r>
            <a:r>
              <a:rPr lang="en-US" dirty="0" smtClean="0"/>
              <a:t>illing </a:t>
            </a:r>
            <a:r>
              <a:rPr lang="en-US" dirty="0" smtClean="0"/>
              <a:t>performance for parallel threads on an SMP </a:t>
            </a:r>
            <a:r>
              <a:rPr lang="en-US" dirty="0" smtClean="0"/>
              <a:t>machine</a:t>
            </a:r>
          </a:p>
          <a:p>
            <a:pPr marL="171450" indent="-171450">
              <a:buFont typeface="Arial"/>
              <a:buChar char="•"/>
            </a:pPr>
            <a:r>
              <a:rPr lang="en-US" dirty="0" smtClean="0"/>
              <a:t>If the critical </a:t>
            </a:r>
            <a:r>
              <a:rPr lang="en-US" dirty="0" smtClean="0"/>
              <a:t>word in the line </a:t>
            </a:r>
            <a:r>
              <a:rPr lang="en-US" dirty="0" smtClean="0"/>
              <a:t>is </a:t>
            </a:r>
            <a:r>
              <a:rPr lang="en-US" dirty="0" smtClean="0"/>
              <a:t>in the last block, </a:t>
            </a:r>
            <a:r>
              <a:rPr lang="en-US" dirty="0" smtClean="0"/>
              <a:t>takes</a:t>
            </a:r>
            <a:r>
              <a:rPr lang="en-US" baseline="0" dirty="0" smtClean="0"/>
              <a:t> </a:t>
            </a:r>
            <a:r>
              <a:rPr lang="en-US" dirty="0" smtClean="0"/>
              <a:t>30 </a:t>
            </a:r>
            <a:r>
              <a:rPr lang="en-US" dirty="0" smtClean="0"/>
              <a:t>cycles or more </a:t>
            </a:r>
            <a:r>
              <a:rPr lang="en-US" dirty="0" smtClean="0"/>
              <a:t>to arrive after </a:t>
            </a:r>
            <a:r>
              <a:rPr lang="en-US" dirty="0" smtClean="0"/>
              <a:t>the first </a:t>
            </a:r>
            <a:r>
              <a:rPr lang="en-US" dirty="0" smtClean="0"/>
              <a:t>word.  </a:t>
            </a:r>
            <a:r>
              <a:rPr lang="en-US" dirty="0" smtClean="0"/>
              <a:t>However, the memory controller is free to request the blocks in a different order.  The processor can specify the "critical word",  and the block that word resides in can be retrieved first for the cache line by the memory controller.  The program has the data it needs and can continue while the rest of the line is retrieved and the cache is not yet in a consistent state, called "Critical Word First &amp; Early </a:t>
            </a:r>
            <a:r>
              <a:rPr lang="en-US" dirty="0" smtClean="0"/>
              <a:t>Restart”</a:t>
            </a:r>
          </a:p>
          <a:p>
            <a:pPr marL="171450" indent="-171450">
              <a:buFont typeface="Arial"/>
              <a:buChar char="•"/>
            </a:pPr>
            <a:r>
              <a:rPr lang="en-US" dirty="0" smtClean="0"/>
              <a:t>Note </a:t>
            </a:r>
            <a:r>
              <a:rPr lang="en-US" dirty="0" smtClean="0"/>
              <a:t>that with pre-fetching, the critical word is not known - if the </a:t>
            </a:r>
            <a:r>
              <a:rPr lang="en-US" dirty="0" smtClean="0"/>
              <a:t>core requests </a:t>
            </a:r>
            <a:r>
              <a:rPr lang="en-US" dirty="0" smtClean="0"/>
              <a:t>the cache line while the pre-fetching is in transit, it will not be able to influence the block ordering and will have to wait until the critical word arrives in </a:t>
            </a:r>
            <a:r>
              <a:rPr lang="en-US" dirty="0" smtClean="0"/>
              <a:t>order;</a:t>
            </a:r>
            <a:r>
              <a:rPr lang="en-US" baseline="0" dirty="0" smtClean="0"/>
              <a:t> p</a:t>
            </a:r>
            <a:r>
              <a:rPr lang="en-US" dirty="0" smtClean="0"/>
              <a:t>osition </a:t>
            </a:r>
            <a:r>
              <a:rPr lang="en-US" dirty="0" smtClean="0"/>
              <a:t>in the cache line matters, faster to be at the front than the </a:t>
            </a:r>
            <a:r>
              <a:rPr lang="en-US" dirty="0" smtClean="0"/>
              <a:t>rear</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10</a:t>
            </a:fld>
            <a:endParaRPr lang="en-US"/>
          </a:p>
        </p:txBody>
      </p:sp>
    </p:spTree>
    <p:extLst>
      <p:ext uri="{BB962C8B-B14F-4D97-AF65-F5344CB8AC3E}">
        <p14:creationId xmlns:p14="http://schemas.microsoft.com/office/powerpoint/2010/main" val="1777350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Replacement policy determines where in the cache an entry of main memory will go</a:t>
            </a:r>
            <a:endParaRPr lang="en-US" baseline="0" dirty="0" smtClean="0"/>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Tradeoff </a:t>
            </a:r>
            <a:r>
              <a:rPr lang="en-US" dirty="0" smtClean="0"/>
              <a:t>- if data can be mapped to multiple places, all of those places have to be checked to see if the data is there, costing power and possibly </a:t>
            </a:r>
            <a:r>
              <a:rPr lang="en-US" dirty="0" smtClean="0"/>
              <a:t>time; but more associativity means less cache misses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Set associative has a fixed number of places and can be 2-16-way;</a:t>
            </a:r>
            <a:r>
              <a:rPr lang="en-US" baseline="0" dirty="0" smtClean="0"/>
              <a:t> skewed does as well, but uses a hash to place the second cache line in the group, only up to 2-way that I know of</a:t>
            </a:r>
            <a:endParaRPr lang="en-US" dirty="0" smtClean="0"/>
          </a:p>
        </p:txBody>
      </p:sp>
      <p:sp>
        <p:nvSpPr>
          <p:cNvPr id="4" name="Slide Number Placeholder 3"/>
          <p:cNvSpPr>
            <a:spLocks noGrp="1"/>
          </p:cNvSpPr>
          <p:nvPr>
            <p:ph type="sldNum" sz="quarter" idx="10"/>
          </p:nvPr>
        </p:nvSpPr>
        <p:spPr/>
        <p:txBody>
          <a:bodyPr/>
          <a:lstStyle/>
          <a:p>
            <a:fld id="{6FB72C01-34E9-E14B-AAE2-412FD825F959}" type="slidenum">
              <a:rPr lang="en-US" smtClean="0"/>
              <a:t>11</a:t>
            </a:fld>
            <a:endParaRPr lang="en-US"/>
          </a:p>
        </p:txBody>
      </p:sp>
    </p:spTree>
    <p:extLst>
      <p:ext uri="{BB962C8B-B14F-4D97-AF65-F5344CB8AC3E}">
        <p14:creationId xmlns:p14="http://schemas.microsoft.com/office/powerpoint/2010/main" val="163975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C0A241-B133-B54C-8058-D0433437B79A}" type="datetimeFigureOut">
              <a:rPr lang="en-US" smtClean="0"/>
              <a:t>9/9/12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2557718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0A241-B133-B54C-8058-D0433437B79A}" type="datetimeFigureOut">
              <a:rPr lang="en-US" smtClean="0"/>
              <a:t>9/9/12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303680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0A241-B133-B54C-8058-D0433437B79A}" type="datetimeFigureOut">
              <a:rPr lang="en-US" smtClean="0"/>
              <a:t>9/9/12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4265671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0A241-B133-B54C-8058-D0433437B79A}" type="datetimeFigureOut">
              <a:rPr lang="en-US" smtClean="0"/>
              <a:t>9/9/12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601779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C0A241-B133-B54C-8058-D0433437B79A}" type="datetimeFigureOut">
              <a:rPr lang="en-US" smtClean="0"/>
              <a:t>9/9/12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1697658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C0A241-B133-B54C-8058-D0433437B79A}" type="datetimeFigureOut">
              <a:rPr lang="en-US" smtClean="0"/>
              <a:t>9/9/12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150401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C0A241-B133-B54C-8058-D0433437B79A}" type="datetimeFigureOut">
              <a:rPr lang="en-US" smtClean="0"/>
              <a:t>9/9/12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662955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C0A241-B133-B54C-8058-D0433437B79A}" type="datetimeFigureOut">
              <a:rPr lang="en-US" smtClean="0"/>
              <a:t>9/9/12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1258349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0A241-B133-B54C-8058-D0433437B79A}" type="datetimeFigureOut">
              <a:rPr lang="en-US" smtClean="0"/>
              <a:t>9/9/12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364303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0A241-B133-B54C-8058-D0433437B79A}" type="datetimeFigureOut">
              <a:rPr lang="en-US" smtClean="0"/>
              <a:t>9/9/12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1111677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0A241-B133-B54C-8058-D0433437B79A}" type="datetimeFigureOut">
              <a:rPr lang="en-US" smtClean="0"/>
              <a:t>9/9/12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9791216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0A241-B133-B54C-8058-D0433437B79A}" type="datetimeFigureOut">
              <a:rPr lang="en-US" smtClean="0"/>
              <a:t>9/12/12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1DB13-8864-194B-93FF-7ACBB9AC397D}" type="slidenum">
              <a:rPr lang="en-US" smtClean="0"/>
              <a:t>‹#›</a:t>
            </a:fld>
            <a:endParaRPr lang="en-US"/>
          </a:p>
        </p:txBody>
      </p:sp>
      <p:pic>
        <p:nvPicPr>
          <p:cNvPr id="7" name="Picture 6" descr="typesafe-logo-081111.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628113" y="6339495"/>
            <a:ext cx="1887774" cy="456212"/>
          </a:xfrm>
          <a:prstGeom prst="rect">
            <a:avLst/>
          </a:prstGeom>
        </p:spPr>
      </p:pic>
    </p:spTree>
    <p:extLst>
      <p:ext uri="{BB962C8B-B14F-4D97-AF65-F5344CB8AC3E}">
        <p14:creationId xmlns:p14="http://schemas.microsoft.com/office/powerpoint/2010/main" val="1049713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en.wikipedia.org/wiki/Cache_algorithm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gist.github.com/2843375"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mechanical-sympathy.blogspot.com%5C2012%5C08%5Cmemory-access-patterns-are-important.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code.google.com/p/disruptor/"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1" Type="http://schemas.openxmlformats.org/officeDocument/2006/relationships/hyperlink" Target="http://www.ilsistemista.net/index.php/hardware-analysis/24-bulldozer-vs-sandy-bridge-vs-k10-comparison-whats-wrong-with-amd-bulldozer.html" TargetMode="External"/><Relationship Id="rId12" Type="http://schemas.openxmlformats.org/officeDocument/2006/relationships/hyperlink" Target="http://www.sisoftware.net/?d=qa&amp;f=ben_mem_latency" TargetMode="External"/><Relationship Id="rId1" Type="http://schemas.openxmlformats.org/officeDocument/2006/relationships/slideLayout" Target="../slideLayouts/slideLayout2.xml"/><Relationship Id="rId2" Type="http://schemas.openxmlformats.org/officeDocument/2006/relationships/hyperlink" Target="http://people.freebsd.org/~lstewart/articles/cpumemory.pdf" TargetMode="External"/><Relationship Id="rId3" Type="http://schemas.openxmlformats.org/officeDocument/2006/relationships/hyperlink" Target="http://www.amazon.com/Java-Performance-Charlie-Hunt/dp/0137142528/ref=sr_1_1?ie=UTF8&amp;qid=1330796836&amp;sr=8-1" TargetMode="External"/><Relationship Id="rId4" Type="http://schemas.openxmlformats.org/officeDocument/2006/relationships/hyperlink" Target="http://wikipedia.org/" TargetMode="External"/><Relationship Id="rId5" Type="http://schemas.openxmlformats.org/officeDocument/2006/relationships/hyperlink" Target="http://www.anandtech.com/" TargetMode="External"/><Relationship Id="rId6" Type="http://schemas.openxmlformats.org/officeDocument/2006/relationships/hyperlink" Target="http://www.agner.org/optimize/microarchitecture.pdf" TargetMode="External"/><Relationship Id="rId7" Type="http://schemas.openxmlformats.org/officeDocument/2006/relationships/hyperlink" Target="http://www.hardwaresecrets.com/article/610" TargetMode="External"/><Relationship Id="rId8" Type="http://schemas.openxmlformats.org/officeDocument/2006/relationships/hyperlink" Target="http://www.hardwaresecrets.com/printpage/Inside-the-Intel-Sandy-Bridge-Microarchitecture/1161" TargetMode="External"/><Relationship Id="rId9" Type="http://schemas.openxmlformats.org/officeDocument/2006/relationships/hyperlink" Target="http://mechanical-sympathy.blogspot.com/" TargetMode="External"/><Relationship Id="rId10" Type="http://schemas.openxmlformats.org/officeDocument/2006/relationships/hyperlink" Target="http://www.azulsystems.com/presentations/application-memory-wal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34754"/>
            <a:ext cx="7772400" cy="1470025"/>
          </a:xfrm>
        </p:spPr>
        <p:txBody>
          <a:bodyPr>
            <a:normAutofit/>
          </a:bodyPr>
          <a:lstStyle/>
          <a:p>
            <a:r>
              <a:rPr lang="en-US" sz="8200" b="1" dirty="0" smtClean="0"/>
              <a:t>CPU Caches</a:t>
            </a:r>
            <a:endParaRPr lang="en-US" sz="8200" b="1" dirty="0"/>
          </a:p>
        </p:txBody>
      </p:sp>
      <p:sp>
        <p:nvSpPr>
          <p:cNvPr id="3" name="Subtitle 2"/>
          <p:cNvSpPr>
            <a:spLocks noGrp="1"/>
          </p:cNvSpPr>
          <p:nvPr>
            <p:ph type="subTitle" idx="1"/>
          </p:nvPr>
        </p:nvSpPr>
        <p:spPr>
          <a:xfrm>
            <a:off x="1371600" y="3336832"/>
            <a:ext cx="6400800" cy="1752600"/>
          </a:xfrm>
        </p:spPr>
        <p:txBody>
          <a:bodyPr>
            <a:normAutofit fontScale="85000" lnSpcReduction="20000"/>
          </a:bodyPr>
          <a:lstStyle/>
          <a:p>
            <a:r>
              <a:rPr lang="en-US" dirty="0" smtClean="0">
                <a:solidFill>
                  <a:schemeClr val="tx1"/>
                </a:solidFill>
              </a:rPr>
              <a:t>Jamie </a:t>
            </a:r>
            <a:r>
              <a:rPr lang="en-US" dirty="0" smtClean="0">
                <a:solidFill>
                  <a:schemeClr val="tx1"/>
                </a:solidFill>
              </a:rPr>
              <a:t>Allen</a:t>
            </a:r>
          </a:p>
          <a:p>
            <a:r>
              <a:rPr lang="en-US" dirty="0" smtClean="0">
                <a:solidFill>
                  <a:schemeClr val="tx1"/>
                </a:solidFill>
              </a:rPr>
              <a:t>@</a:t>
            </a:r>
            <a:r>
              <a:rPr lang="en-US" dirty="0" err="1" smtClean="0">
                <a:solidFill>
                  <a:schemeClr val="tx1"/>
                </a:solidFill>
              </a:rPr>
              <a:t>jamie_allen</a:t>
            </a:r>
            <a:endParaRPr lang="en-US" dirty="0" smtClean="0">
              <a:solidFill>
                <a:schemeClr val="tx1"/>
              </a:solidFill>
            </a:endParaRPr>
          </a:p>
          <a:p>
            <a:r>
              <a:rPr lang="en-US" dirty="0" smtClean="0">
                <a:solidFill>
                  <a:schemeClr val="tx1"/>
                </a:solidFill>
              </a:rPr>
              <a:t>http://</a:t>
            </a:r>
            <a:r>
              <a:rPr lang="en-US" dirty="0" err="1" smtClean="0">
                <a:solidFill>
                  <a:schemeClr val="tx1"/>
                </a:solidFill>
              </a:rPr>
              <a:t>github.com</a:t>
            </a:r>
            <a:r>
              <a:rPr lang="en-US" dirty="0" smtClean="0">
                <a:solidFill>
                  <a:schemeClr val="tx1"/>
                </a:solidFill>
              </a:rPr>
              <a:t>/</a:t>
            </a:r>
            <a:r>
              <a:rPr lang="en-US" dirty="0" err="1" smtClean="0">
                <a:solidFill>
                  <a:schemeClr val="tx1"/>
                </a:solidFill>
              </a:rPr>
              <a:t>jamie-allen</a:t>
            </a:r>
            <a:endParaRPr lang="en-US" dirty="0" smtClean="0">
              <a:solidFill>
                <a:schemeClr val="tx1"/>
              </a:solidFill>
            </a:endParaRPr>
          </a:p>
          <a:p>
            <a:r>
              <a:rPr lang="en-US" dirty="0" err="1" smtClean="0">
                <a:solidFill>
                  <a:schemeClr val="tx1"/>
                </a:solidFill>
              </a:rPr>
              <a:t>JavaZone</a:t>
            </a:r>
            <a:r>
              <a:rPr lang="en-US" dirty="0" smtClean="0">
                <a:solidFill>
                  <a:schemeClr val="tx1"/>
                </a:solidFill>
              </a:rPr>
              <a:t> 2012</a:t>
            </a:r>
            <a:endParaRPr lang="en-US" dirty="0">
              <a:solidFill>
                <a:schemeClr val="tx1"/>
              </a:solidFill>
            </a:endParaRPr>
          </a:p>
        </p:txBody>
      </p:sp>
    </p:spTree>
    <p:extLst>
      <p:ext uri="{BB962C8B-B14F-4D97-AF65-F5344CB8AC3E}">
        <p14:creationId xmlns:p14="http://schemas.microsoft.com/office/powerpoint/2010/main" val="98588381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Cache Lines</a:t>
            </a:r>
            <a:endParaRPr lang="en-US" b="1" dirty="0"/>
          </a:p>
        </p:txBody>
      </p:sp>
      <p:sp>
        <p:nvSpPr>
          <p:cNvPr id="3" name="Content Placeholder 2"/>
          <p:cNvSpPr>
            <a:spLocks noGrp="1"/>
          </p:cNvSpPr>
          <p:nvPr>
            <p:ph idx="1"/>
          </p:nvPr>
        </p:nvSpPr>
        <p:spPr/>
        <p:txBody>
          <a:bodyPr>
            <a:normAutofit/>
          </a:bodyPr>
          <a:lstStyle/>
          <a:p>
            <a:r>
              <a:rPr lang="en-US" dirty="0" smtClean="0"/>
              <a:t>32-256 contiguous bytes, most </a:t>
            </a:r>
            <a:r>
              <a:rPr lang="en-US" dirty="0" smtClean="0"/>
              <a:t>commonly </a:t>
            </a:r>
            <a:r>
              <a:rPr lang="en-US" dirty="0" smtClean="0"/>
              <a:t>64</a:t>
            </a:r>
            <a:endParaRPr lang="en-US" dirty="0" smtClean="0"/>
          </a:p>
          <a:p>
            <a:r>
              <a:rPr lang="en-US" dirty="0" smtClean="0"/>
              <a:t>Beware “false sharing”</a:t>
            </a:r>
            <a:endParaRPr lang="en-US" dirty="0" smtClean="0"/>
          </a:p>
          <a:p>
            <a:r>
              <a:rPr lang="en-US" dirty="0" smtClean="0"/>
              <a:t>Use padding </a:t>
            </a:r>
            <a:r>
              <a:rPr lang="en-US" dirty="0" smtClean="0"/>
              <a:t>to ensure unshared </a:t>
            </a:r>
            <a:r>
              <a:rPr lang="en-US" dirty="0" smtClean="0"/>
              <a:t>lines</a:t>
            </a:r>
            <a:endParaRPr lang="en-US" dirty="0" smtClean="0"/>
          </a:p>
          <a:p>
            <a:r>
              <a:rPr lang="en-US" dirty="0" smtClean="0"/>
              <a:t>Transferred in 64-bit blocks (8x for 64 byte lines), arriving every ~4 cycles</a:t>
            </a:r>
          </a:p>
          <a:p>
            <a:r>
              <a:rPr lang="en-US" dirty="0" smtClean="0"/>
              <a:t>Position in the line of the </a:t>
            </a:r>
            <a:r>
              <a:rPr lang="en-US" dirty="0" smtClean="0"/>
              <a:t>“critical word” </a:t>
            </a:r>
            <a:r>
              <a:rPr lang="en-US" dirty="0" smtClean="0"/>
              <a:t>matters, but not if pre-fetched</a:t>
            </a:r>
          </a:p>
          <a:p>
            <a:r>
              <a:rPr lang="en-US" b="1" dirty="0" smtClean="0">
                <a:latin typeface="Courier New"/>
                <a:cs typeface="Courier New"/>
              </a:rPr>
              <a:t>@Contended</a:t>
            </a:r>
            <a:r>
              <a:rPr lang="en-US" dirty="0" smtClean="0"/>
              <a:t> annotation coming to JVM?</a:t>
            </a:r>
            <a:endParaRPr lang="en-US" dirty="0"/>
          </a:p>
        </p:txBody>
      </p:sp>
    </p:spTree>
    <p:extLst>
      <p:ext uri="{BB962C8B-B14F-4D97-AF65-F5344CB8AC3E}">
        <p14:creationId xmlns:p14="http://schemas.microsoft.com/office/powerpoint/2010/main" val="227648263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Cache Associativity</a:t>
            </a:r>
            <a:endParaRPr lang="en-US" b="1" dirty="0"/>
          </a:p>
        </p:txBody>
      </p:sp>
      <p:sp>
        <p:nvSpPr>
          <p:cNvPr id="3" name="Content Placeholder 2"/>
          <p:cNvSpPr>
            <a:spLocks noGrp="1"/>
          </p:cNvSpPr>
          <p:nvPr>
            <p:ph idx="1"/>
          </p:nvPr>
        </p:nvSpPr>
        <p:spPr/>
        <p:txBody>
          <a:bodyPr/>
          <a:lstStyle/>
          <a:p>
            <a:r>
              <a:rPr lang="en-US" b="1" dirty="0" smtClean="0"/>
              <a:t>Fully </a:t>
            </a:r>
            <a:r>
              <a:rPr lang="en-US" b="1" dirty="0" smtClean="0"/>
              <a:t>Associative</a:t>
            </a:r>
            <a:r>
              <a:rPr lang="en-US" dirty="0" smtClean="0"/>
              <a:t>: Put it anywhere</a:t>
            </a:r>
          </a:p>
          <a:p>
            <a:r>
              <a:rPr lang="en-US" b="1" dirty="0" smtClean="0"/>
              <a:t>Somewhere in the middle</a:t>
            </a:r>
            <a:r>
              <a:rPr lang="en-US" dirty="0" smtClean="0"/>
              <a:t>: </a:t>
            </a:r>
            <a:r>
              <a:rPr lang="en-US" dirty="0" smtClean="0"/>
              <a:t>n-</a:t>
            </a:r>
            <a:r>
              <a:rPr lang="en-US" dirty="0" smtClean="0"/>
              <a:t>way set-associative, 2-way skewed-associative</a:t>
            </a:r>
            <a:endParaRPr lang="en-US" dirty="0" smtClean="0"/>
          </a:p>
          <a:p>
            <a:r>
              <a:rPr lang="en-US" b="1" dirty="0" smtClean="0"/>
              <a:t>Direct Mapped</a:t>
            </a:r>
            <a:r>
              <a:rPr lang="en-US" dirty="0" smtClean="0"/>
              <a:t>: Each entry can only go in one specific place </a:t>
            </a:r>
            <a:endParaRPr lang="en-US" dirty="0"/>
          </a:p>
        </p:txBody>
      </p:sp>
    </p:spTree>
    <p:extLst>
      <p:ext uri="{BB962C8B-B14F-4D97-AF65-F5344CB8AC3E}">
        <p14:creationId xmlns:p14="http://schemas.microsoft.com/office/powerpoint/2010/main" val="369825691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Cache Eviction Strategies</a:t>
            </a:r>
            <a:endParaRPr lang="en-US" b="1" dirty="0"/>
          </a:p>
        </p:txBody>
      </p:sp>
      <p:sp>
        <p:nvSpPr>
          <p:cNvPr id="3" name="Content Placeholder 2"/>
          <p:cNvSpPr>
            <a:spLocks noGrp="1"/>
          </p:cNvSpPr>
          <p:nvPr>
            <p:ph idx="1"/>
          </p:nvPr>
        </p:nvSpPr>
        <p:spPr/>
        <p:txBody>
          <a:bodyPr/>
          <a:lstStyle/>
          <a:p>
            <a:r>
              <a:rPr lang="en-US" b="1" dirty="0" smtClean="0"/>
              <a:t>Least Recently Used (LRU)</a:t>
            </a:r>
          </a:p>
          <a:p>
            <a:r>
              <a:rPr lang="en-US" b="1" dirty="0" smtClean="0"/>
              <a:t>Pseudo-LRU (PLRU)</a:t>
            </a:r>
            <a:r>
              <a:rPr lang="en-US" dirty="0" smtClean="0"/>
              <a:t>: for large associativity caches</a:t>
            </a:r>
          </a:p>
          <a:p>
            <a:r>
              <a:rPr lang="en-US" b="1" dirty="0" smtClean="0"/>
              <a:t>2-</a:t>
            </a:r>
            <a:r>
              <a:rPr lang="en-US" b="1" dirty="0"/>
              <a:t>W</a:t>
            </a:r>
            <a:r>
              <a:rPr lang="en-US" b="1" dirty="0" smtClean="0"/>
              <a:t>ay Set Associative</a:t>
            </a:r>
          </a:p>
          <a:p>
            <a:r>
              <a:rPr lang="en-US" b="1" dirty="0" smtClean="0"/>
              <a:t>Direct Mapped</a:t>
            </a:r>
          </a:p>
          <a:p>
            <a:r>
              <a:rPr lang="en-US" dirty="0" smtClean="0">
                <a:hlinkClick r:id="rId3"/>
              </a:rPr>
              <a:t>Others</a:t>
            </a:r>
            <a:endParaRPr lang="en-US" dirty="0" smtClean="0"/>
          </a:p>
          <a:p>
            <a:endParaRPr lang="en-US" dirty="0" smtClean="0"/>
          </a:p>
        </p:txBody>
      </p:sp>
    </p:spTree>
    <p:extLst>
      <p:ext uri="{BB962C8B-B14F-4D97-AF65-F5344CB8AC3E}">
        <p14:creationId xmlns:p14="http://schemas.microsoft.com/office/powerpoint/2010/main" val="54108344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Cache Write Strategies</a:t>
            </a:r>
            <a:endParaRPr lang="en-US" b="1" dirty="0"/>
          </a:p>
        </p:txBody>
      </p:sp>
      <p:sp>
        <p:nvSpPr>
          <p:cNvPr id="3" name="Content Placeholder 2"/>
          <p:cNvSpPr>
            <a:spLocks noGrp="1"/>
          </p:cNvSpPr>
          <p:nvPr>
            <p:ph idx="1"/>
          </p:nvPr>
        </p:nvSpPr>
        <p:spPr/>
        <p:txBody>
          <a:bodyPr/>
          <a:lstStyle/>
          <a:p>
            <a:r>
              <a:rPr lang="en-US" b="1" dirty="0" smtClean="0"/>
              <a:t>Write </a:t>
            </a:r>
            <a:r>
              <a:rPr lang="en-US" b="1" dirty="0" smtClean="0"/>
              <a:t>through</a:t>
            </a:r>
            <a:r>
              <a:rPr lang="en-US" dirty="0"/>
              <a:t>:</a:t>
            </a:r>
            <a:r>
              <a:rPr lang="en-US" dirty="0" smtClean="0"/>
              <a:t> </a:t>
            </a:r>
            <a:r>
              <a:rPr lang="en-US" dirty="0" smtClean="0"/>
              <a:t>changed </a:t>
            </a:r>
            <a:r>
              <a:rPr lang="en-US" dirty="0" smtClean="0"/>
              <a:t>cache line </a:t>
            </a:r>
            <a:r>
              <a:rPr lang="en-US" dirty="0" smtClean="0"/>
              <a:t>immediately goes back to main memory</a:t>
            </a:r>
          </a:p>
          <a:p>
            <a:r>
              <a:rPr lang="en-US" b="1" dirty="0" smtClean="0"/>
              <a:t>Write </a:t>
            </a:r>
            <a:r>
              <a:rPr lang="en-US" b="1" dirty="0" smtClean="0"/>
              <a:t>back</a:t>
            </a:r>
            <a:r>
              <a:rPr lang="en-US" dirty="0" smtClean="0"/>
              <a:t>: cache line </a:t>
            </a:r>
            <a:r>
              <a:rPr lang="en-US" dirty="0" smtClean="0"/>
              <a:t>is marked when dirty, eviction sends back to main memory</a:t>
            </a:r>
          </a:p>
          <a:p>
            <a:r>
              <a:rPr lang="en-US" b="1" dirty="0" smtClean="0"/>
              <a:t>Write </a:t>
            </a:r>
            <a:r>
              <a:rPr lang="en-US" b="1" dirty="0" smtClean="0"/>
              <a:t>combining</a:t>
            </a:r>
            <a:r>
              <a:rPr lang="en-US" dirty="0" smtClean="0"/>
              <a:t>: grouped </a:t>
            </a:r>
            <a:r>
              <a:rPr lang="en-US" dirty="0" smtClean="0"/>
              <a:t>writes of cache lines back to main memory</a:t>
            </a:r>
          </a:p>
          <a:p>
            <a:r>
              <a:rPr lang="en-US" b="1" dirty="0" err="1" smtClean="0"/>
              <a:t>Uncacheable</a:t>
            </a:r>
            <a:r>
              <a:rPr lang="en-US" dirty="0" smtClean="0"/>
              <a:t>: </a:t>
            </a:r>
            <a:r>
              <a:rPr lang="en-US" dirty="0" smtClean="0"/>
              <a:t>dynamic </a:t>
            </a:r>
            <a:r>
              <a:rPr lang="en-US" dirty="0" smtClean="0"/>
              <a:t>values that can change without warning</a:t>
            </a:r>
            <a:endParaRPr lang="en-US" dirty="0"/>
          </a:p>
        </p:txBody>
      </p:sp>
    </p:spTree>
    <p:extLst>
      <p:ext uri="{BB962C8B-B14F-4D97-AF65-F5344CB8AC3E}">
        <p14:creationId xmlns:p14="http://schemas.microsoft.com/office/powerpoint/2010/main" val="266432823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Exclusive versus Inclusive</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Only relevant below L3</a:t>
            </a:r>
          </a:p>
          <a:p>
            <a:r>
              <a:rPr lang="en-US" dirty="0" smtClean="0"/>
              <a:t>AMD is exclusive</a:t>
            </a:r>
          </a:p>
          <a:p>
            <a:pPr lvl="1"/>
            <a:r>
              <a:rPr lang="en-US" dirty="0" smtClean="0"/>
              <a:t>Progressively more costly due to </a:t>
            </a:r>
            <a:r>
              <a:rPr lang="en-US" dirty="0" smtClean="0"/>
              <a:t>eviction</a:t>
            </a:r>
            <a:endParaRPr lang="en-US" dirty="0" smtClean="0"/>
          </a:p>
          <a:p>
            <a:pPr lvl="1"/>
            <a:r>
              <a:rPr lang="en-US" dirty="0" smtClean="0"/>
              <a:t>Can hold more data</a:t>
            </a:r>
          </a:p>
          <a:p>
            <a:pPr lvl="1"/>
            <a:r>
              <a:rPr lang="en-US" dirty="0" smtClean="0"/>
              <a:t>Bulldozer uses "write through" from L1d back to L2</a:t>
            </a:r>
          </a:p>
          <a:p>
            <a:r>
              <a:rPr lang="en-US" dirty="0" smtClean="0"/>
              <a:t>Intel is inclusive</a:t>
            </a:r>
          </a:p>
          <a:p>
            <a:pPr lvl="1"/>
            <a:r>
              <a:rPr lang="en-US" dirty="0" smtClean="0"/>
              <a:t>Can be better for inter-processor memory </a:t>
            </a:r>
            <a:r>
              <a:rPr lang="en-US" dirty="0" smtClean="0"/>
              <a:t>sharing</a:t>
            </a:r>
          </a:p>
          <a:p>
            <a:pPr lvl="1"/>
            <a:r>
              <a:rPr lang="en-US" dirty="0" smtClean="0"/>
              <a:t>More expensive as lines in L1 are also in L2 &amp; L3</a:t>
            </a:r>
          </a:p>
          <a:p>
            <a:pPr lvl="1"/>
            <a:r>
              <a:rPr lang="en-US" dirty="0" smtClean="0"/>
              <a:t>If evicted in a higher level cache, must be evicted below as well</a:t>
            </a:r>
            <a:endParaRPr lang="en-US" dirty="0"/>
          </a:p>
        </p:txBody>
      </p:sp>
    </p:spTree>
    <p:extLst>
      <p:ext uri="{BB962C8B-B14F-4D97-AF65-F5344CB8AC3E}">
        <p14:creationId xmlns:p14="http://schemas.microsoft.com/office/powerpoint/2010/main" val="3381980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Inter-Socket Communication</a:t>
            </a:r>
            <a:endParaRPr lang="en-US" b="1" dirty="0"/>
          </a:p>
        </p:txBody>
      </p:sp>
      <p:sp>
        <p:nvSpPr>
          <p:cNvPr id="3" name="Content Placeholder 2"/>
          <p:cNvSpPr>
            <a:spLocks noGrp="1"/>
          </p:cNvSpPr>
          <p:nvPr>
            <p:ph idx="1"/>
          </p:nvPr>
        </p:nvSpPr>
        <p:spPr/>
        <p:txBody>
          <a:bodyPr>
            <a:normAutofit/>
          </a:bodyPr>
          <a:lstStyle/>
          <a:p>
            <a:r>
              <a:rPr lang="en-US" dirty="0" smtClean="0"/>
              <a:t>GT/s – </a:t>
            </a:r>
            <a:r>
              <a:rPr lang="en-US" dirty="0" err="1" smtClean="0"/>
              <a:t>gigatransfers</a:t>
            </a:r>
            <a:r>
              <a:rPr lang="en-US" dirty="0" smtClean="0"/>
              <a:t> per second</a:t>
            </a:r>
          </a:p>
          <a:p>
            <a:r>
              <a:rPr lang="en-US" dirty="0" smtClean="0"/>
              <a:t>Quick </a:t>
            </a:r>
            <a:r>
              <a:rPr lang="en-US" dirty="0" smtClean="0"/>
              <a:t>Path </a:t>
            </a:r>
            <a:r>
              <a:rPr lang="en-US" dirty="0" smtClean="0"/>
              <a:t>Interconnect </a:t>
            </a:r>
            <a:r>
              <a:rPr lang="en-US" dirty="0" smtClean="0"/>
              <a:t>(QPI, Intel</a:t>
            </a:r>
            <a:r>
              <a:rPr lang="en-US" dirty="0" smtClean="0"/>
              <a:t>) – 8GT/s</a:t>
            </a:r>
          </a:p>
          <a:p>
            <a:r>
              <a:rPr lang="en-US" dirty="0" err="1" smtClean="0"/>
              <a:t>HyperTransport</a:t>
            </a:r>
            <a:r>
              <a:rPr lang="en-US" dirty="0" smtClean="0"/>
              <a:t> (HTX, AMD) – 6.4GT/s (?)</a:t>
            </a:r>
          </a:p>
          <a:p>
            <a:r>
              <a:rPr lang="en-US" dirty="0" smtClean="0"/>
              <a:t>Both </a:t>
            </a:r>
            <a:r>
              <a:rPr lang="en-US" dirty="0" smtClean="0"/>
              <a:t>transfer 16 bits per transmission in practice, but Sandy Bridge is really 32</a:t>
            </a:r>
            <a:endParaRPr lang="en-US" dirty="0"/>
          </a:p>
        </p:txBody>
      </p:sp>
    </p:spTree>
    <p:extLst>
      <p:ext uri="{BB962C8B-B14F-4D97-AF65-F5344CB8AC3E}">
        <p14:creationId xmlns:p14="http://schemas.microsoft.com/office/powerpoint/2010/main" val="223727102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MESI+F Cache Coherency Protocol</a:t>
            </a:r>
            <a:endParaRPr lang="en-US" b="1" dirty="0"/>
          </a:p>
        </p:txBody>
      </p:sp>
      <p:sp>
        <p:nvSpPr>
          <p:cNvPr id="3" name="Content Placeholder 2"/>
          <p:cNvSpPr>
            <a:spLocks noGrp="1"/>
          </p:cNvSpPr>
          <p:nvPr>
            <p:ph idx="1"/>
          </p:nvPr>
        </p:nvSpPr>
        <p:spPr/>
        <p:txBody>
          <a:bodyPr>
            <a:noAutofit/>
          </a:bodyPr>
          <a:lstStyle/>
          <a:p>
            <a:r>
              <a:rPr lang="en-US" sz="2300" dirty="0" smtClean="0"/>
              <a:t>Specific to data cache lines</a:t>
            </a:r>
          </a:p>
          <a:p>
            <a:r>
              <a:rPr lang="en-US" sz="2300" b="1" dirty="0" smtClean="0"/>
              <a:t>Request for Ownership</a:t>
            </a:r>
            <a:r>
              <a:rPr lang="en-US" sz="2300" dirty="0" smtClean="0"/>
              <a:t> (RFO), when a processor tries to write to a cache line</a:t>
            </a:r>
          </a:p>
          <a:p>
            <a:r>
              <a:rPr lang="en-US" sz="2300" b="1" dirty="0" smtClean="0"/>
              <a:t>Modified</a:t>
            </a:r>
            <a:r>
              <a:rPr lang="en-US" sz="2300" dirty="0" smtClean="0"/>
              <a:t>, the local processor has changed the cache line, implies only one who has it</a:t>
            </a:r>
          </a:p>
          <a:p>
            <a:r>
              <a:rPr lang="en-US" sz="2300" b="1" dirty="0" smtClean="0"/>
              <a:t>Exclusive</a:t>
            </a:r>
            <a:r>
              <a:rPr lang="en-US" sz="2300" dirty="0" smtClean="0"/>
              <a:t>, </a:t>
            </a:r>
            <a:r>
              <a:rPr lang="en-US" sz="2300" dirty="0" smtClean="0"/>
              <a:t>one </a:t>
            </a:r>
            <a:r>
              <a:rPr lang="en-US" sz="2300" dirty="0" smtClean="0"/>
              <a:t>processor is using the cache line, not modified</a:t>
            </a:r>
          </a:p>
          <a:p>
            <a:r>
              <a:rPr lang="en-US" sz="2300" b="1" dirty="0" smtClean="0"/>
              <a:t>Shared</a:t>
            </a:r>
            <a:r>
              <a:rPr lang="en-US" sz="2300" dirty="0" smtClean="0"/>
              <a:t>, multiple processors are using the cache line, not modified</a:t>
            </a:r>
          </a:p>
          <a:p>
            <a:r>
              <a:rPr lang="en-US" sz="2300" b="1" dirty="0" smtClean="0"/>
              <a:t>Invalid</a:t>
            </a:r>
            <a:r>
              <a:rPr lang="en-US" sz="2300" dirty="0" smtClean="0"/>
              <a:t>, the cache line is invalid, must be </a:t>
            </a:r>
            <a:r>
              <a:rPr lang="en-US" sz="2300" dirty="0" smtClean="0"/>
              <a:t>re-fetched</a:t>
            </a:r>
            <a:endParaRPr lang="en-US" sz="2300" dirty="0" smtClean="0"/>
          </a:p>
          <a:p>
            <a:r>
              <a:rPr lang="en-US" sz="2300" b="1" dirty="0" smtClean="0"/>
              <a:t>Forward</a:t>
            </a:r>
            <a:r>
              <a:rPr lang="en-US" sz="2300" dirty="0" smtClean="0"/>
              <a:t>, </a:t>
            </a:r>
            <a:r>
              <a:rPr lang="en-US" sz="2300" dirty="0" smtClean="0"/>
              <a:t>designate to respond to requests for a cache line</a:t>
            </a:r>
            <a:endParaRPr lang="en-US" sz="2300" dirty="0" smtClean="0"/>
          </a:p>
          <a:p>
            <a:r>
              <a:rPr lang="en-US" sz="2300" dirty="0" smtClean="0"/>
              <a:t>All processors MUST acknowledge a message for it to be valid</a:t>
            </a:r>
            <a:endParaRPr lang="en-US" sz="2300" dirty="0"/>
          </a:p>
        </p:txBody>
      </p:sp>
    </p:spTree>
    <p:extLst>
      <p:ext uri="{BB962C8B-B14F-4D97-AF65-F5344CB8AC3E}">
        <p14:creationId xmlns:p14="http://schemas.microsoft.com/office/powerpoint/2010/main" val="410435482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Static RAM (SRAM)</a:t>
            </a:r>
            <a:endParaRPr lang="en-US" b="1" dirty="0"/>
          </a:p>
        </p:txBody>
      </p:sp>
      <p:sp>
        <p:nvSpPr>
          <p:cNvPr id="3" name="Content Placeholder 2"/>
          <p:cNvSpPr>
            <a:spLocks noGrp="1"/>
          </p:cNvSpPr>
          <p:nvPr>
            <p:ph idx="1"/>
          </p:nvPr>
        </p:nvSpPr>
        <p:spPr/>
        <p:txBody>
          <a:bodyPr/>
          <a:lstStyle/>
          <a:p>
            <a:r>
              <a:rPr lang="en-US" dirty="0" smtClean="0"/>
              <a:t>Requires 6-8 pieces of circuitry per </a:t>
            </a:r>
            <a:r>
              <a:rPr lang="en-US" dirty="0" smtClean="0"/>
              <a:t>datum</a:t>
            </a:r>
            <a:endParaRPr lang="en-US" dirty="0" smtClean="0"/>
          </a:p>
          <a:p>
            <a:r>
              <a:rPr lang="en-US" dirty="0" smtClean="0"/>
              <a:t>Cycle rate access, </a:t>
            </a:r>
            <a:r>
              <a:rPr lang="en-US" dirty="0" smtClean="0"/>
              <a:t>not quite measurable in time</a:t>
            </a:r>
          </a:p>
          <a:p>
            <a:r>
              <a:rPr lang="en-US" dirty="0" smtClean="0"/>
              <a:t>Uses a relatively large amount of power for what it does</a:t>
            </a:r>
          </a:p>
          <a:p>
            <a:r>
              <a:rPr lang="en-US" dirty="0" smtClean="0"/>
              <a:t>Data does not fade or leak, does not need to be refreshed/recharged</a:t>
            </a:r>
            <a:endParaRPr lang="en-US" dirty="0"/>
          </a:p>
        </p:txBody>
      </p:sp>
    </p:spTree>
    <p:extLst>
      <p:ext uri="{BB962C8B-B14F-4D97-AF65-F5344CB8AC3E}">
        <p14:creationId xmlns:p14="http://schemas.microsoft.com/office/powerpoint/2010/main" val="178187664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Dynamic RAM (DRAM)</a:t>
            </a:r>
            <a:endParaRPr lang="en-US" b="1" dirty="0"/>
          </a:p>
        </p:txBody>
      </p:sp>
      <p:sp>
        <p:nvSpPr>
          <p:cNvPr id="3" name="Content Placeholder 2"/>
          <p:cNvSpPr>
            <a:spLocks noGrp="1"/>
          </p:cNvSpPr>
          <p:nvPr>
            <p:ph idx="1"/>
          </p:nvPr>
        </p:nvSpPr>
        <p:spPr/>
        <p:txBody>
          <a:bodyPr>
            <a:normAutofit/>
          </a:bodyPr>
          <a:lstStyle/>
          <a:p>
            <a:r>
              <a:rPr lang="en-US" dirty="0" smtClean="0"/>
              <a:t>Requires 2 pieces of circuitry per datum</a:t>
            </a:r>
          </a:p>
          <a:p>
            <a:r>
              <a:rPr lang="en-US" dirty="0" smtClean="0"/>
              <a:t>“Leaks” </a:t>
            </a:r>
            <a:r>
              <a:rPr lang="en-US" dirty="0" smtClean="0"/>
              <a:t>charge, but not sooner than </a:t>
            </a:r>
            <a:r>
              <a:rPr lang="en-US" dirty="0" smtClean="0"/>
              <a:t>64ms</a:t>
            </a:r>
            <a:endParaRPr lang="en-US" dirty="0" smtClean="0"/>
          </a:p>
          <a:p>
            <a:r>
              <a:rPr lang="en-US" dirty="0" smtClean="0"/>
              <a:t>Reads deplete </a:t>
            </a:r>
            <a:r>
              <a:rPr lang="en-US" dirty="0" smtClean="0"/>
              <a:t>the charge, </a:t>
            </a:r>
            <a:r>
              <a:rPr lang="en-US" dirty="0" smtClean="0"/>
              <a:t>requiring </a:t>
            </a:r>
            <a:r>
              <a:rPr lang="en-US" dirty="0" smtClean="0"/>
              <a:t>subsequent recharge</a:t>
            </a:r>
          </a:p>
          <a:p>
            <a:r>
              <a:rPr lang="en-US" dirty="0" smtClean="0"/>
              <a:t>Takes </a:t>
            </a:r>
            <a:r>
              <a:rPr lang="en-US" dirty="0" smtClean="0"/>
              <a:t>240 cycles </a:t>
            </a:r>
            <a:r>
              <a:rPr lang="en-US" dirty="0" smtClean="0"/>
              <a:t>(~100ns) </a:t>
            </a:r>
            <a:r>
              <a:rPr lang="en-US" dirty="0" smtClean="0"/>
              <a:t>to </a:t>
            </a:r>
            <a:r>
              <a:rPr lang="en-US" dirty="0" smtClean="0"/>
              <a:t>access</a:t>
            </a:r>
            <a:endParaRPr lang="en-US" dirty="0" smtClean="0"/>
          </a:p>
          <a:p>
            <a:r>
              <a:rPr lang="en-US" dirty="0" smtClean="0"/>
              <a:t>Intel's Nehalem architecture - each CPU socket controls a portion of RAM, no other socket has direct access to it</a:t>
            </a:r>
            <a:endParaRPr lang="en-US" dirty="0"/>
          </a:p>
        </p:txBody>
      </p:sp>
    </p:spTree>
    <p:extLst>
      <p:ext uri="{BB962C8B-B14F-4D97-AF65-F5344CB8AC3E}">
        <p14:creationId xmlns:p14="http://schemas.microsoft.com/office/powerpoint/2010/main" val="194631250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Architectures</a:t>
            </a:r>
            <a:endParaRPr lang="en-US" sz="6400" b="1" dirty="0"/>
          </a:p>
        </p:txBody>
      </p:sp>
    </p:spTree>
    <p:extLst>
      <p:ext uri="{BB962C8B-B14F-4D97-AF65-F5344CB8AC3E}">
        <p14:creationId xmlns:p14="http://schemas.microsoft.com/office/powerpoint/2010/main" val="319795666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a:t>
            </a:r>
            <a:endParaRPr lang="en-US" b="1" dirty="0"/>
          </a:p>
        </p:txBody>
      </p:sp>
      <p:sp>
        <p:nvSpPr>
          <p:cNvPr id="3" name="Content Placeholder 2"/>
          <p:cNvSpPr>
            <a:spLocks noGrp="1"/>
          </p:cNvSpPr>
          <p:nvPr>
            <p:ph idx="1"/>
          </p:nvPr>
        </p:nvSpPr>
        <p:spPr/>
        <p:txBody>
          <a:bodyPr/>
          <a:lstStyle/>
          <a:p>
            <a:r>
              <a:rPr lang="en-US" dirty="0" smtClean="0"/>
              <a:t>Goal</a:t>
            </a:r>
          </a:p>
          <a:p>
            <a:r>
              <a:rPr lang="en-US" dirty="0" smtClean="0"/>
              <a:t>Definitions</a:t>
            </a:r>
          </a:p>
          <a:p>
            <a:r>
              <a:rPr lang="en-US" dirty="0" smtClean="0"/>
              <a:t>Architectures</a:t>
            </a:r>
          </a:p>
          <a:p>
            <a:r>
              <a:rPr lang="en-US" dirty="0" smtClean="0"/>
              <a:t>Development Tips</a:t>
            </a:r>
          </a:p>
          <a:p>
            <a:r>
              <a:rPr lang="en-US" dirty="0" smtClean="0"/>
              <a:t>The Future</a:t>
            </a:r>
            <a:endParaRPr lang="en-US" dirty="0"/>
          </a:p>
        </p:txBody>
      </p:sp>
    </p:spTree>
    <p:extLst>
      <p:ext uri="{BB962C8B-B14F-4D97-AF65-F5344CB8AC3E}">
        <p14:creationId xmlns:p14="http://schemas.microsoft.com/office/powerpoint/2010/main" val="369747843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Current Processors</a:t>
            </a:r>
            <a:endParaRPr lang="en-US" b="1" dirty="0"/>
          </a:p>
        </p:txBody>
      </p:sp>
      <p:sp>
        <p:nvSpPr>
          <p:cNvPr id="3" name="Content Placeholder 2"/>
          <p:cNvSpPr>
            <a:spLocks noGrp="1"/>
          </p:cNvSpPr>
          <p:nvPr>
            <p:ph idx="1"/>
          </p:nvPr>
        </p:nvSpPr>
        <p:spPr/>
        <p:txBody>
          <a:bodyPr>
            <a:normAutofit/>
          </a:bodyPr>
          <a:lstStyle/>
          <a:p>
            <a:r>
              <a:rPr lang="en-US" b="1" dirty="0" smtClean="0"/>
              <a:t>Intel</a:t>
            </a:r>
          </a:p>
          <a:p>
            <a:pPr lvl="1"/>
            <a:r>
              <a:rPr lang="en-US" dirty="0" smtClean="0"/>
              <a:t>Nehalem/</a:t>
            </a:r>
            <a:r>
              <a:rPr lang="en-US" dirty="0" err="1" smtClean="0"/>
              <a:t>Westmere</a:t>
            </a:r>
            <a:endParaRPr lang="en-US" dirty="0" smtClean="0"/>
          </a:p>
          <a:p>
            <a:pPr lvl="1"/>
            <a:r>
              <a:rPr lang="en-US" dirty="0" smtClean="0"/>
              <a:t>Sandy Bridge</a:t>
            </a:r>
          </a:p>
          <a:p>
            <a:pPr lvl="1"/>
            <a:r>
              <a:rPr lang="en-US" dirty="0" smtClean="0"/>
              <a:t>Ivy Bridge</a:t>
            </a:r>
          </a:p>
          <a:p>
            <a:r>
              <a:rPr lang="en-US" b="1" dirty="0" smtClean="0"/>
              <a:t>AMD</a:t>
            </a:r>
          </a:p>
          <a:p>
            <a:pPr lvl="1"/>
            <a:r>
              <a:rPr lang="en-US" dirty="0" smtClean="0"/>
              <a:t>Bulldozer</a:t>
            </a:r>
          </a:p>
          <a:p>
            <a:r>
              <a:rPr lang="en-US" b="1" dirty="0" smtClean="0"/>
              <a:t>Oracle</a:t>
            </a:r>
          </a:p>
          <a:p>
            <a:pPr lvl="1"/>
            <a:r>
              <a:rPr lang="en-US" dirty="0" err="1" smtClean="0"/>
              <a:t>UltraSPARC</a:t>
            </a:r>
            <a:r>
              <a:rPr lang="en-US" dirty="0" smtClean="0"/>
              <a:t> isn't dead</a:t>
            </a:r>
          </a:p>
          <a:p>
            <a:endParaRPr lang="en-US" dirty="0"/>
          </a:p>
        </p:txBody>
      </p:sp>
    </p:spTree>
    <p:extLst>
      <p:ext uri="{BB962C8B-B14F-4D97-AF65-F5344CB8AC3E}">
        <p14:creationId xmlns:p14="http://schemas.microsoft.com/office/powerpoint/2010/main" val="392066762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b_micro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12" y="256454"/>
            <a:ext cx="8569129" cy="5943530"/>
          </a:xfrm>
          <a:prstGeom prst="rect">
            <a:avLst/>
          </a:prstGeom>
        </p:spPr>
      </p:pic>
    </p:spTree>
    <p:extLst>
      <p:ext uri="{BB962C8B-B14F-4D97-AF65-F5344CB8AC3E}">
        <p14:creationId xmlns:p14="http://schemas.microsoft.com/office/powerpoint/2010/main" val="326812887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721" y="274638"/>
            <a:ext cx="8378558" cy="1143000"/>
          </a:xfrm>
        </p:spPr>
        <p:txBody>
          <a:bodyPr>
            <a:noAutofit/>
          </a:bodyPr>
          <a:lstStyle/>
          <a:p>
            <a:r>
              <a:rPr lang="en-US" sz="3600" b="1" dirty="0" smtClean="0"/>
              <a:t>“Latency Numbers Everyone Should Know”</a:t>
            </a:r>
            <a:endParaRPr lang="en-US" sz="3600" b="1" dirty="0"/>
          </a:p>
        </p:txBody>
      </p:sp>
      <p:sp>
        <p:nvSpPr>
          <p:cNvPr id="3" name="Content Placeholder 2"/>
          <p:cNvSpPr>
            <a:spLocks noGrp="1"/>
          </p:cNvSpPr>
          <p:nvPr>
            <p:ph idx="1"/>
          </p:nvPr>
        </p:nvSpPr>
        <p:spPr/>
        <p:txBody>
          <a:bodyPr>
            <a:normAutofit fontScale="25000" lnSpcReduction="20000"/>
          </a:bodyPr>
          <a:lstStyle/>
          <a:p>
            <a:pPr marL="0" indent="0">
              <a:buNone/>
            </a:pPr>
            <a:r>
              <a:rPr lang="en-US" sz="6400" b="1" dirty="0" smtClean="0">
                <a:latin typeface="Courier New"/>
              </a:rPr>
              <a:t>L1 cache reference ......................... 0.5 ns</a:t>
            </a:r>
          </a:p>
          <a:p>
            <a:pPr marL="0" indent="0">
              <a:buNone/>
            </a:pPr>
            <a:r>
              <a:rPr lang="en-US" sz="6400" b="1" dirty="0" smtClean="0">
                <a:latin typeface="Courier New"/>
              </a:rPr>
              <a:t>Branch </a:t>
            </a:r>
            <a:r>
              <a:rPr lang="en-US" sz="6400" b="1" dirty="0" err="1" smtClean="0">
                <a:latin typeface="Courier New"/>
              </a:rPr>
              <a:t>mispredict</a:t>
            </a:r>
            <a:r>
              <a:rPr lang="en-US" sz="6400" b="1" dirty="0" smtClean="0">
                <a:latin typeface="Courier New"/>
              </a:rPr>
              <a:t> ............................ 5 ns</a:t>
            </a:r>
          </a:p>
          <a:p>
            <a:pPr marL="0" indent="0">
              <a:buNone/>
            </a:pPr>
            <a:r>
              <a:rPr lang="en-US" sz="6400" b="1" dirty="0" smtClean="0">
                <a:latin typeface="Courier New"/>
              </a:rPr>
              <a:t>L2 cache reference ........................... 7 ns</a:t>
            </a:r>
          </a:p>
          <a:p>
            <a:pPr marL="0" indent="0">
              <a:buNone/>
            </a:pPr>
            <a:r>
              <a:rPr lang="en-US" sz="6400" b="1" dirty="0" err="1" smtClean="0">
                <a:latin typeface="Courier New"/>
              </a:rPr>
              <a:t>Mutex</a:t>
            </a:r>
            <a:r>
              <a:rPr lang="en-US" sz="6400" b="1" dirty="0" smtClean="0">
                <a:latin typeface="Courier New"/>
              </a:rPr>
              <a:t> lock/unlock ........................... 25 ns</a:t>
            </a:r>
          </a:p>
          <a:p>
            <a:pPr marL="0" indent="0">
              <a:buNone/>
            </a:pPr>
            <a:r>
              <a:rPr lang="en-US" sz="6400" b="1" dirty="0" smtClean="0">
                <a:latin typeface="Courier New"/>
              </a:rPr>
              <a:t>Main memory reference ...................... 100 ns             </a:t>
            </a:r>
          </a:p>
          <a:p>
            <a:pPr marL="0" indent="0">
              <a:buNone/>
            </a:pPr>
            <a:r>
              <a:rPr lang="en-US" sz="6400" b="1" dirty="0" smtClean="0">
                <a:latin typeface="Courier New"/>
              </a:rPr>
              <a:t>Compress 1K bytes with Zippy ............. 3,000 ns  =   3 µs</a:t>
            </a:r>
          </a:p>
          <a:p>
            <a:pPr marL="0" indent="0">
              <a:buNone/>
            </a:pPr>
            <a:r>
              <a:rPr lang="en-US" sz="6400" b="1" dirty="0" smtClean="0">
                <a:latin typeface="Courier New"/>
              </a:rPr>
              <a:t>Send 2K bytes over 1 </a:t>
            </a:r>
            <a:r>
              <a:rPr lang="en-US" sz="6400" b="1" dirty="0" err="1" smtClean="0">
                <a:latin typeface="Courier New"/>
              </a:rPr>
              <a:t>Gbps</a:t>
            </a:r>
            <a:r>
              <a:rPr lang="en-US" sz="6400" b="1" dirty="0" smtClean="0">
                <a:latin typeface="Courier New"/>
              </a:rPr>
              <a:t> network ....... 20,000 ns  =  20 µs</a:t>
            </a:r>
          </a:p>
          <a:p>
            <a:pPr marL="0" indent="0">
              <a:buNone/>
            </a:pPr>
            <a:r>
              <a:rPr lang="en-US" sz="6400" b="1" dirty="0" smtClean="0">
                <a:latin typeface="Courier New"/>
              </a:rPr>
              <a:t>SSD random read ........................ 150,000 ns  = 150 µs</a:t>
            </a:r>
          </a:p>
          <a:p>
            <a:pPr marL="0" indent="0">
              <a:buNone/>
            </a:pPr>
            <a:r>
              <a:rPr lang="en-US" sz="6400" b="1" dirty="0" smtClean="0">
                <a:latin typeface="Courier New"/>
              </a:rPr>
              <a:t>Read 1 MB sequentially from memory ..... 250,000 ns  = 250 µs</a:t>
            </a:r>
          </a:p>
          <a:p>
            <a:pPr marL="0" indent="0">
              <a:buNone/>
            </a:pPr>
            <a:r>
              <a:rPr lang="en-US" sz="6400" b="1" dirty="0" smtClean="0">
                <a:latin typeface="Courier New"/>
              </a:rPr>
              <a:t>Round trip within same datacenter ...... 500,000 ns  = 0.5 </a:t>
            </a:r>
            <a:r>
              <a:rPr lang="en-US" sz="6400" b="1" dirty="0" err="1" smtClean="0">
                <a:latin typeface="Courier New"/>
              </a:rPr>
              <a:t>ms</a:t>
            </a:r>
            <a:endParaRPr lang="en-US" sz="6400" b="1" dirty="0" smtClean="0">
              <a:latin typeface="Courier New"/>
            </a:endParaRPr>
          </a:p>
          <a:p>
            <a:pPr marL="0" indent="0">
              <a:buNone/>
            </a:pPr>
            <a:r>
              <a:rPr lang="en-US" sz="6400" b="1" dirty="0" smtClean="0">
                <a:latin typeface="Courier New"/>
              </a:rPr>
              <a:t>Read 1 MB sequentially from SSD* ..... 1,000,000 ns  =   1 </a:t>
            </a:r>
            <a:r>
              <a:rPr lang="en-US" sz="6400" b="1" dirty="0" err="1" smtClean="0">
                <a:latin typeface="Courier New"/>
              </a:rPr>
              <a:t>ms</a:t>
            </a:r>
            <a:endParaRPr lang="en-US" sz="6400" b="1" dirty="0" smtClean="0">
              <a:latin typeface="Courier New"/>
            </a:endParaRPr>
          </a:p>
          <a:p>
            <a:pPr marL="0" indent="0">
              <a:buNone/>
            </a:pPr>
            <a:r>
              <a:rPr lang="en-US" sz="6400" b="1" dirty="0" smtClean="0">
                <a:latin typeface="Courier New"/>
              </a:rPr>
              <a:t>Disk seek ........................... 10,000,000 ns  =  10 </a:t>
            </a:r>
            <a:r>
              <a:rPr lang="en-US" sz="6400" b="1" dirty="0" err="1" smtClean="0">
                <a:latin typeface="Courier New"/>
              </a:rPr>
              <a:t>ms</a:t>
            </a:r>
            <a:endParaRPr lang="en-US" sz="6400" b="1" dirty="0" smtClean="0">
              <a:latin typeface="Courier New"/>
            </a:endParaRPr>
          </a:p>
          <a:p>
            <a:pPr marL="0" indent="0">
              <a:buNone/>
            </a:pPr>
            <a:r>
              <a:rPr lang="en-US" sz="6400" b="1" dirty="0" smtClean="0">
                <a:latin typeface="Courier New"/>
              </a:rPr>
              <a:t>Read 1 MB sequentially from disk .... 20,000,000 ns  =  20 </a:t>
            </a:r>
            <a:r>
              <a:rPr lang="en-US" sz="6400" b="1" dirty="0" err="1" smtClean="0">
                <a:latin typeface="Courier New"/>
              </a:rPr>
              <a:t>ms</a:t>
            </a:r>
            <a:endParaRPr lang="en-US" sz="6400" b="1" dirty="0" smtClean="0">
              <a:latin typeface="Courier New"/>
            </a:endParaRPr>
          </a:p>
          <a:p>
            <a:pPr marL="0" indent="0">
              <a:buNone/>
            </a:pPr>
            <a:r>
              <a:rPr lang="en-US" sz="6400" b="1" dirty="0" smtClean="0">
                <a:latin typeface="Courier New"/>
              </a:rPr>
              <a:t>Send packet CA-&gt;Netherlands-&gt;CA .... 150,000,000 ns  = 150 </a:t>
            </a:r>
            <a:r>
              <a:rPr lang="en-US" sz="6400" b="1" dirty="0" err="1" smtClean="0">
                <a:latin typeface="Courier New"/>
              </a:rPr>
              <a:t>ms</a:t>
            </a:r>
            <a:endParaRPr lang="en-US" sz="6400" b="1" dirty="0" smtClean="0">
              <a:latin typeface="Courier New"/>
            </a:endParaRPr>
          </a:p>
          <a:p>
            <a:pPr marL="0" indent="0">
              <a:buNone/>
            </a:pPr>
            <a:endParaRPr lang="en-US" dirty="0" smtClean="0"/>
          </a:p>
          <a:p>
            <a:r>
              <a:rPr lang="en-US" sz="4800" dirty="0" smtClean="0"/>
              <a:t>Shamelessly cribbed from this gist: </a:t>
            </a:r>
            <a:r>
              <a:rPr lang="en-US" sz="4800" dirty="0" smtClean="0">
                <a:hlinkClick r:id="rId3"/>
              </a:rPr>
              <a:t>https://gist.github.com/</a:t>
            </a:r>
            <a:r>
              <a:rPr lang="en-US" sz="4800" dirty="0" smtClean="0">
                <a:hlinkClick r:id="rId3"/>
              </a:rPr>
              <a:t>2843375</a:t>
            </a:r>
            <a:r>
              <a:rPr lang="en-US" sz="4800" dirty="0" smtClean="0"/>
              <a:t>, originally by Peter </a:t>
            </a:r>
            <a:r>
              <a:rPr lang="en-US" sz="4800" dirty="0" err="1" smtClean="0"/>
              <a:t>Norvig</a:t>
            </a:r>
            <a:r>
              <a:rPr lang="en-US" sz="4800" dirty="0" smtClean="0"/>
              <a:t> and amended by Jeff Dean</a:t>
            </a:r>
            <a:endParaRPr lang="en-US" sz="4800" dirty="0" smtClean="0"/>
          </a:p>
          <a:p>
            <a:endParaRPr lang="en-US" dirty="0"/>
          </a:p>
        </p:txBody>
      </p:sp>
    </p:spTree>
    <p:extLst>
      <p:ext uri="{BB962C8B-B14F-4D97-AF65-F5344CB8AC3E}">
        <p14:creationId xmlns:p14="http://schemas.microsoft.com/office/powerpoint/2010/main" val="38031050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Measured Cache Latencies</a:t>
            </a:r>
            <a:endParaRPr lang="en-US" b="1" dirty="0"/>
          </a:p>
        </p:txBody>
      </p:sp>
      <p:sp>
        <p:nvSpPr>
          <p:cNvPr id="3" name="Content Placeholder 2"/>
          <p:cNvSpPr>
            <a:spLocks noGrp="1"/>
          </p:cNvSpPr>
          <p:nvPr>
            <p:ph idx="1"/>
          </p:nvPr>
        </p:nvSpPr>
        <p:spPr/>
        <p:txBody>
          <a:bodyPr>
            <a:normAutofit/>
          </a:bodyPr>
          <a:lstStyle/>
          <a:p>
            <a:pPr marL="0" indent="0">
              <a:buNone/>
            </a:pPr>
            <a:r>
              <a:rPr lang="en-US" sz="1400" b="1" dirty="0" smtClean="0">
                <a:latin typeface="Courier New"/>
                <a:cs typeface="Courier New"/>
              </a:rPr>
              <a:t>Sandy Bridge-E			  L1d			L2			L3		  Main</a:t>
            </a:r>
          </a:p>
          <a:p>
            <a:pPr marL="0" indent="0">
              <a:buNone/>
            </a:pPr>
            <a:r>
              <a:rPr lang="en-US" sz="1400" b="1" dirty="0" smtClean="0">
                <a:latin typeface="Courier New"/>
                <a:cs typeface="Courier New"/>
              </a:rPr>
              <a:t>=======================================================================</a:t>
            </a:r>
          </a:p>
          <a:p>
            <a:pPr marL="0" indent="0">
              <a:buNone/>
            </a:pPr>
            <a:r>
              <a:rPr lang="en-US" sz="1400" b="1" dirty="0" smtClean="0">
                <a:latin typeface="Courier New"/>
                <a:cs typeface="Courier New"/>
              </a:rPr>
              <a:t>Sequential Access .....    3 </a:t>
            </a:r>
            <a:r>
              <a:rPr lang="en-US" sz="1400" b="1" dirty="0" err="1" smtClean="0">
                <a:latin typeface="Courier New"/>
                <a:cs typeface="Courier New"/>
              </a:rPr>
              <a:t>clk</a:t>
            </a:r>
            <a:r>
              <a:rPr lang="en-US" sz="1400" b="1" dirty="0" smtClean="0">
                <a:latin typeface="Courier New"/>
                <a:cs typeface="Courier New"/>
              </a:rPr>
              <a:t>         11 </a:t>
            </a:r>
            <a:r>
              <a:rPr lang="en-US" sz="1400" b="1" dirty="0" err="1" smtClean="0">
                <a:latin typeface="Courier New"/>
                <a:cs typeface="Courier New"/>
              </a:rPr>
              <a:t>clk</a:t>
            </a:r>
            <a:r>
              <a:rPr lang="en-US" sz="1400" b="1" dirty="0" smtClean="0">
                <a:latin typeface="Courier New"/>
                <a:cs typeface="Courier New"/>
              </a:rPr>
              <a:t>       14 </a:t>
            </a:r>
            <a:r>
              <a:rPr lang="en-US" sz="1400" b="1" dirty="0" err="1" smtClean="0">
                <a:latin typeface="Courier New"/>
                <a:cs typeface="Courier New"/>
              </a:rPr>
              <a:t>clk</a:t>
            </a:r>
            <a:r>
              <a:rPr lang="en-US" sz="1400" b="1" dirty="0" smtClean="0">
                <a:latin typeface="Courier New"/>
                <a:cs typeface="Courier New"/>
              </a:rPr>
              <a:t>        6ns</a:t>
            </a:r>
          </a:p>
          <a:p>
            <a:pPr marL="0" indent="0">
              <a:buNone/>
            </a:pPr>
            <a:r>
              <a:rPr lang="en-US" sz="1400" b="1" dirty="0" smtClean="0">
                <a:latin typeface="Courier New"/>
                <a:cs typeface="Courier New"/>
              </a:rPr>
              <a:t>Full Random Access ....    3 </a:t>
            </a:r>
            <a:r>
              <a:rPr lang="en-US" sz="1400" b="1" dirty="0" err="1" smtClean="0">
                <a:latin typeface="Courier New"/>
                <a:cs typeface="Courier New"/>
              </a:rPr>
              <a:t>clk</a:t>
            </a:r>
            <a:r>
              <a:rPr lang="en-US" sz="1400" b="1" dirty="0" smtClean="0">
                <a:latin typeface="Courier New"/>
                <a:cs typeface="Courier New"/>
              </a:rPr>
              <a:t>         11 </a:t>
            </a:r>
            <a:r>
              <a:rPr lang="en-US" sz="1400" b="1" dirty="0" err="1" smtClean="0">
                <a:latin typeface="Courier New"/>
                <a:cs typeface="Courier New"/>
              </a:rPr>
              <a:t>clk</a:t>
            </a:r>
            <a:r>
              <a:rPr lang="en-US" sz="1400" b="1" dirty="0" smtClean="0">
                <a:latin typeface="Courier New"/>
                <a:cs typeface="Courier New"/>
              </a:rPr>
              <a:t>       38 </a:t>
            </a:r>
            <a:r>
              <a:rPr lang="en-US" sz="1400" b="1" dirty="0" err="1" smtClean="0">
                <a:latin typeface="Courier New"/>
                <a:cs typeface="Courier New"/>
              </a:rPr>
              <a:t>clk</a:t>
            </a:r>
            <a:r>
              <a:rPr lang="en-US" sz="1400" b="1" dirty="0" smtClean="0">
                <a:latin typeface="Courier New"/>
                <a:cs typeface="Courier New"/>
              </a:rPr>
              <a:t>     65.8ns</a:t>
            </a:r>
          </a:p>
          <a:p>
            <a:endParaRPr lang="en-US" dirty="0" smtClean="0"/>
          </a:p>
          <a:p>
            <a:pPr marL="0" indent="0">
              <a:buNone/>
            </a:pPr>
            <a:r>
              <a:rPr lang="en-US" sz="1400" dirty="0" smtClean="0"/>
              <a:t>SI Software's benchmarks: http://</a:t>
            </a:r>
            <a:r>
              <a:rPr lang="en-US" sz="1400" dirty="0" err="1" smtClean="0"/>
              <a:t>www.sisoftware.net</a:t>
            </a:r>
            <a:r>
              <a:rPr lang="en-US" sz="1400" dirty="0" smtClean="0"/>
              <a:t>/?d=</a:t>
            </a:r>
            <a:r>
              <a:rPr lang="en-US" sz="1400" dirty="0" err="1" smtClean="0"/>
              <a:t>qa&amp;f</a:t>
            </a:r>
            <a:r>
              <a:rPr lang="en-US" sz="1400" dirty="0" smtClean="0"/>
              <a:t>=</a:t>
            </a:r>
            <a:r>
              <a:rPr lang="en-US" sz="1400" dirty="0" err="1" smtClean="0"/>
              <a:t>ben_mem_latency</a:t>
            </a:r>
            <a:endParaRPr lang="en-US" sz="1400" dirty="0" smtClean="0"/>
          </a:p>
          <a:p>
            <a:pPr marL="0" indent="0">
              <a:buNone/>
            </a:pPr>
            <a:endParaRPr lang="en-US" sz="1400" dirty="0"/>
          </a:p>
        </p:txBody>
      </p:sp>
    </p:spTree>
    <p:extLst>
      <p:ext uri="{BB962C8B-B14F-4D97-AF65-F5344CB8AC3E}">
        <p14:creationId xmlns:p14="http://schemas.microsoft.com/office/powerpoint/2010/main" val="124060056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Registers</a:t>
            </a:r>
            <a:endParaRPr lang="en-US" b="1" dirty="0"/>
          </a:p>
        </p:txBody>
      </p:sp>
      <p:sp>
        <p:nvSpPr>
          <p:cNvPr id="3" name="Content Placeholder 2"/>
          <p:cNvSpPr>
            <a:spLocks noGrp="1"/>
          </p:cNvSpPr>
          <p:nvPr>
            <p:ph idx="1"/>
          </p:nvPr>
        </p:nvSpPr>
        <p:spPr/>
        <p:txBody>
          <a:bodyPr/>
          <a:lstStyle/>
          <a:p>
            <a:r>
              <a:rPr lang="en-US" dirty="0" smtClean="0"/>
              <a:t>On-core for instructions being executed and their operands</a:t>
            </a:r>
          </a:p>
          <a:p>
            <a:r>
              <a:rPr lang="en-US" dirty="0" smtClean="0"/>
              <a:t>Can be accessed in a single cycle</a:t>
            </a:r>
          </a:p>
          <a:p>
            <a:r>
              <a:rPr lang="en-US" dirty="0" smtClean="0"/>
              <a:t>There are many different types</a:t>
            </a:r>
          </a:p>
          <a:p>
            <a:r>
              <a:rPr lang="en-US" dirty="0" smtClean="0"/>
              <a:t>A 64-bit Intel Nehalem CPU had 128 Integer &amp; 128 floating point registers</a:t>
            </a:r>
            <a:endParaRPr lang="en-US" dirty="0"/>
          </a:p>
        </p:txBody>
      </p:sp>
    </p:spTree>
    <p:extLst>
      <p:ext uri="{BB962C8B-B14F-4D97-AF65-F5344CB8AC3E}">
        <p14:creationId xmlns:p14="http://schemas.microsoft.com/office/powerpoint/2010/main" val="193187144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Store </a:t>
            </a:r>
            <a:r>
              <a:rPr lang="en-US" b="1" dirty="0" smtClean="0"/>
              <a:t>Buffers</a:t>
            </a:r>
            <a:endParaRPr lang="en-US" b="1" dirty="0"/>
          </a:p>
        </p:txBody>
      </p:sp>
      <p:sp>
        <p:nvSpPr>
          <p:cNvPr id="3" name="Content Placeholder 2"/>
          <p:cNvSpPr>
            <a:spLocks noGrp="1"/>
          </p:cNvSpPr>
          <p:nvPr>
            <p:ph idx="1"/>
          </p:nvPr>
        </p:nvSpPr>
        <p:spPr/>
        <p:txBody>
          <a:bodyPr/>
          <a:lstStyle/>
          <a:p>
            <a:r>
              <a:rPr lang="en-US" dirty="0" smtClean="0"/>
              <a:t>Hold data for </a:t>
            </a:r>
            <a:r>
              <a:rPr lang="en-US" dirty="0" smtClean="0"/>
              <a:t>Out of Order (</a:t>
            </a:r>
            <a:r>
              <a:rPr lang="en-US" dirty="0" err="1" smtClean="0"/>
              <a:t>OoO</a:t>
            </a:r>
            <a:r>
              <a:rPr lang="en-US" dirty="0" smtClean="0"/>
              <a:t>) </a:t>
            </a:r>
            <a:r>
              <a:rPr lang="en-US" dirty="0" smtClean="0"/>
              <a:t>execution</a:t>
            </a:r>
          </a:p>
          <a:p>
            <a:r>
              <a:rPr lang="en-US" dirty="0" smtClean="0"/>
              <a:t>Fully associative</a:t>
            </a:r>
          </a:p>
          <a:p>
            <a:r>
              <a:rPr lang="en-US" dirty="0" smtClean="0"/>
              <a:t>Prevent “stalls” in execution on a thread when the cache line is not local to a core on a write</a:t>
            </a:r>
            <a:endParaRPr lang="en-US" dirty="0" smtClean="0"/>
          </a:p>
          <a:p>
            <a:r>
              <a:rPr lang="en-US" dirty="0" smtClean="0"/>
              <a:t>~</a:t>
            </a:r>
            <a:r>
              <a:rPr lang="en-US" dirty="0" smtClean="0"/>
              <a:t>1 cycle</a:t>
            </a:r>
            <a:endParaRPr lang="en-US" dirty="0"/>
          </a:p>
        </p:txBody>
      </p:sp>
    </p:spTree>
    <p:extLst>
      <p:ext uri="{BB962C8B-B14F-4D97-AF65-F5344CB8AC3E}">
        <p14:creationId xmlns:p14="http://schemas.microsoft.com/office/powerpoint/2010/main" val="347352417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Level Zero (L0)</a:t>
            </a:r>
            <a:endParaRPr lang="en-US" b="1" dirty="0"/>
          </a:p>
        </p:txBody>
      </p:sp>
      <p:sp>
        <p:nvSpPr>
          <p:cNvPr id="3" name="Content Placeholder 2"/>
          <p:cNvSpPr>
            <a:spLocks noGrp="1"/>
          </p:cNvSpPr>
          <p:nvPr>
            <p:ph idx="1"/>
          </p:nvPr>
        </p:nvSpPr>
        <p:spPr/>
        <p:txBody>
          <a:bodyPr/>
          <a:lstStyle/>
          <a:p>
            <a:r>
              <a:rPr lang="en-US" dirty="0" smtClean="0"/>
              <a:t>New to Sandy Bridge</a:t>
            </a:r>
          </a:p>
          <a:p>
            <a:r>
              <a:rPr lang="en-US" dirty="0" smtClean="0"/>
              <a:t>A cache of the last 1536 </a:t>
            </a:r>
            <a:r>
              <a:rPr lang="en-US" dirty="0" err="1" smtClean="0"/>
              <a:t>uops</a:t>
            </a:r>
            <a:r>
              <a:rPr lang="en-US" dirty="0" smtClean="0"/>
              <a:t> </a:t>
            </a:r>
            <a:r>
              <a:rPr lang="en-US" dirty="0" smtClean="0"/>
              <a:t>decoded</a:t>
            </a:r>
            <a:endParaRPr lang="en-US" dirty="0" smtClean="0"/>
          </a:p>
          <a:p>
            <a:r>
              <a:rPr lang="en-US" dirty="0" smtClean="0"/>
              <a:t>Well-suited for hot loops</a:t>
            </a:r>
          </a:p>
          <a:p>
            <a:r>
              <a:rPr lang="en-US" dirty="0" smtClean="0"/>
              <a:t>Not the same as the older "trace" cache</a:t>
            </a:r>
            <a:endParaRPr lang="en-US" dirty="0"/>
          </a:p>
        </p:txBody>
      </p:sp>
    </p:spTree>
    <p:extLst>
      <p:ext uri="{BB962C8B-B14F-4D97-AF65-F5344CB8AC3E}">
        <p14:creationId xmlns:p14="http://schemas.microsoft.com/office/powerpoint/2010/main" val="248005915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Level One (L1)</a:t>
            </a:r>
            <a:endParaRPr lang="en-US" b="1" dirty="0"/>
          </a:p>
        </p:txBody>
      </p:sp>
      <p:sp>
        <p:nvSpPr>
          <p:cNvPr id="3" name="Content Placeholder 2"/>
          <p:cNvSpPr>
            <a:spLocks noGrp="1"/>
          </p:cNvSpPr>
          <p:nvPr>
            <p:ph idx="1"/>
          </p:nvPr>
        </p:nvSpPr>
        <p:spPr/>
        <p:txBody>
          <a:bodyPr/>
          <a:lstStyle/>
          <a:p>
            <a:r>
              <a:rPr lang="en-US" dirty="0" smtClean="0"/>
              <a:t>Divided into data and instructions</a:t>
            </a:r>
          </a:p>
          <a:p>
            <a:r>
              <a:rPr lang="en-US" dirty="0" smtClean="0"/>
              <a:t>32K </a:t>
            </a:r>
            <a:r>
              <a:rPr lang="en-US" dirty="0" smtClean="0"/>
              <a:t>data (L1d), </a:t>
            </a:r>
            <a:r>
              <a:rPr lang="en-US" dirty="0" smtClean="0"/>
              <a:t>32K instructions </a:t>
            </a:r>
            <a:r>
              <a:rPr lang="en-US" dirty="0" smtClean="0"/>
              <a:t>(L1i) per </a:t>
            </a:r>
            <a:r>
              <a:rPr lang="en-US" dirty="0" smtClean="0"/>
              <a:t>core on a Sandy Bridge</a:t>
            </a:r>
          </a:p>
          <a:p>
            <a:r>
              <a:rPr lang="en-US" dirty="0" smtClean="0"/>
              <a:t>Sandy Bridge loads data at 256 bits per cycle, double that of Nehalem</a:t>
            </a:r>
          </a:p>
          <a:p>
            <a:r>
              <a:rPr lang="en-US" dirty="0" smtClean="0"/>
              <a:t>3-4 cycles </a:t>
            </a:r>
            <a:r>
              <a:rPr lang="en-US" dirty="0" smtClean="0"/>
              <a:t>to access L1d</a:t>
            </a:r>
            <a:endParaRPr lang="en-US" dirty="0"/>
          </a:p>
        </p:txBody>
      </p:sp>
    </p:spTree>
    <p:extLst>
      <p:ext uri="{BB962C8B-B14F-4D97-AF65-F5344CB8AC3E}">
        <p14:creationId xmlns:p14="http://schemas.microsoft.com/office/powerpoint/2010/main" val="65321578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Level Two (L2)</a:t>
            </a:r>
            <a:endParaRPr lang="en-US" b="1" dirty="0"/>
          </a:p>
        </p:txBody>
      </p:sp>
      <p:sp>
        <p:nvSpPr>
          <p:cNvPr id="3" name="Content Placeholder 2"/>
          <p:cNvSpPr>
            <a:spLocks noGrp="1"/>
          </p:cNvSpPr>
          <p:nvPr>
            <p:ph idx="1"/>
          </p:nvPr>
        </p:nvSpPr>
        <p:spPr/>
        <p:txBody>
          <a:bodyPr/>
          <a:lstStyle/>
          <a:p>
            <a:r>
              <a:rPr lang="en-US" dirty="0" smtClean="0"/>
              <a:t>256K per core on a Sandy Bridge</a:t>
            </a:r>
          </a:p>
          <a:p>
            <a:r>
              <a:rPr lang="en-US" dirty="0" smtClean="0"/>
              <a:t>2MB per </a:t>
            </a:r>
            <a:r>
              <a:rPr lang="en-US" dirty="0" smtClean="0"/>
              <a:t>“module</a:t>
            </a:r>
            <a:r>
              <a:rPr lang="en-US" dirty="0" smtClean="0"/>
              <a:t>”</a:t>
            </a:r>
            <a:r>
              <a:rPr lang="en-US" dirty="0" smtClean="0"/>
              <a:t> </a:t>
            </a:r>
            <a:r>
              <a:rPr lang="en-US" dirty="0" smtClean="0"/>
              <a:t>on AMD's Bulldozer architecture</a:t>
            </a:r>
          </a:p>
          <a:p>
            <a:r>
              <a:rPr lang="en-US" dirty="0" smtClean="0"/>
              <a:t>~11</a:t>
            </a:r>
            <a:r>
              <a:rPr lang="en-US" dirty="0" smtClean="0"/>
              <a:t> </a:t>
            </a:r>
            <a:r>
              <a:rPr lang="en-US" dirty="0" smtClean="0"/>
              <a:t>cycles to </a:t>
            </a:r>
            <a:r>
              <a:rPr lang="en-US" dirty="0" smtClean="0"/>
              <a:t>access</a:t>
            </a:r>
            <a:endParaRPr lang="en-US" dirty="0" smtClean="0"/>
          </a:p>
          <a:p>
            <a:r>
              <a:rPr lang="en-US" dirty="0" smtClean="0"/>
              <a:t>Unified data and instruction caches from here up</a:t>
            </a:r>
          </a:p>
          <a:p>
            <a:r>
              <a:rPr lang="en-US" dirty="0" smtClean="0"/>
              <a:t>If the working set size is larger than L2, misses grow</a:t>
            </a:r>
            <a:endParaRPr lang="en-US" dirty="0"/>
          </a:p>
        </p:txBody>
      </p:sp>
    </p:spTree>
    <p:extLst>
      <p:ext uri="{BB962C8B-B14F-4D97-AF65-F5344CB8AC3E}">
        <p14:creationId xmlns:p14="http://schemas.microsoft.com/office/powerpoint/2010/main" val="244971997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Level Three (L3)</a:t>
            </a:r>
            <a:endParaRPr lang="en-US" b="1" dirty="0"/>
          </a:p>
        </p:txBody>
      </p:sp>
      <p:sp>
        <p:nvSpPr>
          <p:cNvPr id="3" name="Content Placeholder 2"/>
          <p:cNvSpPr>
            <a:spLocks noGrp="1"/>
          </p:cNvSpPr>
          <p:nvPr>
            <p:ph idx="1"/>
          </p:nvPr>
        </p:nvSpPr>
        <p:spPr/>
        <p:txBody>
          <a:bodyPr>
            <a:normAutofit/>
          </a:bodyPr>
          <a:lstStyle/>
          <a:p>
            <a:r>
              <a:rPr lang="en-US" dirty="0" smtClean="0"/>
              <a:t>Was a </a:t>
            </a:r>
            <a:r>
              <a:rPr lang="en-US" dirty="0" smtClean="0"/>
              <a:t>“unified” </a:t>
            </a:r>
            <a:r>
              <a:rPr lang="en-US" dirty="0" smtClean="0"/>
              <a:t>cache up until Sandy Bridge, shared between cores</a:t>
            </a:r>
          </a:p>
          <a:p>
            <a:r>
              <a:rPr lang="en-US" dirty="0" smtClean="0"/>
              <a:t>Varies </a:t>
            </a:r>
            <a:r>
              <a:rPr lang="en-US" dirty="0" smtClean="0"/>
              <a:t>in size with different processors and versions of an architecture</a:t>
            </a:r>
          </a:p>
          <a:p>
            <a:r>
              <a:rPr lang="en-US" dirty="0" smtClean="0"/>
              <a:t>14-38 cycles to </a:t>
            </a:r>
            <a:r>
              <a:rPr lang="en-US" dirty="0" smtClean="0"/>
              <a:t>access</a:t>
            </a:r>
            <a:endParaRPr lang="en-US" dirty="0"/>
          </a:p>
        </p:txBody>
      </p:sp>
    </p:spTree>
    <p:extLst>
      <p:ext uri="{BB962C8B-B14F-4D97-AF65-F5344CB8AC3E}">
        <p14:creationId xmlns:p14="http://schemas.microsoft.com/office/powerpoint/2010/main" val="290746811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Goal</a:t>
            </a:r>
            <a:endParaRPr lang="en-US" b="1" dirty="0"/>
          </a:p>
        </p:txBody>
      </p:sp>
      <p:sp>
        <p:nvSpPr>
          <p:cNvPr id="3" name="Content Placeholder 2"/>
          <p:cNvSpPr>
            <a:spLocks noGrp="1"/>
          </p:cNvSpPr>
          <p:nvPr>
            <p:ph idx="1"/>
          </p:nvPr>
        </p:nvSpPr>
        <p:spPr>
          <a:xfrm>
            <a:off x="457200" y="2875464"/>
            <a:ext cx="8229600" cy="1670075"/>
          </a:xfrm>
        </p:spPr>
        <p:txBody>
          <a:bodyPr/>
          <a:lstStyle/>
          <a:p>
            <a:pPr marL="0" indent="0" algn="ctr">
              <a:buNone/>
            </a:pPr>
            <a:r>
              <a:rPr lang="en-US" dirty="0" smtClean="0"/>
              <a:t>Provide you with the information you need about CPU caches so that you can improve the performance of your applications</a:t>
            </a:r>
            <a:endParaRPr lang="en-US" dirty="0" smtClean="0"/>
          </a:p>
          <a:p>
            <a:pPr marL="0" indent="0">
              <a:buNone/>
            </a:pPr>
            <a:endParaRPr lang="en-US" dirty="0"/>
          </a:p>
        </p:txBody>
      </p:sp>
    </p:spTree>
    <p:extLst>
      <p:ext uri="{BB962C8B-B14F-4D97-AF65-F5344CB8AC3E}">
        <p14:creationId xmlns:p14="http://schemas.microsoft.com/office/powerpoint/2010/main" val="234813818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Programming Tips</a:t>
            </a:r>
            <a:endParaRPr lang="en-US" sz="6400" b="1" dirty="0"/>
          </a:p>
        </p:txBody>
      </p:sp>
    </p:spTree>
    <p:extLst>
      <p:ext uri="{BB962C8B-B14F-4D97-AF65-F5344CB8AC3E}">
        <p14:creationId xmlns:p14="http://schemas.microsoft.com/office/powerpoint/2010/main" val="288786471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Striding &amp; Pre-fetching</a:t>
            </a:r>
            <a:endParaRPr lang="en-US" b="1" dirty="0"/>
          </a:p>
        </p:txBody>
      </p:sp>
      <p:sp>
        <p:nvSpPr>
          <p:cNvPr id="3" name="Content Placeholder 2"/>
          <p:cNvSpPr>
            <a:spLocks noGrp="1"/>
          </p:cNvSpPr>
          <p:nvPr>
            <p:ph idx="1"/>
          </p:nvPr>
        </p:nvSpPr>
        <p:spPr/>
        <p:txBody>
          <a:bodyPr/>
          <a:lstStyle/>
          <a:p>
            <a:r>
              <a:rPr lang="en-US" dirty="0" smtClean="0"/>
              <a:t>Predictable memory access is really important</a:t>
            </a:r>
          </a:p>
          <a:p>
            <a:r>
              <a:rPr lang="en-US" dirty="0" smtClean="0"/>
              <a:t>Hardware </a:t>
            </a:r>
            <a:r>
              <a:rPr lang="en-US" dirty="0" smtClean="0"/>
              <a:t>pre-fetcher </a:t>
            </a:r>
            <a:r>
              <a:rPr lang="en-US" dirty="0" smtClean="0"/>
              <a:t>on the core looks for patterns of memory access</a:t>
            </a:r>
          </a:p>
          <a:p>
            <a:r>
              <a:rPr lang="en-US" dirty="0" smtClean="0"/>
              <a:t>Can be counter-productive if the access pattern is not </a:t>
            </a:r>
            <a:r>
              <a:rPr lang="en-US" dirty="0" smtClean="0"/>
              <a:t>predictable</a:t>
            </a:r>
          </a:p>
          <a:p>
            <a:r>
              <a:rPr lang="en-US" dirty="0"/>
              <a:t>Martin Thompson blog post: </a:t>
            </a:r>
            <a:r>
              <a:rPr lang="en-US" dirty="0">
                <a:hlinkClick r:id="rId3" action="ppaction://hlinkfile"/>
              </a:rPr>
              <a:t>“Memory Access Patterns are Important”</a:t>
            </a:r>
            <a:endParaRPr lang="en-US" dirty="0"/>
          </a:p>
          <a:p>
            <a:r>
              <a:rPr lang="en-US" dirty="0"/>
              <a:t>Shows the importance of locality and striding</a:t>
            </a:r>
          </a:p>
          <a:p>
            <a:pPr marL="0" indent="0">
              <a:buNone/>
            </a:pPr>
            <a:endParaRPr lang="en-US" dirty="0"/>
          </a:p>
        </p:txBody>
      </p:sp>
    </p:spTree>
    <p:extLst>
      <p:ext uri="{BB962C8B-B14F-4D97-AF65-F5344CB8AC3E}">
        <p14:creationId xmlns:p14="http://schemas.microsoft.com/office/powerpoint/2010/main" val="380227336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Cache Misses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Cost </a:t>
            </a:r>
            <a:r>
              <a:rPr lang="en-US" dirty="0" smtClean="0"/>
              <a:t>hundreds </a:t>
            </a:r>
            <a:r>
              <a:rPr lang="en-US" dirty="0" smtClean="0"/>
              <a:t>of cycles</a:t>
            </a:r>
          </a:p>
          <a:p>
            <a:r>
              <a:rPr lang="en-US" dirty="0" smtClean="0"/>
              <a:t>Keep your code simple</a:t>
            </a:r>
          </a:p>
          <a:p>
            <a:r>
              <a:rPr lang="en-US" dirty="0" smtClean="0"/>
              <a:t>Instruction read misses are most expensive</a:t>
            </a:r>
          </a:p>
          <a:p>
            <a:r>
              <a:rPr lang="en-US" dirty="0" smtClean="0"/>
              <a:t>Data read miss are less so, but still hurt performance</a:t>
            </a:r>
          </a:p>
          <a:p>
            <a:r>
              <a:rPr lang="en-US" dirty="0" smtClean="0"/>
              <a:t>Write misses </a:t>
            </a:r>
            <a:r>
              <a:rPr lang="en-US" dirty="0" smtClean="0"/>
              <a:t>are okay unless using Write Through</a:t>
            </a:r>
            <a:endParaRPr lang="en-US" dirty="0"/>
          </a:p>
          <a:p>
            <a:r>
              <a:rPr lang="en-US" dirty="0" smtClean="0"/>
              <a:t>Miss types:</a:t>
            </a:r>
          </a:p>
          <a:p>
            <a:pPr lvl="1"/>
            <a:r>
              <a:rPr lang="en-US" dirty="0" smtClean="0"/>
              <a:t>Compulsory</a:t>
            </a:r>
          </a:p>
          <a:p>
            <a:pPr lvl="1"/>
            <a:r>
              <a:rPr lang="en-US" dirty="0" smtClean="0"/>
              <a:t>Capacity</a:t>
            </a:r>
          </a:p>
          <a:p>
            <a:pPr lvl="1"/>
            <a:r>
              <a:rPr lang="en-US" dirty="0" smtClean="0"/>
              <a:t>Conflict</a:t>
            </a:r>
            <a:endParaRPr lang="en-US" dirty="0"/>
          </a:p>
        </p:txBody>
      </p:sp>
    </p:spTree>
    <p:extLst>
      <p:ext uri="{BB962C8B-B14F-4D97-AF65-F5344CB8AC3E}">
        <p14:creationId xmlns:p14="http://schemas.microsoft.com/office/powerpoint/2010/main" val="347660148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Programming Optimizations</a:t>
            </a:r>
            <a:endParaRPr lang="en-US" b="1" dirty="0"/>
          </a:p>
        </p:txBody>
      </p:sp>
      <p:sp>
        <p:nvSpPr>
          <p:cNvPr id="3" name="Content Placeholder 2"/>
          <p:cNvSpPr>
            <a:spLocks noGrp="1"/>
          </p:cNvSpPr>
          <p:nvPr>
            <p:ph idx="1"/>
          </p:nvPr>
        </p:nvSpPr>
        <p:spPr/>
        <p:txBody>
          <a:bodyPr>
            <a:normAutofit/>
          </a:bodyPr>
          <a:lstStyle/>
          <a:p>
            <a:r>
              <a:rPr lang="en-US" dirty="0" smtClean="0"/>
              <a:t>Stack allocated data is cheap</a:t>
            </a:r>
          </a:p>
          <a:p>
            <a:r>
              <a:rPr lang="en-US" dirty="0" smtClean="0"/>
              <a:t>Pointer interaction - you have to retrieve data being pointed to, even in registers</a:t>
            </a:r>
          </a:p>
          <a:p>
            <a:r>
              <a:rPr lang="en-US" dirty="0" smtClean="0"/>
              <a:t>Avoid locking and resultant kernel arbitration</a:t>
            </a:r>
          </a:p>
          <a:p>
            <a:r>
              <a:rPr lang="en-US" dirty="0" smtClean="0"/>
              <a:t>CAS is better and </a:t>
            </a:r>
            <a:r>
              <a:rPr lang="en-US" dirty="0" smtClean="0"/>
              <a:t>occurs</a:t>
            </a:r>
            <a:r>
              <a:rPr lang="en-US" dirty="0" smtClean="0"/>
              <a:t> </a:t>
            </a:r>
            <a:r>
              <a:rPr lang="en-US" dirty="0" smtClean="0"/>
              <a:t>on-thread, but algorithms become more complex</a:t>
            </a:r>
          </a:p>
          <a:p>
            <a:r>
              <a:rPr lang="en-US" dirty="0" smtClean="0"/>
              <a:t>Match workload to the size of the last level cache (LLC, L3)</a:t>
            </a:r>
            <a:endParaRPr lang="en-US" dirty="0"/>
          </a:p>
        </p:txBody>
      </p:sp>
    </p:spTree>
    <p:extLst>
      <p:ext uri="{BB962C8B-B14F-4D97-AF65-F5344CB8AC3E}">
        <p14:creationId xmlns:p14="http://schemas.microsoft.com/office/powerpoint/2010/main" val="279391484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249" y="274638"/>
            <a:ext cx="8433502" cy="1143000"/>
          </a:xfrm>
        </p:spPr>
        <p:txBody>
          <a:bodyPr>
            <a:normAutofit fontScale="90000"/>
          </a:bodyPr>
          <a:lstStyle/>
          <a:p>
            <a:r>
              <a:rPr lang="en-US" b="1" dirty="0" smtClean="0"/>
              <a:t>What about Functional Programming?</a:t>
            </a:r>
            <a:endParaRPr lang="en-US" b="1" dirty="0"/>
          </a:p>
        </p:txBody>
      </p:sp>
      <p:sp>
        <p:nvSpPr>
          <p:cNvPr id="3" name="Content Placeholder 2"/>
          <p:cNvSpPr>
            <a:spLocks noGrp="1"/>
          </p:cNvSpPr>
          <p:nvPr>
            <p:ph idx="1"/>
          </p:nvPr>
        </p:nvSpPr>
        <p:spPr/>
        <p:txBody>
          <a:bodyPr/>
          <a:lstStyle/>
          <a:p>
            <a:r>
              <a:rPr lang="en-US" dirty="0" smtClean="0"/>
              <a:t>Have to allocate more and more space for your data structures, leads to eviction</a:t>
            </a:r>
          </a:p>
          <a:p>
            <a:r>
              <a:rPr lang="en-US" dirty="0" smtClean="0"/>
              <a:t>When you cycle back around, you get cache misses</a:t>
            </a:r>
          </a:p>
          <a:p>
            <a:r>
              <a:rPr lang="en-US" dirty="0" smtClean="0"/>
              <a:t>Choose immutability by default, profile to find poor performance</a:t>
            </a:r>
          </a:p>
          <a:p>
            <a:r>
              <a:rPr lang="en-US" dirty="0" smtClean="0"/>
              <a:t>Use mutable data in targeted locations</a:t>
            </a:r>
            <a:endParaRPr lang="en-US" dirty="0"/>
          </a:p>
        </p:txBody>
      </p:sp>
    </p:spTree>
    <p:extLst>
      <p:ext uri="{BB962C8B-B14F-4D97-AF65-F5344CB8AC3E}">
        <p14:creationId xmlns:p14="http://schemas.microsoft.com/office/powerpoint/2010/main" val="427095980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Hyperthreading</a:t>
            </a:r>
            <a:endParaRPr lang="en-US" b="1" dirty="0"/>
          </a:p>
        </p:txBody>
      </p:sp>
      <p:sp>
        <p:nvSpPr>
          <p:cNvPr id="3" name="Content Placeholder 2"/>
          <p:cNvSpPr>
            <a:spLocks noGrp="1"/>
          </p:cNvSpPr>
          <p:nvPr>
            <p:ph idx="1"/>
          </p:nvPr>
        </p:nvSpPr>
        <p:spPr/>
        <p:txBody>
          <a:bodyPr/>
          <a:lstStyle/>
          <a:p>
            <a:r>
              <a:rPr lang="en-US" dirty="0" smtClean="0"/>
              <a:t>Great for I/O-bound applications</a:t>
            </a:r>
          </a:p>
          <a:p>
            <a:r>
              <a:rPr lang="en-US" dirty="0" smtClean="0"/>
              <a:t>If you have lots of cache misses</a:t>
            </a:r>
          </a:p>
          <a:p>
            <a:r>
              <a:rPr lang="en-US" dirty="0" smtClean="0"/>
              <a:t>Doesn't do much for CPU-bound applications</a:t>
            </a:r>
          </a:p>
          <a:p>
            <a:r>
              <a:rPr lang="en-US" dirty="0" smtClean="0"/>
              <a:t>You have half of the cache resources per core</a:t>
            </a:r>
            <a:endParaRPr lang="en-US" dirty="0"/>
          </a:p>
        </p:txBody>
      </p:sp>
    </p:spTree>
    <p:extLst>
      <p:ext uri="{BB962C8B-B14F-4D97-AF65-F5344CB8AC3E}">
        <p14:creationId xmlns:p14="http://schemas.microsoft.com/office/powerpoint/2010/main" val="389811781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Structures</a:t>
            </a:r>
          </a:p>
        </p:txBody>
      </p:sp>
      <p:sp>
        <p:nvSpPr>
          <p:cNvPr id="3" name="Content Placeholder 2"/>
          <p:cNvSpPr>
            <a:spLocks noGrp="1"/>
          </p:cNvSpPr>
          <p:nvPr>
            <p:ph idx="1"/>
          </p:nvPr>
        </p:nvSpPr>
        <p:spPr/>
        <p:txBody>
          <a:bodyPr>
            <a:normAutofit fontScale="92500" lnSpcReduction="10000"/>
          </a:bodyPr>
          <a:lstStyle/>
          <a:p>
            <a:r>
              <a:rPr lang="en-US" b="1" dirty="0" smtClean="0"/>
              <a:t>BAD</a:t>
            </a:r>
            <a:r>
              <a:rPr lang="en-US" dirty="0"/>
              <a:t>: Linked list structures and tree structures</a:t>
            </a:r>
          </a:p>
          <a:p>
            <a:r>
              <a:rPr lang="en-US" b="1" dirty="0" smtClean="0"/>
              <a:t>BAD</a:t>
            </a:r>
            <a:r>
              <a:rPr lang="en-US" dirty="0"/>
              <a:t>: Java's </a:t>
            </a:r>
            <a:r>
              <a:rPr lang="en-US" dirty="0" err="1"/>
              <a:t>HashMap</a:t>
            </a:r>
            <a:r>
              <a:rPr lang="en-US" dirty="0"/>
              <a:t> uses chained </a:t>
            </a:r>
            <a:r>
              <a:rPr lang="en-US" dirty="0" smtClean="0"/>
              <a:t>buckets</a:t>
            </a:r>
            <a:endParaRPr lang="en-US" dirty="0"/>
          </a:p>
          <a:p>
            <a:r>
              <a:rPr lang="en-US" b="1" dirty="0" smtClean="0"/>
              <a:t>BAD</a:t>
            </a:r>
            <a:r>
              <a:rPr lang="en-US" dirty="0"/>
              <a:t>: Standard Java collections generate lots of garbage</a:t>
            </a:r>
          </a:p>
          <a:p>
            <a:r>
              <a:rPr lang="en-US" b="1" dirty="0" smtClean="0"/>
              <a:t>GOOD</a:t>
            </a:r>
            <a:r>
              <a:rPr lang="en-US" dirty="0"/>
              <a:t>: Array-based and contiguous in memory is much faster</a:t>
            </a:r>
          </a:p>
          <a:p>
            <a:r>
              <a:rPr lang="en-US" b="1" dirty="0" smtClean="0"/>
              <a:t>GOOD</a:t>
            </a:r>
            <a:r>
              <a:rPr lang="en-US" dirty="0"/>
              <a:t>: Write your own that are lock-free and contiguous</a:t>
            </a:r>
          </a:p>
          <a:p>
            <a:r>
              <a:rPr lang="en-US" b="1" dirty="0" smtClean="0"/>
              <a:t>GOOD</a:t>
            </a:r>
            <a:r>
              <a:rPr lang="en-US" dirty="0"/>
              <a:t>: </a:t>
            </a:r>
            <a:r>
              <a:rPr lang="en-US" dirty="0" err="1"/>
              <a:t>Fastutil</a:t>
            </a:r>
            <a:r>
              <a:rPr lang="en-US" dirty="0"/>
              <a:t> library, but note that it's additive</a:t>
            </a:r>
          </a:p>
          <a:p>
            <a:endParaRPr lang="en-US" dirty="0"/>
          </a:p>
        </p:txBody>
      </p:sp>
    </p:spTree>
    <p:extLst>
      <p:ext uri="{BB962C8B-B14F-4D97-AF65-F5344CB8AC3E}">
        <p14:creationId xmlns:p14="http://schemas.microsoft.com/office/powerpoint/2010/main" val="154572986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Memory Wall &amp; GC</a:t>
            </a:r>
          </a:p>
        </p:txBody>
      </p:sp>
      <p:sp>
        <p:nvSpPr>
          <p:cNvPr id="3" name="Content Placeholder 2"/>
          <p:cNvSpPr>
            <a:spLocks noGrp="1"/>
          </p:cNvSpPr>
          <p:nvPr>
            <p:ph idx="1"/>
          </p:nvPr>
        </p:nvSpPr>
        <p:spPr/>
        <p:txBody>
          <a:bodyPr/>
          <a:lstStyle/>
          <a:p>
            <a:r>
              <a:rPr lang="en-US" dirty="0"/>
              <a:t>Tremendous amounts of RAM at low cost</a:t>
            </a:r>
          </a:p>
          <a:p>
            <a:r>
              <a:rPr lang="en-US" dirty="0" smtClean="0"/>
              <a:t>GC </a:t>
            </a:r>
            <a:r>
              <a:rPr lang="en-US" dirty="0"/>
              <a:t>will kill you with compaction</a:t>
            </a:r>
          </a:p>
          <a:p>
            <a:r>
              <a:rPr lang="en-US" dirty="0" smtClean="0"/>
              <a:t>Use </a:t>
            </a:r>
            <a:r>
              <a:rPr lang="en-US" dirty="0" err="1"/>
              <a:t>pauseless</a:t>
            </a:r>
            <a:r>
              <a:rPr lang="en-US" dirty="0"/>
              <a:t> GC</a:t>
            </a:r>
          </a:p>
          <a:p>
            <a:pPr lvl="1"/>
            <a:r>
              <a:rPr lang="en-US" dirty="0" smtClean="0"/>
              <a:t>IBM's </a:t>
            </a:r>
            <a:r>
              <a:rPr lang="en-US" dirty="0"/>
              <a:t>Metronome, very predictable</a:t>
            </a:r>
          </a:p>
          <a:p>
            <a:pPr lvl="1"/>
            <a:r>
              <a:rPr lang="en-US" dirty="0" smtClean="0"/>
              <a:t>Azul's </a:t>
            </a:r>
            <a:r>
              <a:rPr lang="en-US" dirty="0"/>
              <a:t>C4, very </a:t>
            </a:r>
            <a:r>
              <a:rPr lang="en-US" dirty="0" err="1"/>
              <a:t>performant</a:t>
            </a:r>
            <a:endParaRPr lang="en-US" dirty="0"/>
          </a:p>
        </p:txBody>
      </p:sp>
    </p:spTree>
    <p:extLst>
      <p:ext uri="{BB962C8B-B14F-4D97-AF65-F5344CB8AC3E}">
        <p14:creationId xmlns:p14="http://schemas.microsoft.com/office/powerpoint/2010/main" val="412273681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GPUs</a:t>
            </a:r>
          </a:p>
        </p:txBody>
      </p:sp>
      <p:sp>
        <p:nvSpPr>
          <p:cNvPr id="3" name="Content Placeholder 2"/>
          <p:cNvSpPr>
            <a:spLocks noGrp="1"/>
          </p:cNvSpPr>
          <p:nvPr>
            <p:ph idx="1"/>
          </p:nvPr>
        </p:nvSpPr>
        <p:spPr/>
        <p:txBody>
          <a:bodyPr/>
          <a:lstStyle/>
          <a:p>
            <a:r>
              <a:rPr lang="en-US" dirty="0" smtClean="0"/>
              <a:t>Remember, l</a:t>
            </a:r>
            <a:r>
              <a:rPr lang="en-US" dirty="0" smtClean="0"/>
              <a:t>ocality </a:t>
            </a:r>
            <a:r>
              <a:rPr lang="en-US" dirty="0"/>
              <a:t>matters!</a:t>
            </a:r>
          </a:p>
          <a:p>
            <a:r>
              <a:rPr lang="en-US" dirty="0" smtClean="0"/>
              <a:t>Need </a:t>
            </a:r>
            <a:r>
              <a:rPr lang="en-US" dirty="0"/>
              <a:t>to be able to export a task with data that does not need to update</a:t>
            </a:r>
          </a:p>
        </p:txBody>
      </p:sp>
    </p:spTree>
    <p:extLst>
      <p:ext uri="{BB962C8B-B14F-4D97-AF65-F5344CB8AC3E}">
        <p14:creationId xmlns:p14="http://schemas.microsoft.com/office/powerpoint/2010/main" val="129807772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The Future</a:t>
            </a:r>
            <a:endParaRPr lang="en-US" sz="6400" b="1" dirty="0"/>
          </a:p>
        </p:txBody>
      </p:sp>
    </p:spTree>
    <p:extLst>
      <p:ext uri="{BB962C8B-B14F-4D97-AF65-F5344CB8AC3E}">
        <p14:creationId xmlns:p14="http://schemas.microsoft.com/office/powerpoint/2010/main" val="288786471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a:t>
            </a:r>
            <a:endParaRPr lang="en-US" b="1" dirty="0"/>
          </a:p>
        </p:txBody>
      </p:sp>
      <p:sp>
        <p:nvSpPr>
          <p:cNvPr id="3" name="Content Placeholder 2"/>
          <p:cNvSpPr>
            <a:spLocks noGrp="1"/>
          </p:cNvSpPr>
          <p:nvPr>
            <p:ph idx="1"/>
          </p:nvPr>
        </p:nvSpPr>
        <p:spPr/>
        <p:txBody>
          <a:bodyPr/>
          <a:lstStyle/>
          <a:p>
            <a:r>
              <a:rPr lang="en-US" dirty="0" smtClean="0"/>
              <a:t>Increased virtualization </a:t>
            </a:r>
          </a:p>
          <a:p>
            <a:pPr lvl="1"/>
            <a:r>
              <a:rPr lang="en-US" dirty="0" smtClean="0"/>
              <a:t>Runtime (JVM, RVM)</a:t>
            </a:r>
          </a:p>
          <a:p>
            <a:pPr lvl="1"/>
            <a:r>
              <a:rPr lang="en-US" dirty="0" smtClean="0"/>
              <a:t>Platforms/Environments (cloud</a:t>
            </a:r>
            <a:r>
              <a:rPr lang="en-US" dirty="0" smtClean="0"/>
              <a:t>)</a:t>
            </a:r>
          </a:p>
          <a:p>
            <a:r>
              <a:rPr lang="en-US" dirty="0" smtClean="0">
                <a:hlinkClick r:id="rId3"/>
              </a:rPr>
              <a:t>Disruptor</a:t>
            </a:r>
            <a:r>
              <a:rPr lang="en-US" dirty="0" smtClean="0">
                <a:hlinkClick r:id="rId3"/>
              </a:rPr>
              <a:t>, 2011</a:t>
            </a:r>
            <a:endParaRPr lang="en-US" dirty="0" smtClean="0"/>
          </a:p>
          <a:p>
            <a:pPr marL="0" indent="0">
              <a:buNone/>
            </a:pPr>
            <a:endParaRPr lang="en-US" dirty="0"/>
          </a:p>
        </p:txBody>
      </p:sp>
    </p:spTree>
    <p:extLst>
      <p:ext uri="{BB962C8B-B14F-4D97-AF65-F5344CB8AC3E}">
        <p14:creationId xmlns:p14="http://schemas.microsoft.com/office/powerpoint/2010/main" val="428240265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ManyCore</a:t>
            </a:r>
            <a:endParaRPr lang="en-US" b="1" dirty="0"/>
          </a:p>
        </p:txBody>
      </p:sp>
      <p:sp>
        <p:nvSpPr>
          <p:cNvPr id="3" name="Content Placeholder 2"/>
          <p:cNvSpPr>
            <a:spLocks noGrp="1"/>
          </p:cNvSpPr>
          <p:nvPr>
            <p:ph idx="1"/>
          </p:nvPr>
        </p:nvSpPr>
        <p:spPr/>
        <p:txBody>
          <a:bodyPr/>
          <a:lstStyle/>
          <a:p>
            <a:r>
              <a:rPr lang="en-US" dirty="0"/>
              <a:t>David </a:t>
            </a:r>
            <a:r>
              <a:rPr lang="en-US" dirty="0" err="1"/>
              <a:t>Ungar</a:t>
            </a:r>
            <a:r>
              <a:rPr lang="en-US" dirty="0"/>
              <a:t> says &gt; 24 cores, generally many 10s of cores</a:t>
            </a:r>
          </a:p>
          <a:p>
            <a:r>
              <a:rPr lang="en-US" dirty="0" smtClean="0"/>
              <a:t>Really gets interesting above 1000 cores</a:t>
            </a:r>
          </a:p>
          <a:p>
            <a:r>
              <a:rPr lang="en-US" dirty="0" smtClean="0"/>
              <a:t>Cache </a:t>
            </a:r>
            <a:r>
              <a:rPr lang="en-US" dirty="0"/>
              <a:t>coherency won't be possible</a:t>
            </a:r>
          </a:p>
          <a:p>
            <a:r>
              <a:rPr lang="en-US" dirty="0" smtClean="0"/>
              <a:t>Non</a:t>
            </a:r>
            <a:r>
              <a:rPr lang="en-US" dirty="0"/>
              <a:t>-deterministic</a:t>
            </a:r>
          </a:p>
        </p:txBody>
      </p:sp>
    </p:spTree>
    <p:extLst>
      <p:ext uri="{BB962C8B-B14F-4D97-AF65-F5344CB8AC3E}">
        <p14:creationId xmlns:p14="http://schemas.microsoft.com/office/powerpoint/2010/main" val="78412114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Memristor</a:t>
            </a:r>
            <a:endParaRPr lang="en-US" b="1" dirty="0"/>
          </a:p>
        </p:txBody>
      </p:sp>
      <p:sp>
        <p:nvSpPr>
          <p:cNvPr id="3" name="Content Placeholder 2"/>
          <p:cNvSpPr>
            <a:spLocks noGrp="1"/>
          </p:cNvSpPr>
          <p:nvPr>
            <p:ph idx="1"/>
          </p:nvPr>
        </p:nvSpPr>
        <p:spPr/>
        <p:txBody>
          <a:bodyPr/>
          <a:lstStyle/>
          <a:p>
            <a:r>
              <a:rPr lang="en-US" dirty="0"/>
              <a:t>Non-volatile, static RAM, same write endurance as Flash</a:t>
            </a:r>
          </a:p>
          <a:p>
            <a:r>
              <a:rPr lang="en-US" dirty="0" smtClean="0"/>
              <a:t>200</a:t>
            </a:r>
            <a:r>
              <a:rPr lang="en-US" dirty="0"/>
              <a:t>-300 MB on chip</a:t>
            </a:r>
          </a:p>
          <a:p>
            <a:r>
              <a:rPr lang="en-US" dirty="0" smtClean="0"/>
              <a:t>Sub</a:t>
            </a:r>
            <a:r>
              <a:rPr lang="en-US" dirty="0"/>
              <a:t>-nanosecond writes</a:t>
            </a:r>
          </a:p>
          <a:p>
            <a:r>
              <a:rPr lang="en-US" dirty="0" smtClean="0"/>
              <a:t>Able </a:t>
            </a:r>
            <a:r>
              <a:rPr lang="en-US" dirty="0"/>
              <a:t>to perform </a:t>
            </a:r>
            <a:r>
              <a:rPr lang="en-US" dirty="0" smtClean="0"/>
              <a:t>processing?</a:t>
            </a:r>
            <a:endParaRPr lang="en-US" dirty="0"/>
          </a:p>
          <a:p>
            <a:r>
              <a:rPr lang="en-US" dirty="0" smtClean="0"/>
              <a:t>Multistate</a:t>
            </a:r>
            <a:r>
              <a:rPr lang="en-US" dirty="0"/>
              <a:t>, not </a:t>
            </a:r>
            <a:r>
              <a:rPr lang="en-US" dirty="0" smtClean="0"/>
              <a:t>binary</a:t>
            </a:r>
          </a:p>
        </p:txBody>
      </p:sp>
    </p:spTree>
    <p:extLst>
      <p:ext uri="{BB962C8B-B14F-4D97-AF65-F5344CB8AC3E}">
        <p14:creationId xmlns:p14="http://schemas.microsoft.com/office/powerpoint/2010/main" val="343010704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Phase Change Memory (PRAM)</a:t>
            </a:r>
          </a:p>
        </p:txBody>
      </p:sp>
      <p:sp>
        <p:nvSpPr>
          <p:cNvPr id="3" name="Content Placeholder 2"/>
          <p:cNvSpPr>
            <a:spLocks noGrp="1"/>
          </p:cNvSpPr>
          <p:nvPr>
            <p:ph idx="1"/>
          </p:nvPr>
        </p:nvSpPr>
        <p:spPr/>
        <p:txBody>
          <a:bodyPr/>
          <a:lstStyle/>
          <a:p>
            <a:r>
              <a:rPr lang="en-US" dirty="0"/>
              <a:t>Higher performance than today's DRAM</a:t>
            </a:r>
          </a:p>
          <a:p>
            <a:r>
              <a:rPr lang="en-US" dirty="0" smtClean="0"/>
              <a:t>Intel </a:t>
            </a:r>
            <a:r>
              <a:rPr lang="en-US" dirty="0"/>
              <a:t>seems more fascinated by this, just released its "</a:t>
            </a:r>
            <a:r>
              <a:rPr lang="en-US" dirty="0" err="1"/>
              <a:t>neuromorphic</a:t>
            </a:r>
            <a:r>
              <a:rPr lang="en-US" dirty="0"/>
              <a:t>" chip design</a:t>
            </a:r>
          </a:p>
          <a:p>
            <a:r>
              <a:rPr lang="en-US" dirty="0" smtClean="0"/>
              <a:t>Not </a:t>
            </a:r>
            <a:r>
              <a:rPr lang="en-US" dirty="0"/>
              <a:t>able to perform processing</a:t>
            </a:r>
          </a:p>
          <a:p>
            <a:r>
              <a:rPr lang="en-US" dirty="0" smtClean="0"/>
              <a:t>Write </a:t>
            </a:r>
            <a:r>
              <a:rPr lang="en-US" dirty="0"/>
              <a:t>degradation is supposedly much slower</a:t>
            </a:r>
          </a:p>
          <a:p>
            <a:r>
              <a:rPr lang="en-US" dirty="0" smtClean="0"/>
              <a:t>Was </a:t>
            </a:r>
            <a:r>
              <a:rPr lang="en-US" dirty="0"/>
              <a:t>considered susceptible to unintentional change, maybe fixed?</a:t>
            </a:r>
          </a:p>
        </p:txBody>
      </p:sp>
    </p:spTree>
    <p:extLst>
      <p:ext uri="{BB962C8B-B14F-4D97-AF65-F5344CB8AC3E}">
        <p14:creationId xmlns:p14="http://schemas.microsoft.com/office/powerpoint/2010/main" val="346101466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Thanks!</a:t>
            </a:r>
            <a:endParaRPr lang="en-US" sz="6400" b="1" dirty="0"/>
          </a:p>
        </p:txBody>
      </p:sp>
    </p:spTree>
    <p:extLst>
      <p:ext uri="{BB962C8B-B14F-4D97-AF65-F5344CB8AC3E}">
        <p14:creationId xmlns:p14="http://schemas.microsoft.com/office/powerpoint/2010/main" val="102236585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Credits!</a:t>
            </a:r>
            <a:endParaRPr lang="en-US" b="1" dirty="0"/>
          </a:p>
        </p:txBody>
      </p:sp>
      <p:sp>
        <p:nvSpPr>
          <p:cNvPr id="3" name="Content Placeholder 2"/>
          <p:cNvSpPr>
            <a:spLocks noGrp="1"/>
          </p:cNvSpPr>
          <p:nvPr>
            <p:ph idx="1"/>
          </p:nvPr>
        </p:nvSpPr>
        <p:spPr/>
        <p:txBody>
          <a:bodyPr>
            <a:normAutofit fontScale="62500" lnSpcReduction="20000"/>
          </a:bodyPr>
          <a:lstStyle/>
          <a:p>
            <a:r>
              <a:rPr lang="en-US" dirty="0" smtClean="0">
                <a:hlinkClick r:id="rId2"/>
              </a:rPr>
              <a:t>What </a:t>
            </a:r>
            <a:r>
              <a:rPr lang="en-US" dirty="0">
                <a:hlinkClick r:id="rId2"/>
              </a:rPr>
              <a:t>Every Programmer Should Know About Memory</a:t>
            </a:r>
            <a:r>
              <a:rPr lang="en-US" dirty="0"/>
              <a:t>, Ulrich </a:t>
            </a:r>
            <a:r>
              <a:rPr lang="en-US" dirty="0" err="1"/>
              <a:t>Drepper</a:t>
            </a:r>
            <a:r>
              <a:rPr lang="en-US" dirty="0"/>
              <a:t> of </a:t>
            </a:r>
            <a:r>
              <a:rPr lang="en-US" dirty="0" err="1"/>
              <a:t>RedHat</a:t>
            </a:r>
            <a:r>
              <a:rPr lang="en-US" dirty="0"/>
              <a:t>, </a:t>
            </a:r>
            <a:r>
              <a:rPr lang="en-US" dirty="0" smtClean="0"/>
              <a:t>2007</a:t>
            </a:r>
            <a:endParaRPr lang="en-US" dirty="0"/>
          </a:p>
          <a:p>
            <a:r>
              <a:rPr lang="en-US" dirty="0" smtClean="0">
                <a:hlinkClick r:id="rId3"/>
              </a:rPr>
              <a:t>Java Performance</a:t>
            </a:r>
            <a:r>
              <a:rPr lang="en-US" dirty="0" smtClean="0"/>
              <a:t>, Charlie Hunt</a:t>
            </a:r>
            <a:endParaRPr lang="en-US" dirty="0"/>
          </a:p>
          <a:p>
            <a:r>
              <a:rPr lang="en-US" dirty="0" smtClean="0">
                <a:hlinkClick r:id="rId4"/>
              </a:rPr>
              <a:t>Wikipedia</a:t>
            </a:r>
            <a:r>
              <a:rPr lang="en-US" dirty="0">
                <a:hlinkClick r:id="rId4"/>
              </a:rPr>
              <a:t>/Wikimedia </a:t>
            </a:r>
            <a:r>
              <a:rPr lang="en-US" dirty="0" smtClean="0">
                <a:hlinkClick r:id="rId4"/>
              </a:rPr>
              <a:t>Commons</a:t>
            </a:r>
            <a:endParaRPr lang="en-US" dirty="0"/>
          </a:p>
          <a:p>
            <a:r>
              <a:rPr lang="en-US" dirty="0" smtClean="0">
                <a:hlinkClick r:id="rId5"/>
              </a:rPr>
              <a:t>AnandTech</a:t>
            </a:r>
            <a:endParaRPr lang="en-US" dirty="0"/>
          </a:p>
          <a:p>
            <a:r>
              <a:rPr lang="en-US" dirty="0" smtClean="0">
                <a:hlinkClick r:id="rId6"/>
              </a:rPr>
              <a:t>The </a:t>
            </a:r>
            <a:r>
              <a:rPr lang="en-US" dirty="0">
                <a:hlinkClick r:id="rId6"/>
              </a:rPr>
              <a:t>Microarchitecture of AMD, Intel and VIA </a:t>
            </a:r>
            <a:r>
              <a:rPr lang="en-US" dirty="0" smtClean="0">
                <a:hlinkClick r:id="rId6"/>
              </a:rPr>
              <a:t>CPUs</a:t>
            </a:r>
            <a:endParaRPr lang="en-US" dirty="0"/>
          </a:p>
          <a:p>
            <a:r>
              <a:rPr lang="en-US" dirty="0" smtClean="0">
                <a:hlinkClick r:id="rId7"/>
              </a:rPr>
              <a:t>Everything </a:t>
            </a:r>
            <a:r>
              <a:rPr lang="en-US" dirty="0">
                <a:hlinkClick r:id="rId7"/>
              </a:rPr>
              <a:t>You Need to Know about the Quick Path Interconnect</a:t>
            </a:r>
            <a:r>
              <a:rPr lang="en-US" dirty="0"/>
              <a:t>, Gabriel </a:t>
            </a:r>
            <a:r>
              <a:rPr lang="en-US" dirty="0" smtClean="0"/>
              <a:t>Torres/Hardware Secrets</a:t>
            </a:r>
          </a:p>
          <a:p>
            <a:r>
              <a:rPr lang="en-US" dirty="0" smtClean="0">
                <a:hlinkClick r:id="rId8"/>
              </a:rPr>
              <a:t>Inside </a:t>
            </a:r>
            <a:r>
              <a:rPr lang="en-US" dirty="0">
                <a:hlinkClick r:id="rId8"/>
              </a:rPr>
              <a:t>the Sandy Bridge Architecture</a:t>
            </a:r>
            <a:r>
              <a:rPr lang="en-US" dirty="0"/>
              <a:t>, Gabriel </a:t>
            </a:r>
            <a:r>
              <a:rPr lang="en-US" dirty="0" smtClean="0"/>
              <a:t>Torres/Hardware Secrets</a:t>
            </a:r>
            <a:endParaRPr lang="en-US" dirty="0"/>
          </a:p>
          <a:p>
            <a:r>
              <a:rPr lang="en-US" dirty="0" smtClean="0"/>
              <a:t>Martin </a:t>
            </a:r>
            <a:r>
              <a:rPr lang="en-US" dirty="0"/>
              <a:t>Thompson's </a:t>
            </a:r>
            <a:r>
              <a:rPr lang="en-US" dirty="0">
                <a:hlinkClick r:id="rId9"/>
              </a:rPr>
              <a:t>Mechanical Sympathy blog </a:t>
            </a:r>
            <a:r>
              <a:rPr lang="en-US" dirty="0"/>
              <a:t>and Disruptor </a:t>
            </a:r>
            <a:r>
              <a:rPr lang="en-US" dirty="0" smtClean="0"/>
              <a:t>presentations</a:t>
            </a:r>
            <a:endParaRPr lang="en-US" dirty="0"/>
          </a:p>
          <a:p>
            <a:r>
              <a:rPr lang="en-US" dirty="0" smtClean="0">
                <a:hlinkClick r:id="rId10"/>
              </a:rPr>
              <a:t>The Application Memory Wall</a:t>
            </a:r>
            <a:r>
              <a:rPr lang="en-US" dirty="0" smtClean="0"/>
              <a:t>, Gil </a:t>
            </a:r>
            <a:r>
              <a:rPr lang="en-US" dirty="0" err="1"/>
              <a:t>Tene</a:t>
            </a:r>
            <a:r>
              <a:rPr lang="en-US" dirty="0"/>
              <a:t>, CTO of Azul </a:t>
            </a:r>
            <a:r>
              <a:rPr lang="en-US" dirty="0" smtClean="0"/>
              <a:t>Systems</a:t>
            </a:r>
            <a:endParaRPr lang="en-US" dirty="0"/>
          </a:p>
          <a:p>
            <a:r>
              <a:rPr lang="en-US" dirty="0" smtClean="0">
                <a:hlinkClick r:id="rId11"/>
              </a:rPr>
              <a:t>AMD </a:t>
            </a:r>
            <a:r>
              <a:rPr lang="en-US" dirty="0">
                <a:hlinkClick r:id="rId11"/>
              </a:rPr>
              <a:t>Bulldozer/Intel Sandy Bridge </a:t>
            </a:r>
            <a:r>
              <a:rPr lang="en-US" dirty="0" smtClean="0">
                <a:hlinkClick r:id="rId11"/>
              </a:rPr>
              <a:t>Comparison,</a:t>
            </a:r>
            <a:r>
              <a:rPr lang="en-US" dirty="0" smtClean="0"/>
              <a:t> </a:t>
            </a:r>
            <a:r>
              <a:rPr lang="en-US" dirty="0" err="1"/>
              <a:t>Gionatan</a:t>
            </a:r>
            <a:r>
              <a:rPr lang="en-US" dirty="0"/>
              <a:t> </a:t>
            </a:r>
            <a:r>
              <a:rPr lang="en-US" dirty="0" err="1" smtClean="0"/>
              <a:t>Danti</a:t>
            </a:r>
            <a:endParaRPr lang="en-US" dirty="0"/>
          </a:p>
          <a:p>
            <a:r>
              <a:rPr lang="en-US" dirty="0" smtClean="0">
                <a:hlinkClick r:id="rId12"/>
              </a:rPr>
              <a:t>SI </a:t>
            </a:r>
            <a:r>
              <a:rPr lang="en-US" dirty="0">
                <a:hlinkClick r:id="rId12"/>
              </a:rPr>
              <a:t>Software's </a:t>
            </a:r>
            <a:r>
              <a:rPr lang="en-US" dirty="0" smtClean="0">
                <a:hlinkClick r:id="rId12"/>
              </a:rPr>
              <a:t>Memory Latency Benchmarks</a:t>
            </a:r>
            <a:endParaRPr lang="en-US" dirty="0"/>
          </a:p>
          <a:p>
            <a:r>
              <a:rPr lang="en-US" dirty="0" smtClean="0"/>
              <a:t>Martin </a:t>
            </a:r>
            <a:r>
              <a:rPr lang="en-US" dirty="0"/>
              <a:t>Thompson and Cliff Click provided feedback </a:t>
            </a:r>
            <a:r>
              <a:rPr lang="en-US" dirty="0" smtClean="0"/>
              <a:t>&amp;additional </a:t>
            </a:r>
            <a:r>
              <a:rPr lang="en-US" dirty="0"/>
              <a:t>content</a:t>
            </a:r>
          </a:p>
        </p:txBody>
      </p:sp>
    </p:spTree>
    <p:extLst>
      <p:ext uri="{BB962C8B-B14F-4D97-AF65-F5344CB8AC3E}">
        <p14:creationId xmlns:p14="http://schemas.microsoft.com/office/powerpoint/2010/main" val="356940675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Definitions</a:t>
            </a:r>
            <a:endParaRPr lang="en-US" sz="6400" b="1" dirty="0"/>
          </a:p>
        </p:txBody>
      </p:sp>
    </p:spTree>
    <p:extLst>
      <p:ext uri="{BB962C8B-B14F-4D97-AF65-F5344CB8AC3E}">
        <p14:creationId xmlns:p14="http://schemas.microsoft.com/office/powerpoint/2010/main" val="161587698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SMP</a:t>
            </a:r>
            <a:endParaRPr lang="en-US" b="1" dirty="0"/>
          </a:p>
        </p:txBody>
      </p:sp>
      <p:sp>
        <p:nvSpPr>
          <p:cNvPr id="3" name="Content Placeholder 2"/>
          <p:cNvSpPr>
            <a:spLocks noGrp="1"/>
          </p:cNvSpPr>
          <p:nvPr>
            <p:ph idx="1"/>
          </p:nvPr>
        </p:nvSpPr>
        <p:spPr>
          <a:xfrm>
            <a:off x="457200" y="1417638"/>
            <a:ext cx="8229600" cy="1757555"/>
          </a:xfrm>
        </p:spPr>
        <p:txBody>
          <a:bodyPr>
            <a:normAutofit/>
          </a:bodyPr>
          <a:lstStyle/>
          <a:p>
            <a:r>
              <a:rPr lang="en-US" dirty="0" smtClean="0"/>
              <a:t>Symmetric Multiprocessor (SMP) Architecture</a:t>
            </a:r>
          </a:p>
          <a:p>
            <a:r>
              <a:rPr lang="en-US" dirty="0" smtClean="0"/>
              <a:t>Shared main </a:t>
            </a:r>
            <a:r>
              <a:rPr lang="en-US" dirty="0" smtClean="0"/>
              <a:t>memory </a:t>
            </a:r>
            <a:r>
              <a:rPr lang="en-US" dirty="0" smtClean="0"/>
              <a:t>controlled by single </a:t>
            </a:r>
            <a:r>
              <a:rPr lang="en-US" dirty="0" smtClean="0"/>
              <a:t>OS</a:t>
            </a:r>
            <a:endParaRPr lang="en-US" dirty="0" smtClean="0"/>
          </a:p>
          <a:p>
            <a:r>
              <a:rPr lang="en-US" dirty="0" smtClean="0"/>
              <a:t>No more Northbridge</a:t>
            </a:r>
          </a:p>
          <a:p>
            <a:pPr marL="0" indent="0">
              <a:buNone/>
            </a:pPr>
            <a:endParaRPr lang="en-US" dirty="0" smtClean="0"/>
          </a:p>
        </p:txBody>
      </p:sp>
      <p:grpSp>
        <p:nvGrpSpPr>
          <p:cNvPr id="6" name="Group 5"/>
          <p:cNvGrpSpPr/>
          <p:nvPr/>
        </p:nvGrpSpPr>
        <p:grpSpPr>
          <a:xfrm>
            <a:off x="2235105" y="3316498"/>
            <a:ext cx="4673790" cy="2988678"/>
            <a:chOff x="2133035" y="3316497"/>
            <a:chExt cx="4907214" cy="3180879"/>
          </a:xfrm>
        </p:grpSpPr>
        <p:sp>
          <p:nvSpPr>
            <p:cNvPr id="5" name="Rectangle 4"/>
            <p:cNvSpPr/>
            <p:nvPr/>
          </p:nvSpPr>
          <p:spPr>
            <a:xfrm>
              <a:off x="2133035" y="3316497"/>
              <a:ext cx="4907214" cy="318087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sm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1885" y="3415132"/>
              <a:ext cx="4700230" cy="2984646"/>
            </a:xfrm>
            <a:prstGeom prst="rect">
              <a:avLst/>
            </a:prstGeom>
          </p:spPr>
        </p:pic>
      </p:grpSp>
    </p:spTree>
    <p:extLst>
      <p:ext uri="{BB962C8B-B14F-4D97-AF65-F5344CB8AC3E}">
        <p14:creationId xmlns:p14="http://schemas.microsoft.com/office/powerpoint/2010/main" val="176900633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NUMA</a:t>
            </a:r>
            <a:endParaRPr lang="en-US" b="1" dirty="0"/>
          </a:p>
        </p:txBody>
      </p:sp>
      <p:sp>
        <p:nvSpPr>
          <p:cNvPr id="3" name="Content Placeholder 2"/>
          <p:cNvSpPr>
            <a:spLocks noGrp="1"/>
          </p:cNvSpPr>
          <p:nvPr>
            <p:ph idx="1"/>
          </p:nvPr>
        </p:nvSpPr>
        <p:spPr/>
        <p:txBody>
          <a:bodyPr>
            <a:normAutofit/>
          </a:bodyPr>
          <a:lstStyle/>
          <a:p>
            <a:r>
              <a:rPr lang="en-US" dirty="0" smtClean="0"/>
              <a:t>Non-Uniform Memory Access</a:t>
            </a:r>
          </a:p>
          <a:p>
            <a:r>
              <a:rPr lang="en-US" dirty="0" smtClean="0"/>
              <a:t>The </a:t>
            </a:r>
            <a:r>
              <a:rPr lang="en-US" dirty="0" smtClean="0"/>
              <a:t>organization of processors reflect the time to access data in RAM, called the </a:t>
            </a:r>
            <a:r>
              <a:rPr lang="en-US" dirty="0" smtClean="0"/>
              <a:t>“NUMA factor”</a:t>
            </a:r>
            <a:endParaRPr lang="en-US" dirty="0" smtClean="0"/>
          </a:p>
          <a:p>
            <a:r>
              <a:rPr lang="en-US" dirty="0" smtClean="0"/>
              <a:t>Shared memory space (as opposed to multiple commodity machines</a:t>
            </a:r>
            <a:r>
              <a:rPr lang="en-US" dirty="0" smtClean="0"/>
              <a:t>)</a:t>
            </a:r>
          </a:p>
        </p:txBody>
      </p:sp>
    </p:spTree>
    <p:extLst>
      <p:ext uri="{BB962C8B-B14F-4D97-AF65-F5344CB8AC3E}">
        <p14:creationId xmlns:p14="http://schemas.microsoft.com/office/powerpoint/2010/main" val="402460816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Locality</a:t>
            </a:r>
            <a:endParaRPr lang="en-US" b="1" dirty="0"/>
          </a:p>
        </p:txBody>
      </p:sp>
      <p:sp>
        <p:nvSpPr>
          <p:cNvPr id="3" name="Content Placeholder 2"/>
          <p:cNvSpPr>
            <a:spLocks noGrp="1"/>
          </p:cNvSpPr>
          <p:nvPr>
            <p:ph idx="1"/>
          </p:nvPr>
        </p:nvSpPr>
        <p:spPr/>
        <p:txBody>
          <a:bodyPr/>
          <a:lstStyle/>
          <a:p>
            <a:r>
              <a:rPr lang="en-US" dirty="0" smtClean="0"/>
              <a:t>The most critical factor in performance</a:t>
            </a:r>
          </a:p>
          <a:p>
            <a:r>
              <a:rPr lang="en-US" dirty="0" smtClean="0"/>
              <a:t>Not guaranteed by a JVM</a:t>
            </a:r>
            <a:endParaRPr lang="en-US" dirty="0" smtClean="0"/>
          </a:p>
          <a:p>
            <a:r>
              <a:rPr lang="en-US" b="1" dirty="0" smtClean="0"/>
              <a:t>Spatial </a:t>
            </a:r>
            <a:r>
              <a:rPr lang="en-US" dirty="0" smtClean="0"/>
              <a:t>- reused over and over in a loop, data accessed in small regions</a:t>
            </a:r>
          </a:p>
          <a:p>
            <a:r>
              <a:rPr lang="en-US" b="1" dirty="0" smtClean="0"/>
              <a:t>Temporal </a:t>
            </a:r>
            <a:r>
              <a:rPr lang="en-US" dirty="0" smtClean="0"/>
              <a:t>- high probability it will be reused before long</a:t>
            </a:r>
            <a:endParaRPr lang="en-US" dirty="0"/>
          </a:p>
        </p:txBody>
      </p:sp>
    </p:spTree>
    <p:extLst>
      <p:ext uri="{BB962C8B-B14F-4D97-AF65-F5344CB8AC3E}">
        <p14:creationId xmlns:p14="http://schemas.microsoft.com/office/powerpoint/2010/main" val="191166452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Memory Controller</a:t>
            </a:r>
            <a:endParaRPr lang="en-US" b="1" dirty="0"/>
          </a:p>
        </p:txBody>
      </p:sp>
      <p:sp>
        <p:nvSpPr>
          <p:cNvPr id="3" name="Content Placeholder 2"/>
          <p:cNvSpPr>
            <a:spLocks noGrp="1"/>
          </p:cNvSpPr>
          <p:nvPr>
            <p:ph idx="1"/>
          </p:nvPr>
        </p:nvSpPr>
        <p:spPr/>
        <p:txBody>
          <a:bodyPr/>
          <a:lstStyle/>
          <a:p>
            <a:r>
              <a:rPr lang="en-US" dirty="0" smtClean="0"/>
              <a:t>Manages communication </a:t>
            </a:r>
            <a:r>
              <a:rPr lang="en-US" dirty="0" smtClean="0"/>
              <a:t>of reads/writes </a:t>
            </a:r>
            <a:r>
              <a:rPr lang="en-US" dirty="0" smtClean="0"/>
              <a:t>between </a:t>
            </a:r>
            <a:r>
              <a:rPr lang="en-US" dirty="0" smtClean="0"/>
              <a:t>the CPU and RAM</a:t>
            </a:r>
          </a:p>
          <a:p>
            <a:r>
              <a:rPr lang="en-US" dirty="0" smtClean="0"/>
              <a:t>Integrated </a:t>
            </a:r>
            <a:r>
              <a:rPr lang="en-US" dirty="0" smtClean="0"/>
              <a:t>Memory Controller on die</a:t>
            </a:r>
          </a:p>
          <a:p>
            <a:pPr marL="0" indent="0">
              <a:buNone/>
            </a:pPr>
            <a:endParaRPr lang="en-US" dirty="0"/>
          </a:p>
        </p:txBody>
      </p:sp>
    </p:spTree>
    <p:extLst>
      <p:ext uri="{BB962C8B-B14F-4D97-AF65-F5344CB8AC3E}">
        <p14:creationId xmlns:p14="http://schemas.microsoft.com/office/powerpoint/2010/main" val="109353883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3634</TotalTime>
  <Words>5115</Words>
  <Application>Microsoft Macintosh PowerPoint</Application>
  <PresentationFormat>On-screen Show (4:3)</PresentationFormat>
  <Paragraphs>389</Paragraphs>
  <Slides>44</Slides>
  <Notes>36</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CPU Caches</vt:lpstr>
      <vt:lpstr>Agenda</vt:lpstr>
      <vt:lpstr>Goal</vt:lpstr>
      <vt:lpstr>Why?</vt:lpstr>
      <vt:lpstr>PowerPoint Presentation</vt:lpstr>
      <vt:lpstr>SMP</vt:lpstr>
      <vt:lpstr>NUMA</vt:lpstr>
      <vt:lpstr>Data Locality</vt:lpstr>
      <vt:lpstr>Memory Controller</vt:lpstr>
      <vt:lpstr>Cache Lines</vt:lpstr>
      <vt:lpstr>Cache Associativity</vt:lpstr>
      <vt:lpstr>Cache Eviction Strategies</vt:lpstr>
      <vt:lpstr>Cache Write Strategies</vt:lpstr>
      <vt:lpstr>Exclusive versus Inclusive</vt:lpstr>
      <vt:lpstr>Inter-Socket Communication</vt:lpstr>
      <vt:lpstr>MESI+F Cache Coherency Protocol</vt:lpstr>
      <vt:lpstr>Static RAM (SRAM)</vt:lpstr>
      <vt:lpstr>Dynamic RAM (DRAM)</vt:lpstr>
      <vt:lpstr>PowerPoint Presentation</vt:lpstr>
      <vt:lpstr>Current Processors</vt:lpstr>
      <vt:lpstr>PowerPoint Presentation</vt:lpstr>
      <vt:lpstr>“Latency Numbers Everyone Should Know”</vt:lpstr>
      <vt:lpstr>Measured Cache Latencies</vt:lpstr>
      <vt:lpstr>Registers</vt:lpstr>
      <vt:lpstr>Store Buffers</vt:lpstr>
      <vt:lpstr>Level Zero (L0)</vt:lpstr>
      <vt:lpstr>Level One (L1)</vt:lpstr>
      <vt:lpstr>Level Two (L2)</vt:lpstr>
      <vt:lpstr>Level Three (L3)</vt:lpstr>
      <vt:lpstr>PowerPoint Presentation</vt:lpstr>
      <vt:lpstr>Striding &amp; Pre-fetching</vt:lpstr>
      <vt:lpstr>Cache Misses</vt:lpstr>
      <vt:lpstr>Programming Optimizations</vt:lpstr>
      <vt:lpstr>What about Functional Programming?</vt:lpstr>
      <vt:lpstr>Hyperthreading</vt:lpstr>
      <vt:lpstr>Data Structures</vt:lpstr>
      <vt:lpstr>Application Memory Wall &amp; GC</vt:lpstr>
      <vt:lpstr>Using GPUs</vt:lpstr>
      <vt:lpstr>PowerPoint Presentation</vt:lpstr>
      <vt:lpstr>ManyCore</vt:lpstr>
      <vt:lpstr>Memristor</vt:lpstr>
      <vt:lpstr>Phase Change Memory (PRAM)</vt:lpstr>
      <vt:lpstr>PowerPoint Presentation</vt:lpstr>
      <vt:lpstr>Credits!</vt:lpstr>
    </vt:vector>
  </TitlesOfParts>
  <Company>Typesafe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CPU Caches</dc:title>
  <dc:creator>James Allen</dc:creator>
  <cp:lastModifiedBy>James Allen</cp:lastModifiedBy>
  <cp:revision>330</cp:revision>
  <dcterms:created xsi:type="dcterms:W3CDTF">2012-09-07T18:59:27Z</dcterms:created>
  <dcterms:modified xsi:type="dcterms:W3CDTF">2012-09-12T16:20:00Z</dcterms:modified>
</cp:coreProperties>
</file>