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70"/>
    <p:restoredTop sz="94694"/>
  </p:normalViewPr>
  <p:slideViewPr>
    <p:cSldViewPr snapToGrid="0">
      <p:cViewPr varScale="1">
        <p:scale>
          <a:sx n="117" d="100"/>
          <a:sy n="117" d="100"/>
        </p:scale>
        <p:origin x="12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3BC68-3223-0E12-C61F-54B659F7FD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55091C-0DE2-75F0-A05A-AB410D6006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239B64-AD4F-C9A0-3617-E98AE0ABE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43648-BAFD-8440-88EC-6A0CE16D265D}" type="datetimeFigureOut">
              <a:rPr lang="en-US" smtClean="0"/>
              <a:t>12/16/23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0A5F6-372F-2232-98C7-446A5913C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26E602-D9AA-0366-0BBF-0E631FDBC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A142E-EA08-8347-8177-26D57B8F0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655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7C1D6-6CD3-CB40-1B6F-32FD3F5AF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CEFF76-38C3-E066-B62A-7ACFA96970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7DF37-2092-7D32-9F3B-CD6FFD224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43648-BAFD-8440-88EC-6A0CE16D265D}" type="datetimeFigureOut">
              <a:rPr lang="en-US" smtClean="0"/>
              <a:t>12/16/23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C18E91-EEA6-4D30-9BB5-E9EA56F03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459002-DC19-0A28-FAB2-CE6E50A03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A142E-EA08-8347-8177-26D57B8F0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412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88A0E4-15E1-6648-5B0A-B57F1E3EFC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CA2729-1778-E0EF-9A97-8A19D7D42B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3A82C-4F77-AA56-8094-F412C6B21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43648-BAFD-8440-88EC-6A0CE16D265D}" type="datetimeFigureOut">
              <a:rPr lang="en-US" smtClean="0"/>
              <a:t>12/16/23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65E20-3B54-441D-4740-4446900D5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61A396-0906-DE3C-97DE-4EAC7CC8E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A142E-EA08-8347-8177-26D57B8F0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473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E63EB-9B8B-0C65-400F-230AEE14D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4A3CC-2349-2357-8202-6FA8E6533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3ABC38-9A29-2B7B-3B1C-CB303B893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43648-BAFD-8440-88EC-6A0CE16D265D}" type="datetimeFigureOut">
              <a:rPr lang="en-US" smtClean="0"/>
              <a:t>12/16/23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3B863C-DC32-82C4-B59E-401FB7AC6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94CBB-67B0-3998-D3A6-8AD824CD5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A142E-EA08-8347-8177-26D57B8F0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053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8BA8D-8615-53D5-0E04-9DC0B7D21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36B975-AB59-CBEA-7B63-23EB4C782B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1D3B73-54CD-A26E-7D80-0B11C0FA4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43648-BAFD-8440-88EC-6A0CE16D265D}" type="datetimeFigureOut">
              <a:rPr lang="en-US" smtClean="0"/>
              <a:t>12/16/23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A1909C-0BA1-9E55-6C51-0807DE78D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FB08C-90AC-F474-AC31-92A53DFE3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A142E-EA08-8347-8177-26D57B8F0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619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C8903-5F3D-7D11-4D0B-80F2FE803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ED7FC-78B8-6F79-8391-DEE80E9A1C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CE517C-687A-E467-66A5-0686B95824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6CAD30-171F-BD18-AFE3-6712895B1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43648-BAFD-8440-88EC-6A0CE16D265D}" type="datetimeFigureOut">
              <a:rPr lang="en-US" smtClean="0"/>
              <a:t>12/16/23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668502-CBC3-E547-ED98-5A73BDD1E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76E5F1-3A28-2BE0-41E2-75F696700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A142E-EA08-8347-8177-26D57B8F0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919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1CE92-C5A7-6A9F-AB21-B6C6EFF23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2BD509-1DEA-CBCC-973C-3139BD247D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EF443D-4431-231E-02D8-499C66430F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76E537-ED1F-322D-C28E-C656F90616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4D2F5D-ECFF-1596-8410-8E26CC5CCC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662948-3BCF-0514-810A-999AE4E92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43648-BAFD-8440-88EC-6A0CE16D265D}" type="datetimeFigureOut">
              <a:rPr lang="en-US" smtClean="0"/>
              <a:t>12/16/23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1A420A-C0A8-7570-5B5A-098E881F1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82F4A3-0BCD-7B88-1A21-D39B13D41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A142E-EA08-8347-8177-26D57B8F0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509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36AE7-C491-3067-4894-0A5E73275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C7E509-EA61-92E3-B3B2-B83308AF2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43648-BAFD-8440-88EC-6A0CE16D265D}" type="datetimeFigureOut">
              <a:rPr lang="en-US" smtClean="0"/>
              <a:t>12/16/23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CACE30-9F41-6C1A-7449-C7EE9B842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4370BA-59F5-79FA-C59C-B41E6343A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A142E-EA08-8347-8177-26D57B8F0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866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ABA2EE-4746-50AD-A547-BBD0E5251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43648-BAFD-8440-88EC-6A0CE16D265D}" type="datetimeFigureOut">
              <a:rPr lang="en-US" smtClean="0"/>
              <a:t>12/16/23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F1D00D-8A3C-9514-BD05-8008CDDBF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FD0ACA-64F6-D1FE-828D-F10F0B37C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A142E-EA08-8347-8177-26D57B8F0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092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79B78-2001-1F35-3551-47E266D9B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76484-C543-956B-DC4B-26CA6A39F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70FF13-E911-318C-0BF7-8E7435C9C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252901-8420-5EF4-F4A1-716AAEBF6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43648-BAFD-8440-88EC-6A0CE16D265D}" type="datetimeFigureOut">
              <a:rPr lang="en-US" smtClean="0"/>
              <a:t>12/16/23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52EC7A-4DFE-2209-8A47-09FD9F0AE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1ACAD7-DB2D-DF20-C8C4-0B7CE46C7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A142E-EA08-8347-8177-26D57B8F0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224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BB80B-BCA3-DDC6-5754-31838B2A8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5710E5-AE1D-379E-0D35-58CAE18266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95FDD5-4D26-67BB-4279-0D79732B04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EC4CF9-D99A-36F4-1300-888585EEF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43648-BAFD-8440-88EC-6A0CE16D265D}" type="datetimeFigureOut">
              <a:rPr lang="en-US" smtClean="0"/>
              <a:t>12/16/23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776CBA-C6C9-24B8-21AE-ED259CEA6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4E5EBC-74C8-2EBA-8AF5-537185FE1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A142E-EA08-8347-8177-26D57B8F0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793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48594E-82C5-BB4E-21E9-6737C3F92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4B439A-4D49-F777-BDAA-D12AB20C5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C1CCD-9E05-9C01-79A6-48490E74D1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43648-BAFD-8440-88EC-6A0CE16D265D}" type="datetimeFigureOut">
              <a:rPr lang="en-US" smtClean="0"/>
              <a:t>12/16/23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8B43B-42AB-C30F-44BE-CBEEADF0EE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22194-E3E6-60B3-8293-A4ED6547C3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A142E-EA08-8347-8177-26D57B8F0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09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nowy mountain range with clouds&#10;&#10;Description automatically generated">
            <a:extLst>
              <a:ext uri="{FF2B5EF4-FFF2-40B4-BE49-F238E27FC236}">
                <a16:creationId xmlns:a16="http://schemas.microsoft.com/office/drawing/2014/main" id="{F3489DC5-75E5-6594-5342-D6005866BDA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343A35-FAA4-776A-0DC6-E1FE841855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Big Mountain Resort </a:t>
            </a:r>
            <a:br>
              <a:rPr lang="en-US" dirty="0"/>
            </a:br>
            <a:r>
              <a:rPr lang="en-US" dirty="0"/>
              <a:t>ticket price modeling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F9C4B4-5BA6-2CD6-478E-D3632A3E26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Dec 2023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15E584-C422-7EE1-F0E8-4D67A9D2FF2F}"/>
              </a:ext>
            </a:extLst>
          </p:cNvPr>
          <p:cNvSpPr txBox="1"/>
          <p:nvPr/>
        </p:nvSpPr>
        <p:spPr>
          <a:xfrm>
            <a:off x="215030" y="6488668"/>
            <a:ext cx="11761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Big Mountain Resort 									Confidential</a:t>
            </a:r>
          </a:p>
        </p:txBody>
      </p:sp>
    </p:spTree>
    <p:extLst>
      <p:ext uri="{BB962C8B-B14F-4D97-AF65-F5344CB8AC3E}">
        <p14:creationId xmlns:p14="http://schemas.microsoft.com/office/powerpoint/2010/main" val="3108154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nowy mountain range with clouds&#10;&#10;Description automatically generated">
            <a:extLst>
              <a:ext uri="{FF2B5EF4-FFF2-40B4-BE49-F238E27FC236}">
                <a16:creationId xmlns:a16="http://schemas.microsoft.com/office/drawing/2014/main" id="{CB45048A-6C17-1353-C0D6-19A2D4C8092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FBCB2FD-B448-3BCF-2D2D-4E8AC964B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6ADE8-7DB2-4860-C823-D864B05E7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54487" cy="2735850"/>
          </a:xfrm>
        </p:spPr>
        <p:txBody>
          <a:bodyPr>
            <a:normAutofit/>
          </a:bodyPr>
          <a:lstStyle/>
          <a:p>
            <a:r>
              <a:rPr lang="en-US" dirty="0"/>
              <a:t>BMR is 2h from Missoula, Helena, &amp; Bozeman and serves 350k customers/year (5 tickets/person)</a:t>
            </a:r>
          </a:p>
          <a:p>
            <a:r>
              <a:rPr lang="en-US" dirty="0"/>
              <a:t>Ticket prices have previously been determined by comparing to total            market average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CBDB6E-95CD-9728-9D1B-CF527A66EA6E}"/>
              </a:ext>
            </a:extLst>
          </p:cNvPr>
          <p:cNvSpPr txBox="1"/>
          <p:nvPr/>
        </p:nvSpPr>
        <p:spPr>
          <a:xfrm>
            <a:off x="215030" y="6488668"/>
            <a:ext cx="11761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Big Mountain Resort 									Confidential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BB6A84D-B650-9162-1EF1-312134E0F530}"/>
              </a:ext>
            </a:extLst>
          </p:cNvPr>
          <p:cNvGrpSpPr/>
          <p:nvPr/>
        </p:nvGrpSpPr>
        <p:grpSpPr>
          <a:xfrm>
            <a:off x="6402962" y="393700"/>
            <a:ext cx="5454487" cy="3175000"/>
            <a:chOff x="6402962" y="393700"/>
            <a:chExt cx="5454487" cy="3175000"/>
          </a:xfrm>
        </p:grpSpPr>
        <p:pic>
          <p:nvPicPr>
            <p:cNvPr id="9" name="Picture 8" descr="A close-up of a map&#10;&#10;Description automatically generated">
              <a:extLst>
                <a:ext uri="{FF2B5EF4-FFF2-40B4-BE49-F238E27FC236}">
                  <a16:creationId xmlns:a16="http://schemas.microsoft.com/office/drawing/2014/main" id="{B5E9CB75-A8F7-833C-A9F2-7B18C76EF0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</a:blip>
            <a:stretch>
              <a:fillRect/>
            </a:stretch>
          </p:blipFill>
          <p:spPr>
            <a:xfrm>
              <a:off x="6402962" y="393700"/>
              <a:ext cx="5454487" cy="3175000"/>
            </a:xfrm>
            <a:prstGeom prst="rect">
              <a:avLst/>
            </a:prstGeom>
          </p:spPr>
        </p:pic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B8BFE4D-91DB-EFB0-8865-758A0C40B134}"/>
                </a:ext>
              </a:extLst>
            </p:cNvPr>
            <p:cNvSpPr/>
            <p:nvPr/>
          </p:nvSpPr>
          <p:spPr>
            <a:xfrm>
              <a:off x="7987004" y="1779906"/>
              <a:ext cx="79758" cy="7875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C105C75-A5A2-AA9B-7290-5F585E4C88AD}"/>
                </a:ext>
              </a:extLst>
            </p:cNvPr>
            <p:cNvSpPr txBox="1"/>
            <p:nvPr/>
          </p:nvSpPr>
          <p:spPr>
            <a:xfrm>
              <a:off x="7725698" y="1386475"/>
              <a:ext cx="640080" cy="369332"/>
            </a:xfrm>
            <a:prstGeom prst="rect">
              <a:avLst/>
            </a:prstGeom>
            <a:solidFill>
              <a:schemeClr val="bg1">
                <a:alpha val="44000"/>
              </a:schemeClr>
            </a:solidFill>
          </p:spPr>
          <p:txBody>
            <a:bodyPr wrap="square" rtlCol="0" anchor="ctr" anchorCtr="0">
              <a:spAutoFit/>
            </a:bodyPr>
            <a:lstStyle/>
            <a:p>
              <a:r>
                <a:rPr lang="en-US" b="1" dirty="0"/>
                <a:t>BMR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6A55D125-D3EC-9878-A4FF-0A224938EBE8}"/>
              </a:ext>
            </a:extLst>
          </p:cNvPr>
          <p:cNvSpPr txBox="1"/>
          <p:nvPr/>
        </p:nvSpPr>
        <p:spPr>
          <a:xfrm>
            <a:off x="838200" y="4332275"/>
            <a:ext cx="1101924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BMR has premium features including a longest run of 3.3 mi, vertical drop of 2,353 feet, and 11 lifts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These features could be leveraged to facilitate data driven ticket pricing</a:t>
            </a:r>
          </a:p>
        </p:txBody>
      </p:sp>
    </p:spTree>
    <p:extLst>
      <p:ext uri="{BB962C8B-B14F-4D97-AF65-F5344CB8AC3E}">
        <p14:creationId xmlns:p14="http://schemas.microsoft.com/office/powerpoint/2010/main" val="46921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nowy mountain range with clouds&#10;&#10;Description automatically generated">
            <a:extLst>
              <a:ext uri="{FF2B5EF4-FFF2-40B4-BE49-F238E27FC236}">
                <a16:creationId xmlns:a16="http://schemas.microsoft.com/office/drawing/2014/main" id="{CB45048A-6C17-1353-C0D6-19A2D4C8092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FBCB2FD-B448-3BCF-2D2D-4E8AC964B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6ADE8-7DB2-4860-C823-D864B05E7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54700" cy="4351338"/>
          </a:xfrm>
        </p:spPr>
        <p:txBody>
          <a:bodyPr>
            <a:normAutofit/>
          </a:bodyPr>
          <a:lstStyle/>
          <a:p>
            <a:r>
              <a:rPr lang="en-US" dirty="0"/>
              <a:t>In Q2 of 2023 BMR installed a new chair lift</a:t>
            </a:r>
          </a:p>
          <a:p>
            <a:r>
              <a:rPr lang="en-US" dirty="0"/>
              <a:t>Operating cost = $1.54M/year</a:t>
            </a:r>
          </a:p>
          <a:p>
            <a:r>
              <a:rPr lang="en-US" dirty="0"/>
              <a:t>Objective: model features and ticket prices of American ski resorts to determine whether BMR can recoup this cost by raising ticket prices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CBDB6E-95CD-9728-9D1B-CF527A66EA6E}"/>
              </a:ext>
            </a:extLst>
          </p:cNvPr>
          <p:cNvSpPr txBox="1"/>
          <p:nvPr/>
        </p:nvSpPr>
        <p:spPr>
          <a:xfrm>
            <a:off x="215030" y="6488668"/>
            <a:ext cx="11761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Big Mountain Resort 									Confidential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BC7909-C8F0-7356-0B9F-37E26E13BD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015"/>
          <a:stretch/>
        </p:blipFill>
        <p:spPr>
          <a:xfrm>
            <a:off x="6767433" y="371476"/>
            <a:ext cx="5005468" cy="396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891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nowy mountain range with clouds&#10;&#10;Description automatically generated">
            <a:extLst>
              <a:ext uri="{FF2B5EF4-FFF2-40B4-BE49-F238E27FC236}">
                <a16:creationId xmlns:a16="http://schemas.microsoft.com/office/drawing/2014/main" id="{CB45048A-6C17-1353-C0D6-19A2D4C8092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FBCB2FD-B448-3BCF-2D2D-4E8AC964B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6ADE8-7DB2-4860-C823-D864B05E7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45926" cy="4351338"/>
          </a:xfrm>
        </p:spPr>
        <p:txBody>
          <a:bodyPr>
            <a:normAutofit/>
          </a:bodyPr>
          <a:lstStyle/>
          <a:p>
            <a:r>
              <a:rPr lang="en-US" dirty="0"/>
              <a:t>Based on existing amenities, BMR can likely initially raise prices by $5/ticket, generating $8.75M (exceeding goal by $7.2M)</a:t>
            </a:r>
          </a:p>
          <a:p>
            <a:r>
              <a:rPr lang="en-US" dirty="0"/>
              <a:t>BMR could close 3 low use runs without impacting price</a:t>
            </a:r>
          </a:p>
          <a:p>
            <a:r>
              <a:rPr lang="en-US" dirty="0"/>
              <a:t>Could raise ticket prices another $2 by:</a:t>
            </a:r>
          </a:p>
          <a:p>
            <a:pPr lvl="1"/>
            <a:r>
              <a:rPr lang="en-US" dirty="0"/>
              <a:t>Increasing vertical drop 150 ft</a:t>
            </a:r>
          </a:p>
          <a:p>
            <a:pPr lvl="1"/>
            <a:r>
              <a:rPr lang="en-US" dirty="0"/>
              <a:t>Add a run</a:t>
            </a:r>
          </a:p>
          <a:p>
            <a:pPr lvl="1"/>
            <a:r>
              <a:rPr lang="en-US" dirty="0"/>
              <a:t>Add a chair lift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CBDB6E-95CD-9728-9D1B-CF527A66EA6E}"/>
              </a:ext>
            </a:extLst>
          </p:cNvPr>
          <p:cNvSpPr txBox="1"/>
          <p:nvPr/>
        </p:nvSpPr>
        <p:spPr>
          <a:xfrm>
            <a:off x="215030" y="6488668"/>
            <a:ext cx="11761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Big Mountain Resort 									Confidential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8B5663-951A-034F-1C99-8D7282D8D4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003" r="26471"/>
          <a:stretch/>
        </p:blipFill>
        <p:spPr>
          <a:xfrm>
            <a:off x="7188928" y="1460501"/>
            <a:ext cx="4393474" cy="3643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937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nowy mountain range with clouds&#10;&#10;Description automatically generated">
            <a:extLst>
              <a:ext uri="{FF2B5EF4-FFF2-40B4-BE49-F238E27FC236}">
                <a16:creationId xmlns:a16="http://schemas.microsoft.com/office/drawing/2014/main" id="{CB45048A-6C17-1353-C0D6-19A2D4C8092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FBCB2FD-B448-3BCF-2D2D-4E8AC964B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overview &amp; summary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6ADE8-7DB2-4860-C823-D864B05E7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39343" cy="4351338"/>
          </a:xfrm>
        </p:spPr>
        <p:txBody>
          <a:bodyPr>
            <a:normAutofit/>
          </a:bodyPr>
          <a:lstStyle/>
          <a:p>
            <a:r>
              <a:rPr lang="en-US" dirty="0"/>
              <a:t>After cleaning, the dataset used included information from 277 American ski resorts </a:t>
            </a:r>
          </a:p>
          <a:p>
            <a:r>
              <a:rPr lang="en-US" dirty="0"/>
              <a:t>Created state-level metrics to facilitate within-state comparison</a:t>
            </a:r>
          </a:p>
          <a:p>
            <a:r>
              <a:rPr lang="en-US" dirty="0"/>
              <a:t>Generated summary statistics to understand the dataset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CBDB6E-95CD-9728-9D1B-CF527A66EA6E}"/>
              </a:ext>
            </a:extLst>
          </p:cNvPr>
          <p:cNvSpPr txBox="1"/>
          <p:nvPr/>
        </p:nvSpPr>
        <p:spPr>
          <a:xfrm>
            <a:off x="215030" y="6488668"/>
            <a:ext cx="11761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Big Mountain Resort 									Confidential</a:t>
            </a:r>
          </a:p>
        </p:txBody>
      </p:sp>
      <p:pic>
        <p:nvPicPr>
          <p:cNvPr id="8" name="Picture 7" descr="A graph of different colored and black lines&#10;&#10;Description automatically generated with medium confidence">
            <a:extLst>
              <a:ext uri="{FF2B5EF4-FFF2-40B4-BE49-F238E27FC236}">
                <a16:creationId xmlns:a16="http://schemas.microsoft.com/office/drawing/2014/main" id="{820E9D8E-4360-F941-1959-AF7C7F7F5A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3616" y="1502229"/>
            <a:ext cx="6269284" cy="474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566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nowy mountain range with clouds&#10;&#10;Description automatically generated">
            <a:extLst>
              <a:ext uri="{FF2B5EF4-FFF2-40B4-BE49-F238E27FC236}">
                <a16:creationId xmlns:a16="http://schemas.microsoft.com/office/drawing/2014/main" id="{CB45048A-6C17-1353-C0D6-19A2D4C8092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FBCB2FD-B448-3BCF-2D2D-4E8AC964B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6ADE8-7DB2-4860-C823-D864B05E7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534023" cy="4351338"/>
          </a:xfrm>
        </p:spPr>
        <p:txBody>
          <a:bodyPr>
            <a:normAutofit/>
          </a:bodyPr>
          <a:lstStyle/>
          <a:p>
            <a:r>
              <a:rPr lang="en-US" dirty="0"/>
              <a:t>Exploratory analysis revealed that certain features correlated with higher ticket prices</a:t>
            </a:r>
          </a:p>
          <a:p>
            <a:r>
              <a:rPr lang="en-US" dirty="0"/>
              <a:t>Resorts providing a greater share of each state’s night skiing can charge more for tickets</a:t>
            </a:r>
          </a:p>
          <a:p>
            <a:r>
              <a:rPr lang="en-US" dirty="0"/>
              <a:t> </a:t>
            </a:r>
            <a:r>
              <a:rPr lang="en-US" dirty="0" err="1"/>
              <a:t>Fastquads</a:t>
            </a:r>
            <a:r>
              <a:rPr lang="en-US" dirty="0"/>
              <a:t>, total chairs, runs, and snow making acreage all correlated positively with ticket price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CBDB6E-95CD-9728-9D1B-CF527A66EA6E}"/>
              </a:ext>
            </a:extLst>
          </p:cNvPr>
          <p:cNvSpPr txBox="1"/>
          <p:nvPr/>
        </p:nvSpPr>
        <p:spPr>
          <a:xfrm>
            <a:off x="215030" y="6488668"/>
            <a:ext cx="11761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Big Mountain Resort 									Confidential</a:t>
            </a:r>
          </a:p>
        </p:txBody>
      </p:sp>
      <p:pic>
        <p:nvPicPr>
          <p:cNvPr id="9" name="Picture 8" descr="A screenshot of a computer generated image&#10;&#10;Description automatically generated">
            <a:extLst>
              <a:ext uri="{FF2B5EF4-FFF2-40B4-BE49-F238E27FC236}">
                <a16:creationId xmlns:a16="http://schemas.microsoft.com/office/drawing/2014/main" id="{AD0FD1A0-1548-7CDF-6AD8-AB7FC754C3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2223" y="1347690"/>
            <a:ext cx="5604746" cy="508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278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nowy mountain range with clouds&#10;&#10;Description automatically generated">
            <a:extLst>
              <a:ext uri="{FF2B5EF4-FFF2-40B4-BE49-F238E27FC236}">
                <a16:creationId xmlns:a16="http://schemas.microsoft.com/office/drawing/2014/main" id="{CB45048A-6C17-1353-C0D6-19A2D4C8092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FBCB2FD-B448-3BCF-2D2D-4E8AC964B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6ADE8-7DB2-4860-C823-D864B05E7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45012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70/30 train/test split of the data</a:t>
            </a:r>
          </a:p>
          <a:p>
            <a:r>
              <a:rPr lang="en-US" dirty="0"/>
              <a:t>Imputed missing values using mean and median: median performed better. </a:t>
            </a:r>
          </a:p>
          <a:p>
            <a:r>
              <a:rPr lang="en-US" dirty="0"/>
              <a:t>Created both linear regression and random forest regression models: random forest model performed slightly better. </a:t>
            </a:r>
          </a:p>
          <a:p>
            <a:r>
              <a:rPr lang="en-US" dirty="0"/>
              <a:t>The most important features for price in this model were vertical drop, snow </a:t>
            </a:r>
            <a:r>
              <a:rPr lang="en-US" dirty="0" err="1"/>
              <a:t>making_ac</a:t>
            </a:r>
            <a:r>
              <a:rPr lang="en-US" dirty="0"/>
              <a:t>, </a:t>
            </a:r>
            <a:r>
              <a:rPr lang="en-US" dirty="0" err="1"/>
              <a:t>total_chairs</a:t>
            </a:r>
            <a:r>
              <a:rPr lang="en-US" dirty="0"/>
              <a:t>, </a:t>
            </a:r>
            <a:r>
              <a:rPr lang="en-US" dirty="0" err="1"/>
              <a:t>fastQuads</a:t>
            </a:r>
            <a:r>
              <a:rPr lang="en-US" dirty="0"/>
              <a:t>, and Runs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CBDB6E-95CD-9728-9D1B-CF527A66EA6E}"/>
              </a:ext>
            </a:extLst>
          </p:cNvPr>
          <p:cNvSpPr txBox="1"/>
          <p:nvPr/>
        </p:nvSpPr>
        <p:spPr>
          <a:xfrm>
            <a:off x="215030" y="6488668"/>
            <a:ext cx="11761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Big Mountain Resort 									Confidential</a:t>
            </a:r>
          </a:p>
        </p:txBody>
      </p:sp>
      <p:pic>
        <p:nvPicPr>
          <p:cNvPr id="7" name="Picture 6" descr="A graph with blue and white text&#10;&#10;Description automatically generated">
            <a:extLst>
              <a:ext uri="{FF2B5EF4-FFF2-40B4-BE49-F238E27FC236}">
                <a16:creationId xmlns:a16="http://schemas.microsoft.com/office/drawing/2014/main" id="{28ABB13D-8CCF-84C9-C787-3F19E07D6B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3212" y="1507064"/>
            <a:ext cx="6293757" cy="498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978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nowy mountain range with clouds&#10;&#10;Description automatically generated">
            <a:extLst>
              <a:ext uri="{FF2B5EF4-FFF2-40B4-BE49-F238E27FC236}">
                <a16:creationId xmlns:a16="http://schemas.microsoft.com/office/drawing/2014/main" id="{CB45048A-6C17-1353-C0D6-19A2D4C8092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FBCB2FD-B448-3BCF-2D2D-4E8AC964B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&amp; conclusions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CBDB6E-95CD-9728-9D1B-CF527A66EA6E}"/>
              </a:ext>
            </a:extLst>
          </p:cNvPr>
          <p:cNvSpPr txBox="1"/>
          <p:nvPr/>
        </p:nvSpPr>
        <p:spPr>
          <a:xfrm>
            <a:off x="215030" y="6488668"/>
            <a:ext cx="11761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Big Mountain Resort 									Confidential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613C6D3-98D2-6CC9-28A0-A030636A66F9}"/>
              </a:ext>
            </a:extLst>
          </p:cNvPr>
          <p:cNvSpPr txBox="1">
            <a:spLocks/>
          </p:cNvSpPr>
          <p:nvPr/>
        </p:nvSpPr>
        <p:spPr>
          <a:xfrm>
            <a:off x="838200" y="1547246"/>
            <a:ext cx="104176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effectLst/>
                <a:ea typeface="Arial" panose="020B0604020202020204" pitchFamily="34" charset="0"/>
              </a:rPr>
              <a:t>Modeling predicted BMR’s ticket price to be $96</a:t>
            </a:r>
            <a:endParaRPr lang="en-US" dirty="0"/>
          </a:p>
          <a:p>
            <a:r>
              <a:rPr lang="en-US" dirty="0"/>
              <a:t>Even with an error of $10, BMR can raise prices by $5 from $81</a:t>
            </a:r>
          </a:p>
          <a:p>
            <a:r>
              <a:rPr lang="en-US" dirty="0"/>
              <a:t>If the average visitor purchases 5 tickets at the higher price, this will generate an additional $8.75M, covering the cost of the new lift</a:t>
            </a:r>
          </a:p>
          <a:p>
            <a:r>
              <a:rPr lang="en-US" dirty="0"/>
              <a:t>If ticket sales continue as expected at the higher price, BMR can experiment with raising the price beyond $5</a:t>
            </a:r>
          </a:p>
          <a:p>
            <a:r>
              <a:rPr lang="en-US" dirty="0"/>
              <a:t>BMR has the option to close a few low-use runs without compromising ticket price</a:t>
            </a:r>
          </a:p>
          <a:p>
            <a:r>
              <a:rPr lang="en-US" dirty="0"/>
              <a:t>BMR could charge $2 more per ticket (= $3.5M in revenue) by adding a run, increasing vertical drop 150 ft, and installing a new chair lift.</a:t>
            </a:r>
          </a:p>
        </p:txBody>
      </p:sp>
    </p:spTree>
    <p:extLst>
      <p:ext uri="{BB962C8B-B14F-4D97-AF65-F5344CB8AC3E}">
        <p14:creationId xmlns:p14="http://schemas.microsoft.com/office/powerpoint/2010/main" val="1667951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556</Words>
  <Application>Microsoft Macintosh PowerPoint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Big Mountain Resort  ticket price modeling</vt:lpstr>
      <vt:lpstr>Background</vt:lpstr>
      <vt:lpstr>Background</vt:lpstr>
      <vt:lpstr>Key findings</vt:lpstr>
      <vt:lpstr>Dataset overview &amp; summary statistics</vt:lpstr>
      <vt:lpstr>Exploratory analysis</vt:lpstr>
      <vt:lpstr>Modeling</vt:lpstr>
      <vt:lpstr>Summary &amp; 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Ticket price modeling</dc:title>
  <dc:creator>Jamie Gehring</dc:creator>
  <cp:lastModifiedBy>Jamie Gehring</cp:lastModifiedBy>
  <cp:revision>6</cp:revision>
  <dcterms:created xsi:type="dcterms:W3CDTF">2023-12-15T05:49:44Z</dcterms:created>
  <dcterms:modified xsi:type="dcterms:W3CDTF">2023-12-17T03:37:14Z</dcterms:modified>
</cp:coreProperties>
</file>