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90CC-C20D-42FA-851A-C4AB9FC6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D490-1DCA-4885-BEBA-9E06CA2F7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E9FB-3147-43F5-86F0-8A7F49B2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EF03-B5A9-4323-8D65-5B698C05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7239-635C-4E15-93A3-36B8A36B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8637-90FA-44A2-99FC-352C06A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FE3E2-ECB6-44EC-8B8E-6788D4B54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1C75-977B-4267-9280-882B99AD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8C01-F366-4E7B-A0A9-F324B70C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6671-C8C9-4B3B-AC8F-BD40224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5D57-7618-4C4B-AE89-42C3C6431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F094E-E73B-423D-BF11-B2358B5D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8F03-FE91-4DBE-AD44-37507B6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54B5-CDD8-4181-B046-253B0011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3FCB-50FC-4400-A1AC-0E77DF3B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346-1560-4D8D-8C7C-0BBAB364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45CD-B240-450D-89AC-71382151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3B78-9153-4F3B-955A-1C00AECE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43B5-D93E-4229-963C-6DCE99F3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F29E-2E9F-45D4-ADFB-9C1D1E1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CF74-050F-4C29-8B5D-C28804F1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47AB-2D02-4363-9AA6-E95C7C59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E463-A10A-4076-948F-D7B9473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080F-CB15-449C-97B3-E1D7A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34CF-0A69-4E31-A660-83EB3CA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CABA-DFBC-4021-A41D-A7E8564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2C1-0078-4718-8ED6-8251E0A2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65D38-11F6-4067-9DCF-2F1A3171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7744-632E-4CEF-BC00-CD03E38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DE3-475C-4E9D-80B2-FA8E245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858C-2BD6-4409-9AE0-C53D3E9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B1CA-399C-4811-A796-70EC1999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4A19-0454-4BCF-B241-1CC14A94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0055-77FE-47E8-A456-971B62F8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450D0-17E9-4B61-9C02-22A8440B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41874-CC11-47D1-8717-D92469E86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2D569-1AD6-40B1-8081-4D0A2EF8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9EA9E-2225-406F-B15E-45229156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0C9F3-FCA5-4FCC-BDC9-84DBA794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3A2F-6D60-4CC1-8222-D25B0B7F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44A4-3CA3-4D5B-B148-308CF1AD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E607A-3E46-4DDC-9E88-C9EA9F78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A49C-0194-4BAB-A0E6-8354D6BB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894F7-EEEF-4ACC-98DC-CB033AD1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B842-9DF2-4262-86F3-84BB9C15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324B-A094-43DE-8139-45E8E031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214-4FD8-4D6C-94F1-053ABCF1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6F9E-AC36-4A1F-9C18-7F2AF486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137F-DDA6-4883-B14F-4595DE83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3845-59F5-453D-B4A1-8D65A610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21E1-7250-48CE-AFA4-EE4E3B09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1BB1-F8A2-429F-A4C3-2DE5DDA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233-0770-4FEC-B433-29C57AC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B670-0C72-4CED-9B14-034EFED8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F55A-DA23-4023-A118-0A9BE51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FDB5-A903-4E18-B23D-BCDE063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A433-1615-4EDF-87D1-35D24DDD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7DF2-FC74-42A5-A682-F1C148D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1E973-D6A3-48C7-93AD-4DF9D267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E86F-39A0-4298-98E0-683E8E4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E999-E8CF-4417-B736-DB92CAAA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CE55-6920-45C7-8C02-6CAE914E8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CBB7-6A38-44F2-A99F-F27B1D9CB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C03A-8CBD-4D16-B082-19170A181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47D64-613C-4074-9E9C-B522536ED510}"/>
              </a:ext>
            </a:extLst>
          </p:cNvPr>
          <p:cNvCxnSpPr/>
          <p:nvPr/>
        </p:nvCxnSpPr>
        <p:spPr>
          <a:xfrm>
            <a:off x="6017623" y="174171"/>
            <a:ext cx="0" cy="6557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9A1398-34F8-4043-8EE5-08ADE006A262}"/>
              </a:ext>
            </a:extLst>
          </p:cNvPr>
          <p:cNvCxnSpPr>
            <a:cxnSpLocks/>
          </p:cNvCxnSpPr>
          <p:nvPr/>
        </p:nvCxnSpPr>
        <p:spPr>
          <a:xfrm>
            <a:off x="243840" y="3429000"/>
            <a:ext cx="1169561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8DB984C3-BF6A-4926-A46B-D4BB7981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07" y="948838"/>
            <a:ext cx="1348041" cy="134804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0C45505-EAC6-420E-810D-8C547225AB44}"/>
              </a:ext>
            </a:extLst>
          </p:cNvPr>
          <p:cNvGrpSpPr/>
          <p:nvPr/>
        </p:nvGrpSpPr>
        <p:grpSpPr>
          <a:xfrm>
            <a:off x="1530215" y="1207277"/>
            <a:ext cx="2923108" cy="2150114"/>
            <a:chOff x="1372862" y="1198009"/>
            <a:chExt cx="2923108" cy="21501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5C5D2E-8DBF-4552-A428-BF2BBB654BF9}"/>
                </a:ext>
              </a:extLst>
            </p:cNvPr>
            <p:cNvSpPr/>
            <p:nvPr/>
          </p:nvSpPr>
          <p:spPr>
            <a:xfrm>
              <a:off x="1431982" y="1659248"/>
              <a:ext cx="2838762" cy="168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DF2A4-02F5-4745-8DEE-8DEB94C428EA}"/>
                </a:ext>
              </a:extLst>
            </p:cNvPr>
            <p:cNvSpPr txBox="1"/>
            <p:nvPr/>
          </p:nvSpPr>
          <p:spPr>
            <a:xfrm>
              <a:off x="1372862" y="1198009"/>
              <a:ext cx="29231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 Cleaning &amp; Initial Pre-processing</a:t>
              </a:r>
            </a:p>
            <a:p>
              <a:pPr algn="ctr"/>
              <a:r>
                <a:rPr lang="en-US" sz="1400" dirty="0"/>
                <a:t>Methods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D5F71-5B21-4A1F-9DA0-895E9130C679}"/>
                </a:ext>
              </a:extLst>
            </p:cNvPr>
            <p:cNvSpPr txBox="1"/>
            <p:nvPr/>
          </p:nvSpPr>
          <p:spPr>
            <a:xfrm>
              <a:off x="1536492" y="1752571"/>
              <a:ext cx="1204176" cy="1446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set_index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shape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info()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columns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value_counts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accent1"/>
                  </a:solidFill>
                </a:rPr>
                <a:t>drop()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isnull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dropna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42E81-34BF-4FCF-8F20-A15C5344F732}"/>
                </a:ext>
              </a:extLst>
            </p:cNvPr>
            <p:cNvSpPr txBox="1"/>
            <p:nvPr/>
          </p:nvSpPr>
          <p:spPr>
            <a:xfrm>
              <a:off x="2834416" y="1732299"/>
              <a:ext cx="1435008" cy="1277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.loc[]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pd.DataFrame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to_csv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pd.to_numeric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count()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pd.get_dummies</a:t>
              </a:r>
              <a:r>
                <a:rPr lang="en-US" sz="1100" b="1" dirty="0">
                  <a:solidFill>
                    <a:schemeClr val="accent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describe()</a:t>
              </a:r>
            </a:p>
          </p:txBody>
        </p:sp>
      </p:grpSp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B4DBF554-1EDB-4256-A633-9D4ADC53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740" y="2318652"/>
            <a:ext cx="891851" cy="8918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AEDD36-E120-4A21-9863-5BCCCB23E3BE}"/>
              </a:ext>
            </a:extLst>
          </p:cNvPr>
          <p:cNvSpPr txBox="1"/>
          <p:nvPr/>
        </p:nvSpPr>
        <p:spPr>
          <a:xfrm>
            <a:off x="4574423" y="2945065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Clean_crypto.csv</a:t>
            </a:r>
          </a:p>
          <a:p>
            <a:pPr algn="ctr"/>
            <a:r>
              <a:rPr lang="en-US" sz="1100" dirty="0"/>
              <a:t>Shape: 532,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ACC3A-D81C-44A1-9549-FCAC90E89FFB}"/>
              </a:ext>
            </a:extLst>
          </p:cNvPr>
          <p:cNvSpPr txBox="1"/>
          <p:nvPr/>
        </p:nvSpPr>
        <p:spPr>
          <a:xfrm>
            <a:off x="267253" y="89231"/>
            <a:ext cx="5628016" cy="1046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-apple-system"/>
              </a:rPr>
              <a:t>Data Cleaning and Pre-Processing:  Questions to be answered: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knowledge do we hope to glean from running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data is available? What type? What is missing? What can be removed?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Is the data in a format that can be passed into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Can I quickly hand off this data for others to use?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112AD-ED8D-41B5-BF8E-8E3D796B8DF7}"/>
              </a:ext>
            </a:extLst>
          </p:cNvPr>
          <p:cNvSpPr txBox="1"/>
          <p:nvPr/>
        </p:nvSpPr>
        <p:spPr>
          <a:xfrm>
            <a:off x="260766" y="2028381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crypto_data.csv</a:t>
            </a:r>
          </a:p>
          <a:p>
            <a:pPr algn="ctr"/>
            <a:r>
              <a:rPr lang="en-US" sz="1100" dirty="0"/>
              <a:t>Shape: 1252, 7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433747B-2DCF-44D0-9920-A0B3E6756180}"/>
              </a:ext>
            </a:extLst>
          </p:cNvPr>
          <p:cNvCxnSpPr>
            <a:cxnSpLocks/>
          </p:cNvCxnSpPr>
          <p:nvPr/>
        </p:nvCxnSpPr>
        <p:spPr>
          <a:xfrm>
            <a:off x="748634" y="2064907"/>
            <a:ext cx="840701" cy="839325"/>
          </a:xfrm>
          <a:prstGeom prst="bentConnector3">
            <a:avLst>
              <a:gd name="adj1" fmla="val 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52BBD3-1D6D-4EAB-887F-726031CD4A6B}"/>
              </a:ext>
            </a:extLst>
          </p:cNvPr>
          <p:cNvCxnSpPr>
            <a:cxnSpLocks/>
          </p:cNvCxnSpPr>
          <p:nvPr/>
        </p:nvCxnSpPr>
        <p:spPr>
          <a:xfrm flipV="1">
            <a:off x="4428097" y="2903764"/>
            <a:ext cx="277643" cy="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CE9D15A-53F3-4926-B97B-36884DDEC9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t="-2064" r="10991" b="2064"/>
          <a:stretch/>
        </p:blipFill>
        <p:spPr>
          <a:xfrm>
            <a:off x="4453323" y="1152792"/>
            <a:ext cx="1461080" cy="9695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208350E-2F5D-4543-B021-E5187A935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5" y="4264841"/>
            <a:ext cx="2933303" cy="11473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8F3A5CE-C081-463D-BECD-AD8EDB8319F8}"/>
              </a:ext>
            </a:extLst>
          </p:cNvPr>
          <p:cNvSpPr txBox="1"/>
          <p:nvPr/>
        </p:nvSpPr>
        <p:spPr>
          <a:xfrm>
            <a:off x="6025415" y="2321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 Data Dimensions Using PCA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715B5A-8D22-4AFA-AE85-89BD097003AE}"/>
              </a:ext>
            </a:extLst>
          </p:cNvPr>
          <p:cNvGrpSpPr/>
          <p:nvPr/>
        </p:nvGrpSpPr>
        <p:grpSpPr>
          <a:xfrm>
            <a:off x="6261779" y="2028233"/>
            <a:ext cx="2419972" cy="501318"/>
            <a:chOff x="6263233" y="2148416"/>
            <a:chExt cx="2419972" cy="105748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546040-08EE-4241-B285-EED4BA674943}"/>
                </a:ext>
              </a:extLst>
            </p:cNvPr>
            <p:cNvSpPr/>
            <p:nvPr/>
          </p:nvSpPr>
          <p:spPr>
            <a:xfrm>
              <a:off x="6263233" y="2148416"/>
              <a:ext cx="2375910" cy="1057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20219F-82DA-4E24-8D6E-2B267C15A4AE}"/>
                </a:ext>
              </a:extLst>
            </p:cNvPr>
            <p:cNvSpPr txBox="1"/>
            <p:nvPr/>
          </p:nvSpPr>
          <p:spPr>
            <a:xfrm>
              <a:off x="6340772" y="2197675"/>
              <a:ext cx="2342433" cy="90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 err="1"/>
                <a:t>StandardScaler</a:t>
              </a:r>
              <a:r>
                <a:rPr lang="en-US" sz="1100" dirty="0"/>
                <a:t>()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/>
                <a:t>Principal Component Analysis (PCA)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820EC5-D14F-402F-ACB7-66BBFB491913}"/>
              </a:ext>
            </a:extLst>
          </p:cNvPr>
          <p:cNvCxnSpPr>
            <a:cxnSpLocks/>
          </p:cNvCxnSpPr>
          <p:nvPr/>
        </p:nvCxnSpPr>
        <p:spPr>
          <a:xfrm flipV="1">
            <a:off x="5183863" y="2193955"/>
            <a:ext cx="0" cy="2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12D435-D7D9-4B7F-A95A-DB0DB91971DD}"/>
              </a:ext>
            </a:extLst>
          </p:cNvPr>
          <p:cNvCxnSpPr>
            <a:cxnSpLocks/>
          </p:cNvCxnSpPr>
          <p:nvPr/>
        </p:nvCxnSpPr>
        <p:spPr>
          <a:xfrm flipV="1">
            <a:off x="5895427" y="2243824"/>
            <a:ext cx="259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681433B-487A-4A5C-B40F-FB30CDE966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7" t="31109" r="25587" b="7788"/>
          <a:stretch/>
        </p:blipFill>
        <p:spPr>
          <a:xfrm>
            <a:off x="-18010" y="4895245"/>
            <a:ext cx="2596071" cy="18189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AD5668F-B57D-460A-8336-743CD3D3F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40" y="5446184"/>
            <a:ext cx="2845566" cy="121952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7FAE551-FCE4-449E-BE63-804B42336CAF}"/>
              </a:ext>
            </a:extLst>
          </p:cNvPr>
          <p:cNvSpPr txBox="1"/>
          <p:nvPr/>
        </p:nvSpPr>
        <p:spPr>
          <a:xfrm>
            <a:off x="-51832" y="3496788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Cryptocurrencies using Plotly Express and HVPlot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2D051A-09EB-4339-BABC-FE93AE81A7F8}"/>
              </a:ext>
            </a:extLst>
          </p:cNvPr>
          <p:cNvCxnSpPr>
            <a:cxnSpLocks/>
          </p:cNvCxnSpPr>
          <p:nvPr/>
        </p:nvCxnSpPr>
        <p:spPr>
          <a:xfrm>
            <a:off x="10446879" y="1744885"/>
            <a:ext cx="0" cy="15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31EDA71A-3B1A-49CE-A3C8-1DB39F0C9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54" y="3913420"/>
            <a:ext cx="2926086" cy="129540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6C9299A-50AA-45FB-BA31-5AE6FAB1FE3D}"/>
              </a:ext>
            </a:extLst>
          </p:cNvPr>
          <p:cNvSpPr txBox="1"/>
          <p:nvPr/>
        </p:nvSpPr>
        <p:spPr>
          <a:xfrm flipH="1">
            <a:off x="539910" y="5144275"/>
            <a:ext cx="1262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>
                <a:solidFill>
                  <a:srgbClr val="444444"/>
                </a:solidFill>
                <a:effectLst/>
                <a:latin typeface="Lato Extended"/>
              </a:rPr>
              <a:t>3D-scatter plot</a:t>
            </a:r>
            <a:endParaRPr lang="en-US" sz="11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582FF2-05BF-4F5B-A8E9-DC8AB30A5E9E}"/>
              </a:ext>
            </a:extLst>
          </p:cNvPr>
          <p:cNvSpPr txBox="1"/>
          <p:nvPr/>
        </p:nvSpPr>
        <p:spPr>
          <a:xfrm flipH="1">
            <a:off x="1445816" y="3758666"/>
            <a:ext cx="70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hvTable</a:t>
            </a:r>
            <a:endParaRPr lang="en-US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A9433E-6823-486E-9C8D-BAB84A1C1CF4}"/>
              </a:ext>
            </a:extLst>
          </p:cNvPr>
          <p:cNvSpPr txBox="1"/>
          <p:nvPr/>
        </p:nvSpPr>
        <p:spPr>
          <a:xfrm flipH="1">
            <a:off x="2682220" y="5239636"/>
            <a:ext cx="164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 </a:t>
            </a:r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scatter plot</a:t>
            </a:r>
            <a:endParaRPr lang="en-US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4A01A5-1A3E-4B03-8DEB-57790D5303D3}"/>
              </a:ext>
            </a:extLst>
          </p:cNvPr>
          <p:cNvSpPr txBox="1"/>
          <p:nvPr/>
        </p:nvSpPr>
        <p:spPr>
          <a:xfrm flipH="1">
            <a:off x="8439117" y="3790546"/>
            <a:ext cx="1946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Elbow Curve</a:t>
            </a:r>
            <a:endParaRPr lang="en-US" sz="11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2E5605-7A0E-43FD-A93A-9CE29B0F9414}"/>
              </a:ext>
            </a:extLst>
          </p:cNvPr>
          <p:cNvGrpSpPr/>
          <p:nvPr/>
        </p:nvGrpSpPr>
        <p:grpSpPr>
          <a:xfrm>
            <a:off x="9612855" y="344579"/>
            <a:ext cx="1801156" cy="1777770"/>
            <a:chOff x="9360302" y="344579"/>
            <a:chExt cx="1801156" cy="1777770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AD2F339-3B7A-4B1F-8A66-365180552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6246" r="34640" b="5296"/>
            <a:stretch/>
          </p:blipFill>
          <p:spPr>
            <a:xfrm>
              <a:off x="9694029" y="493456"/>
              <a:ext cx="1467429" cy="1628893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BB56ACB-0B57-4B44-AA08-56AADB5DE5A7}"/>
                </a:ext>
              </a:extLst>
            </p:cNvPr>
            <p:cNvSpPr txBox="1"/>
            <p:nvPr/>
          </p:nvSpPr>
          <p:spPr>
            <a:xfrm flipH="1">
              <a:off x="9360302" y="344579"/>
              <a:ext cx="12627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rgbClr val="444444"/>
                  </a:solidFill>
                  <a:effectLst/>
                  <a:latin typeface="Lato Extended"/>
                </a:rPr>
                <a:t>PCA n=3</a:t>
              </a:r>
              <a:endParaRPr lang="en-US" sz="1100" b="1" dirty="0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42B87F0F-A599-4E1C-A1F5-F6C8BD3F85EE}"/>
              </a:ext>
            </a:extLst>
          </p:cNvPr>
          <p:cNvSpPr txBox="1"/>
          <p:nvPr/>
        </p:nvSpPr>
        <p:spPr>
          <a:xfrm>
            <a:off x="6331574" y="3447434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Roboto" panose="02000000000000000000" pitchFamily="2" charset="0"/>
              </a:rPr>
              <a:t>Clustering Cryptocurrencies Using K-means</a:t>
            </a:r>
          </a:p>
        </p:txBody>
      </p:sp>
      <p:pic>
        <p:nvPicPr>
          <p:cNvPr id="138" name="Graphic 137" descr="Arrow circle">
            <a:extLst>
              <a:ext uri="{FF2B5EF4-FFF2-40B4-BE49-F238E27FC236}">
                <a16:creationId xmlns:a16="http://schemas.microsoft.com/office/drawing/2014/main" id="{F0550930-C920-421C-BFA7-6D93F44E93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2783" y="2971645"/>
            <a:ext cx="914400" cy="9144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49D485B-E7E3-4D2B-8326-BF1666BE233A}"/>
              </a:ext>
            </a:extLst>
          </p:cNvPr>
          <p:cNvGrpSpPr/>
          <p:nvPr/>
        </p:nvGrpSpPr>
        <p:grpSpPr>
          <a:xfrm>
            <a:off x="6017465" y="102776"/>
            <a:ext cx="447558" cy="371594"/>
            <a:chOff x="6528460" y="5498984"/>
            <a:chExt cx="447558" cy="371594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0FE35ED-B278-4918-9B21-E19B0C84F6AD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D8570D7-47C4-4148-96D8-D51B70760333}"/>
                </a:ext>
              </a:extLst>
            </p:cNvPr>
            <p:cNvSpPr txBox="1"/>
            <p:nvPr/>
          </p:nvSpPr>
          <p:spPr>
            <a:xfrm>
              <a:off x="6528460" y="549898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D2</a:t>
              </a:r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E1345B51-5DFE-40A8-89DD-70DF22D888A4}"/>
              </a:ext>
            </a:extLst>
          </p:cNvPr>
          <p:cNvSpPr/>
          <p:nvPr/>
        </p:nvSpPr>
        <p:spPr>
          <a:xfrm>
            <a:off x="55354" y="68748"/>
            <a:ext cx="416009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410E96-E453-4057-B5D1-ECC3CE43825F}"/>
              </a:ext>
            </a:extLst>
          </p:cNvPr>
          <p:cNvSpPr txBox="1"/>
          <p:nvPr/>
        </p:nvSpPr>
        <p:spPr>
          <a:xfrm>
            <a:off x="27012" y="723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61DD753-6256-4CDB-90DD-160C4B8C4268}"/>
              </a:ext>
            </a:extLst>
          </p:cNvPr>
          <p:cNvGrpSpPr/>
          <p:nvPr/>
        </p:nvGrpSpPr>
        <p:grpSpPr>
          <a:xfrm>
            <a:off x="6017460" y="3707319"/>
            <a:ext cx="447558" cy="375779"/>
            <a:chOff x="6528460" y="5501246"/>
            <a:chExt cx="447558" cy="375779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22C827C-1BC3-49EE-A370-1E9DED25C268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62430D3-CEB3-4069-855D-CCA0A58A16D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2FE4DB8-E7EE-4960-9734-36EF90860B8A}"/>
              </a:ext>
            </a:extLst>
          </p:cNvPr>
          <p:cNvGrpSpPr/>
          <p:nvPr/>
        </p:nvGrpSpPr>
        <p:grpSpPr>
          <a:xfrm>
            <a:off x="49625" y="3725530"/>
            <a:ext cx="447558" cy="375779"/>
            <a:chOff x="6528460" y="5501246"/>
            <a:chExt cx="447558" cy="37577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7482B7B-7C14-46A1-AEA0-576A19432131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0E24187-3022-4A2C-989B-D16ED382299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76B7A5B-4E49-4DF8-B6AC-6BA0D481007C}"/>
              </a:ext>
            </a:extLst>
          </p:cNvPr>
          <p:cNvCxnSpPr>
            <a:cxnSpLocks/>
          </p:cNvCxnSpPr>
          <p:nvPr/>
        </p:nvCxnSpPr>
        <p:spPr>
          <a:xfrm flipH="1">
            <a:off x="4267152" y="4427762"/>
            <a:ext cx="45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191A183-62ED-4BE2-B3AB-CD8FB4285D27}"/>
              </a:ext>
            </a:extLst>
          </p:cNvPr>
          <p:cNvSpPr/>
          <p:nvPr/>
        </p:nvSpPr>
        <p:spPr>
          <a:xfrm>
            <a:off x="6188354" y="4290869"/>
            <a:ext cx="2375910" cy="1016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381633-E3D2-460B-B2E1-BD6593572050}"/>
              </a:ext>
            </a:extLst>
          </p:cNvPr>
          <p:cNvSpPr txBox="1"/>
          <p:nvPr/>
        </p:nvSpPr>
        <p:spPr>
          <a:xfrm>
            <a:off x="6300549" y="4371943"/>
            <a:ext cx="2342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algorithm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Create an elbow curve (</a:t>
            </a:r>
            <a:r>
              <a:rPr lang="en-US" sz="1100" dirty="0" err="1"/>
              <a:t>hvPlot</a:t>
            </a:r>
            <a:r>
              <a:rPr lang="en-US" sz="1100" dirty="0"/>
              <a:t>) to select a k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Cluster cryptocurrencies using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(k=4) (Class 0, 1, 2, 3)</a:t>
            </a:r>
          </a:p>
          <a:p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9CB21-676C-45E0-BD79-A2365AECEFB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r="6709" b="52167"/>
          <a:stretch/>
        </p:blipFill>
        <p:spPr>
          <a:xfrm>
            <a:off x="6263719" y="570717"/>
            <a:ext cx="3047753" cy="127181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F91664-324E-411D-8C21-9DF0021F099B}"/>
              </a:ext>
            </a:extLst>
          </p:cNvPr>
          <p:cNvCxnSpPr>
            <a:cxnSpLocks/>
          </p:cNvCxnSpPr>
          <p:nvPr/>
        </p:nvCxnSpPr>
        <p:spPr>
          <a:xfrm flipV="1">
            <a:off x="9457313" y="1297031"/>
            <a:ext cx="277643" cy="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Lato Extended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3</cp:revision>
  <dcterms:created xsi:type="dcterms:W3CDTF">2022-02-28T21:28:02Z</dcterms:created>
  <dcterms:modified xsi:type="dcterms:W3CDTF">2022-03-01T16:09:11Z</dcterms:modified>
</cp:coreProperties>
</file>