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5"/>
  </p:notesMasterIdLst>
  <p:sldIdLst>
    <p:sldId id="406" r:id="rId6"/>
    <p:sldId id="1343" r:id="rId7"/>
    <p:sldId id="1349" r:id="rId8"/>
    <p:sldId id="1350" r:id="rId9"/>
    <p:sldId id="1351" r:id="rId10"/>
    <p:sldId id="1353" r:id="rId11"/>
    <p:sldId id="1352" r:id="rId12"/>
    <p:sldId id="1225" r:id="rId13"/>
    <p:sldId id="1226"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ass, Karen J [US] (MS)" initials="GKJ[(" lastIdx="16" clrIdx="0">
    <p:extLst>
      <p:ext uri="{19B8F6BF-5375-455C-9EA6-DF929625EA0E}">
        <p15:presenceInfo xmlns:p15="http://schemas.microsoft.com/office/powerpoint/2012/main" userId="Glass, Karen J [US] (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0000"/>
    <a:srgbClr val="5DAA00"/>
    <a:srgbClr val="005DAA"/>
    <a:srgbClr val="CC3300"/>
    <a:srgbClr val="FF9933"/>
    <a:srgbClr val="4FAFFF"/>
    <a:srgbClr val="00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1" autoAdjust="0"/>
    <p:restoredTop sz="52189" autoAdjust="0"/>
  </p:normalViewPr>
  <p:slideViewPr>
    <p:cSldViewPr snapToGrid="0" snapToObjects="1">
      <p:cViewPr varScale="1">
        <p:scale>
          <a:sx n="163" d="100"/>
          <a:sy n="163" d="100"/>
        </p:scale>
        <p:origin x="1860" y="72"/>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7992"/>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atin typeface="Arial" charset="0"/>
              </a:defRPr>
            </a:lvl1pPr>
          </a:lstStyle>
          <a:p>
            <a:endParaRPr lang="en-US" dirty="0"/>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atin typeface="Arial" charset="0"/>
              </a:defRPr>
            </a:lvl1pPr>
          </a:lstStyle>
          <a:p>
            <a:endParaRPr lang="en-US" dirty="0"/>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atin typeface="Arial" charset="0"/>
              </a:defRPr>
            </a:lvl1pPr>
          </a:lstStyle>
          <a:p>
            <a:endParaRPr lang="en-US" dirty="0"/>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atin typeface="Arial" charset="0"/>
              </a:defRPr>
            </a:lvl1pPr>
          </a:lstStyle>
          <a:p>
            <a:fld id="{AD658566-E52B-4982-A057-0F35F4DCFD09}" type="slidenum">
              <a:rPr lang="en-US"/>
              <a:pPr/>
              <a:t>‹#›</a:t>
            </a:fld>
            <a:endParaRPr lang="en-US" dirty="0"/>
          </a:p>
        </p:txBody>
      </p:sp>
    </p:spTree>
    <p:extLst>
      <p:ext uri="{BB962C8B-B14F-4D97-AF65-F5344CB8AC3E}">
        <p14:creationId xmlns:p14="http://schemas.microsoft.com/office/powerpoint/2010/main" val="22776756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1</a:t>
            </a:fld>
            <a:endParaRPr lang="en-US" dirty="0"/>
          </a:p>
        </p:txBody>
      </p:sp>
    </p:spTree>
    <p:extLst>
      <p:ext uri="{BB962C8B-B14F-4D97-AF65-F5344CB8AC3E}">
        <p14:creationId xmlns:p14="http://schemas.microsoft.com/office/powerpoint/2010/main" val="72179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8</a:t>
            </a:fld>
            <a:endParaRPr lang="en-US" dirty="0"/>
          </a:p>
        </p:txBody>
      </p:sp>
    </p:spTree>
    <p:extLst>
      <p:ext uri="{BB962C8B-B14F-4D97-AF65-F5344CB8AC3E}">
        <p14:creationId xmlns:p14="http://schemas.microsoft.com/office/powerpoint/2010/main" val="77753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6B995082-016F-45A6-BA5C-9D957139089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76200"/>
            <a:ext cx="207645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0769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BB65BD41-97E6-4623-8E10-79951CAB51F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272540"/>
            <a:ext cx="8305800" cy="47774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p:cNvSpPr>
            <a:spLocks noGrp="1"/>
          </p:cNvSpPr>
          <p:nvPr>
            <p:ph type="dt" sz="half" idx="10"/>
          </p:nvPr>
        </p:nvSpPr>
        <p:spPr>
          <a:xfrm>
            <a:off x="609600" y="6661150"/>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a:xfrm>
            <a:off x="0" y="6477000"/>
            <a:ext cx="457200" cy="381000"/>
          </a:xfrm>
        </p:spPr>
        <p:txBody>
          <a:bodyPr/>
          <a:lstStyle>
            <a:lvl1pPr>
              <a:defRPr/>
            </a:lvl1pPr>
          </a:lstStyle>
          <a:p>
            <a:fld id="{9A0E64E1-6637-41A6-86AB-32DBB494B0B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a:t>Main Title, Font: </a:t>
            </a:r>
            <a:br>
              <a:rPr lang="en-US" dirty="0"/>
            </a:br>
            <a:r>
              <a:rPr lang="en-US" dirty="0"/>
              <a:t>Arial Bold 32pt.</a:t>
            </a:r>
          </a:p>
        </p:txBody>
      </p:sp>
      <p:sp>
        <p:nvSpPr>
          <p:cNvPr id="27" name="Text Placeholder 32"/>
          <p:cNvSpPr>
            <a:spLocks noGrp="1"/>
          </p:cNvSpPr>
          <p:nvPr>
            <p:ph type="body" sz="quarter" idx="14" hasCustomPrompt="1"/>
          </p:nvPr>
        </p:nvSpPr>
        <p:spPr>
          <a:xfrm>
            <a:off x="3885634" y="4263457"/>
            <a:ext cx="4968114" cy="457200"/>
          </a:xfrm>
          <a:prstGeom prst="rect">
            <a:avLst/>
          </a:prstGeo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a:t>Meeting date(s), Arial 20pt.</a:t>
            </a:r>
          </a:p>
        </p:txBody>
      </p:sp>
      <p:sp>
        <p:nvSpPr>
          <p:cNvPr id="28" name="Text Placeholder 37"/>
          <p:cNvSpPr>
            <a:spLocks noGrp="1"/>
          </p:cNvSpPr>
          <p:nvPr>
            <p:ph type="body" sz="quarter" idx="15" hasCustomPrompt="1"/>
          </p:nvPr>
        </p:nvSpPr>
        <p:spPr>
          <a:xfrm>
            <a:off x="3886164" y="4722131"/>
            <a:ext cx="4972728" cy="457200"/>
          </a:xfrm>
          <a:prstGeom prst="rect">
            <a:avLst/>
          </a:prstGeo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Speaker’s name, Arial 20pt.</a:t>
            </a:r>
          </a:p>
        </p:txBody>
      </p:sp>
      <p:sp>
        <p:nvSpPr>
          <p:cNvPr id="29" name="Text Placeholder 40"/>
          <p:cNvSpPr>
            <a:spLocks noGrp="1"/>
          </p:cNvSpPr>
          <p:nvPr>
            <p:ph type="body" sz="quarter" idx="16" hasCustomPrompt="1"/>
          </p:nvPr>
        </p:nvSpPr>
        <p:spPr>
          <a:xfrm>
            <a:off x="3886164" y="5222875"/>
            <a:ext cx="4972726" cy="381000"/>
          </a:xfrm>
          <a:prstGeom prst="rect">
            <a:avLst/>
          </a:prstGeo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a:t>Speaker’s title, Arial 16pt.</a:t>
            </a:r>
          </a:p>
        </p:txBody>
      </p:sp>
      <p:sp>
        <p:nvSpPr>
          <p:cNvPr id="30" name="Text Placeholder 43"/>
          <p:cNvSpPr>
            <a:spLocks noGrp="1"/>
          </p:cNvSpPr>
          <p:nvPr>
            <p:ph type="body" sz="quarter" idx="17" hasCustomPrompt="1"/>
          </p:nvPr>
        </p:nvSpPr>
        <p:spPr>
          <a:xfrm>
            <a:off x="3894625" y="3760788"/>
            <a:ext cx="4959912" cy="457200"/>
          </a:xfrm>
          <a:prstGeom prst="rect">
            <a:avLst/>
          </a:prstGeo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Sub-title, Arial Bold 24pt.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7673217F-C9E6-4C2C-A216-2084ACBCB856}"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45EC5B28-C5E2-4115-BF95-A772FA078EB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5200" y="6650567"/>
            <a:ext cx="1828800" cy="152400"/>
          </a:xfrm>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lvl1pPr>
              <a:defRPr/>
            </a:lvl1pPr>
          </a:lstStyle>
          <a:p>
            <a:fld id="{160C96AD-23DE-41A4-B61C-803CCC979A2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205133" y="6650567"/>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p:txBody>
          <a:bodyPr/>
          <a:lstStyle>
            <a:lvl1pPr>
              <a:defRPr/>
            </a:lvl1pPr>
          </a:lstStyle>
          <a:p>
            <a:fld id="{B5949626-1F80-4A4C-86D3-F72A03530E5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00" y="6591300"/>
            <a:ext cx="1828800" cy="152400"/>
          </a:xfrm>
        </p:spPr>
        <p:txBody>
          <a:bodyPr/>
          <a:lstStyle>
            <a:lvl1pPr>
              <a:defRPr/>
            </a:lvl1pPr>
          </a:lstStyle>
          <a:p>
            <a:endParaRPr lang="en-US" dirty="0"/>
          </a:p>
        </p:txBody>
      </p:sp>
      <p:sp>
        <p:nvSpPr>
          <p:cNvPr id="3" name="Slide Number Placeholder 2"/>
          <p:cNvSpPr>
            <a:spLocks noGrp="1"/>
          </p:cNvSpPr>
          <p:nvPr>
            <p:ph type="sldNum" sz="quarter" idx="11"/>
          </p:nvPr>
        </p:nvSpPr>
        <p:spPr>
          <a:xfrm>
            <a:off x="0" y="6591300"/>
            <a:ext cx="457200" cy="266700"/>
          </a:xfrm>
        </p:spPr>
        <p:txBody>
          <a:bodyPr/>
          <a:lstStyle>
            <a:lvl1pPr>
              <a:defRPr/>
            </a:lvl1pPr>
          </a:lstStyle>
          <a:p>
            <a:fld id="{963590B4-1999-4B33-AD6A-BFCE1DA8D16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F5F978D4-9532-4E41-9264-2C92F2B9A0C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33F275F9-707D-4B61-A42E-17D31115D0E9}"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89FC289D-7616-4968-BCE4-33BC84929D0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7620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04800" y="15240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Arial Narrow" pitchFamily="34" charset="0"/>
              </a:defRPr>
            </a:lvl1pPr>
          </a:lstStyle>
          <a:p>
            <a:endParaRPr lang="en-US" dirty="0"/>
          </a:p>
        </p:txBody>
      </p:sp>
      <p:sp>
        <p:nvSpPr>
          <p:cNvPr id="1108" name="Rectangle 84"/>
          <p:cNvSpPr>
            <a:spLocks noChangeArrowheads="1"/>
          </p:cNvSpPr>
          <p:nvPr/>
        </p:nvSpPr>
        <p:spPr bwMode="auto">
          <a:xfrm>
            <a:off x="0" y="990600"/>
            <a:ext cx="9144000" cy="76200"/>
          </a:xfrm>
          <a:prstGeom prst="rect">
            <a:avLst/>
          </a:prstGeom>
          <a:solidFill>
            <a:schemeClr val="accent1"/>
          </a:solidFill>
          <a:ln w="9525">
            <a:noFill/>
            <a:miter lim="800000"/>
            <a:headEnd/>
            <a:tailEnd/>
          </a:ln>
          <a:effectLst/>
        </p:spPr>
        <p:txBody>
          <a:bodyPr wrap="none" anchor="ctr"/>
          <a:lstStyle/>
          <a:p>
            <a:endParaRPr lang="en-US" dirty="0"/>
          </a:p>
        </p:txBody>
      </p:sp>
      <p:sp>
        <p:nvSpPr>
          <p:cNvPr id="1113" name="Rectangle 89"/>
          <p:cNvSpPr>
            <a:spLocks noGrp="1" noChangeArrowheads="1"/>
          </p:cNvSpPr>
          <p:nvPr>
            <p:ph type="sldNum" sz="quarter" idx="4"/>
          </p:nvPr>
        </p:nvSpPr>
        <p:spPr bwMode="auto">
          <a:xfrm>
            <a:off x="0" y="6477000"/>
            <a:ext cx="457200" cy="381000"/>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ctr" defTabSz="966788">
              <a:defRPr sz="1300">
                <a:solidFill>
                  <a:srgbClr val="000000"/>
                </a:solidFill>
                <a:latin typeface="Arial" charset="0"/>
              </a:defRPr>
            </a:lvl1pPr>
          </a:lstStyle>
          <a:p>
            <a:fld id="{516E7B01-AE75-4CDF-B413-B705C4070FB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p:titleStyle>
    <p:body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1514476" y="1188203"/>
            <a:ext cx="7419194" cy="2011094"/>
          </a:xfrm>
        </p:spPr>
        <p:txBody>
          <a:bodyPr/>
          <a:lstStyle/>
          <a:p>
            <a:r>
              <a:rPr lang="en-US" dirty="0"/>
              <a:t>GRTC</a:t>
            </a:r>
            <a:br>
              <a:rPr lang="en-US" dirty="0"/>
            </a:br>
            <a:r>
              <a:rPr lang="en-US" dirty="0"/>
              <a:t>Data Analytics Project</a:t>
            </a:r>
            <a:br>
              <a:rPr lang="en-US" dirty="0"/>
            </a:br>
            <a:r>
              <a:rPr lang="en-US" dirty="0"/>
              <a:t>System Ridership</a:t>
            </a:r>
          </a:p>
        </p:txBody>
      </p:sp>
      <p:sp>
        <p:nvSpPr>
          <p:cNvPr id="44" name="Text Placeholder 43"/>
          <p:cNvSpPr>
            <a:spLocks noGrp="1"/>
          </p:cNvSpPr>
          <p:nvPr>
            <p:ph type="body" sz="quarter" idx="15"/>
          </p:nvPr>
        </p:nvSpPr>
        <p:spPr>
          <a:xfrm>
            <a:off x="3881809" y="4554245"/>
            <a:ext cx="4972728" cy="1051104"/>
          </a:xfrm>
        </p:spPr>
        <p:txBody>
          <a:bodyPr/>
          <a:lstStyle/>
          <a:p>
            <a:pPr>
              <a:spcBef>
                <a:spcPts val="0"/>
              </a:spcBef>
            </a:pPr>
            <a:r>
              <a:rPr lang="en-US" dirty="0"/>
              <a:t>Jamie Miller</a:t>
            </a:r>
          </a:p>
          <a:p>
            <a:pPr>
              <a:spcBef>
                <a:spcPts val="0"/>
              </a:spcBef>
            </a:pPr>
            <a:r>
              <a:rPr lang="en-US" dirty="0"/>
              <a:t>Smitha Lal</a:t>
            </a:r>
          </a:p>
          <a:p>
            <a:pPr>
              <a:spcBef>
                <a:spcPts val="0"/>
              </a:spcBef>
            </a:pPr>
            <a:r>
              <a:rPr lang="en-US" dirty="0"/>
              <a:t>Curtis Baucom</a:t>
            </a:r>
          </a:p>
        </p:txBody>
      </p:sp>
      <p:sp>
        <p:nvSpPr>
          <p:cNvPr id="46" name="Text Placeholder 45"/>
          <p:cNvSpPr>
            <a:spLocks noGrp="1"/>
          </p:cNvSpPr>
          <p:nvPr>
            <p:ph type="body" sz="quarter" idx="17"/>
          </p:nvPr>
        </p:nvSpPr>
        <p:spPr/>
        <p:txBody>
          <a:bodyPr/>
          <a:lstStyle/>
          <a:p>
            <a:r>
              <a:rPr lang="en-US" b="0" dirty="0"/>
              <a:t>9 OCT 2019</a:t>
            </a:r>
          </a:p>
        </p:txBody>
      </p:sp>
      <p:sp>
        <p:nvSpPr>
          <p:cNvPr id="8" name="TextBox 7">
            <a:extLst>
              <a:ext uri="{FF2B5EF4-FFF2-40B4-BE49-F238E27FC236}">
                <a16:creationId xmlns:a16="http://schemas.microsoft.com/office/drawing/2014/main" id="{112FFE64-E491-42C1-8850-FD898502DE54}"/>
              </a:ext>
            </a:extLst>
          </p:cNvPr>
          <p:cNvSpPr txBox="1"/>
          <p:nvPr/>
        </p:nvSpPr>
        <p:spPr>
          <a:xfrm>
            <a:off x="964391" y="2782367"/>
            <a:ext cx="2178859" cy="1292662"/>
          </a:xfrm>
          <a:prstGeom prst="rect">
            <a:avLst/>
          </a:prstGeom>
          <a:noFill/>
        </p:spPr>
        <p:txBody>
          <a:bodyPr wrap="square" rtlCol="0">
            <a:spAutoFit/>
          </a:bodyPr>
          <a:lstStyle/>
          <a:p>
            <a:pPr algn="ctr"/>
            <a:r>
              <a:rPr lang="en-US" sz="6000" i="1" dirty="0">
                <a:solidFill>
                  <a:schemeClr val="bg1"/>
                </a:solidFill>
                <a:latin typeface="Segoe UI Semibold" panose="020B0702040204020203" pitchFamily="34" charset="0"/>
                <a:cs typeface="Segoe UI Semibold" panose="020B0702040204020203" pitchFamily="34" charset="0"/>
              </a:rPr>
              <a:t>GRTC</a:t>
            </a:r>
          </a:p>
          <a:p>
            <a:pPr algn="ctr"/>
            <a:r>
              <a:rPr lang="en-US" i="1" cap="all" dirty="0">
                <a:solidFill>
                  <a:schemeClr val="bg1"/>
                </a:solidFill>
                <a:latin typeface="Segoe UI Semibold" panose="020B0702040204020203" pitchFamily="34" charset="0"/>
                <a:cs typeface="Segoe UI Semibold" panose="020B0702040204020203" pitchFamily="34" charset="0"/>
              </a:rPr>
              <a:t>Transit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6B995082-016F-45A6-BA5C-9D9571390898}" type="slidenum">
              <a:rPr lang="en-US" smtClean="0"/>
              <a:pPr/>
              <a:t>2</a:t>
            </a:fld>
            <a:endParaRPr lang="en-US" dirty="0"/>
          </a:p>
        </p:txBody>
      </p:sp>
      <p:sp>
        <p:nvSpPr>
          <p:cNvPr id="7" name="Title 6"/>
          <p:cNvSpPr>
            <a:spLocks noGrp="1"/>
          </p:cNvSpPr>
          <p:nvPr>
            <p:ph type="title" idx="4294967295"/>
          </p:nvPr>
        </p:nvSpPr>
        <p:spPr>
          <a:xfrm>
            <a:off x="228600" y="106680"/>
            <a:ext cx="6705600" cy="838200"/>
          </a:xfrm>
        </p:spPr>
        <p:txBody>
          <a:bodyPr/>
          <a:lstStyle/>
          <a:p>
            <a:r>
              <a:rPr lang="en-US" dirty="0"/>
              <a:t>Agenda</a:t>
            </a:r>
          </a:p>
        </p:txBody>
      </p:sp>
      <p:sp>
        <p:nvSpPr>
          <p:cNvPr id="8" name="Content Placeholder 7"/>
          <p:cNvSpPr>
            <a:spLocks noGrp="1"/>
          </p:cNvSpPr>
          <p:nvPr>
            <p:ph idx="4294967295"/>
          </p:nvPr>
        </p:nvSpPr>
        <p:spPr>
          <a:xfrm>
            <a:off x="2263972" y="1484739"/>
            <a:ext cx="6160770" cy="4566702"/>
          </a:xfrm>
        </p:spPr>
        <p:txBody>
          <a:bodyPr/>
          <a:lstStyle/>
          <a:p>
            <a:r>
              <a:rPr lang="en-US" sz="2800" dirty="0"/>
              <a:t>Project Overview</a:t>
            </a:r>
          </a:p>
          <a:p>
            <a:r>
              <a:rPr lang="en-US" sz="2800" dirty="0"/>
              <a:t>Approach</a:t>
            </a:r>
          </a:p>
          <a:p>
            <a:r>
              <a:rPr lang="en-US" sz="2800" dirty="0"/>
              <a:t>Tools</a:t>
            </a:r>
          </a:p>
          <a:p>
            <a:r>
              <a:rPr lang="en-US" sz="2800" dirty="0"/>
              <a:t>Analysis</a:t>
            </a:r>
          </a:p>
          <a:p>
            <a:r>
              <a:rPr lang="en-US" sz="2800" dirty="0"/>
              <a:t>Conclusions</a:t>
            </a:r>
          </a:p>
          <a:p>
            <a:endParaRPr lang="en-US" sz="2800" dirty="0"/>
          </a:p>
        </p:txBody>
      </p:sp>
    </p:spTree>
    <p:extLst>
      <p:ext uri="{BB962C8B-B14F-4D97-AF65-F5344CB8AC3E}">
        <p14:creationId xmlns:p14="http://schemas.microsoft.com/office/powerpoint/2010/main" val="43190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3</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Project Overview</a:t>
            </a:r>
          </a:p>
        </p:txBody>
      </p:sp>
      <p:sp>
        <p:nvSpPr>
          <p:cNvPr id="6" name="Content Placeholder 7">
            <a:extLst>
              <a:ext uri="{FF2B5EF4-FFF2-40B4-BE49-F238E27FC236}">
                <a16:creationId xmlns:a16="http://schemas.microsoft.com/office/drawing/2014/main" id="{83C0CD92-5422-466B-969E-0906D7D225E5}"/>
              </a:ext>
            </a:extLst>
          </p:cNvPr>
          <p:cNvSpPr txBox="1">
            <a:spLocks/>
          </p:cNvSpPr>
          <p:nvPr/>
        </p:nvSpPr>
        <p:spPr bwMode="auto">
          <a:xfrm>
            <a:off x="1060132" y="1307185"/>
            <a:ext cx="7023735" cy="4566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Project Genesis </a:t>
            </a:r>
          </a:p>
          <a:p>
            <a:pPr>
              <a:spcBef>
                <a:spcPts val="600"/>
              </a:spcBef>
            </a:pPr>
            <a:r>
              <a:rPr lang="en-US" sz="1800" kern="0" dirty="0"/>
              <a:t>Brain-stormed ideas – looked into transportation scenarios</a:t>
            </a:r>
          </a:p>
          <a:p>
            <a:pPr>
              <a:spcBef>
                <a:spcPts val="600"/>
              </a:spcBef>
            </a:pPr>
            <a:r>
              <a:rPr lang="en-US" sz="1800" kern="0" dirty="0"/>
              <a:t>Leveraged network contacts with local company - GRTC </a:t>
            </a:r>
          </a:p>
          <a:p>
            <a:pPr marL="0" indent="0">
              <a:buNone/>
            </a:pPr>
            <a:r>
              <a:rPr lang="en-US" sz="1800" b="1" kern="0" dirty="0"/>
              <a:t>Project Scope</a:t>
            </a:r>
          </a:p>
          <a:p>
            <a:pPr>
              <a:spcBef>
                <a:spcPts val="600"/>
              </a:spcBef>
            </a:pPr>
            <a:r>
              <a:rPr lang="en-US" sz="1800" kern="0" dirty="0"/>
              <a:t>Met with CEO and Data Analyst for discovery learning</a:t>
            </a:r>
          </a:p>
          <a:p>
            <a:pPr>
              <a:spcBef>
                <a:spcPts val="600"/>
              </a:spcBef>
            </a:pPr>
            <a:r>
              <a:rPr lang="en-US" sz="1800" kern="0" dirty="0"/>
              <a:t>Offered “Ridership” and “On-time” data sets</a:t>
            </a:r>
          </a:p>
          <a:p>
            <a:pPr>
              <a:spcBef>
                <a:spcPts val="600"/>
              </a:spcBef>
            </a:pPr>
            <a:r>
              <a:rPr lang="en-US" sz="1800" kern="0" dirty="0"/>
              <a:t>Selected “Ridership” data set in interest of time</a:t>
            </a:r>
          </a:p>
          <a:p>
            <a:pPr marL="0" indent="0">
              <a:buNone/>
            </a:pPr>
            <a:r>
              <a:rPr lang="en-US" sz="1800" b="1" kern="0" dirty="0"/>
              <a:t>Project Deliverables</a:t>
            </a:r>
          </a:p>
          <a:p>
            <a:r>
              <a:rPr lang="en-US" sz="1800" kern="0" dirty="0"/>
              <a:t>Class &amp; GRTC Presentations</a:t>
            </a:r>
          </a:p>
          <a:p>
            <a:pPr lvl="1"/>
            <a:r>
              <a:rPr lang="en-US" sz="1500" b="1" kern="0" dirty="0"/>
              <a:t>Tableau Story:  </a:t>
            </a:r>
            <a:r>
              <a:rPr lang="en-US" sz="1500" kern="0" dirty="0"/>
              <a:t>Target selected route/stops to conduct customer surveys on the “GRTC Ridership Experience”</a:t>
            </a:r>
          </a:p>
          <a:p>
            <a:pPr lvl="1"/>
            <a:r>
              <a:rPr lang="en-US" sz="1500" b="1" kern="0" dirty="0"/>
              <a:t>Machine Learning:  </a:t>
            </a:r>
            <a:r>
              <a:rPr lang="en-US" sz="1500" kern="0" dirty="0"/>
              <a:t>Many routes were not classified as “Local” or “Express”.  ML objective to predict that route classification</a:t>
            </a:r>
            <a:endParaRPr lang="en-US" sz="1800" kern="0" dirty="0"/>
          </a:p>
          <a:p>
            <a:endParaRPr lang="en-US" sz="1800" kern="0" dirty="0"/>
          </a:p>
        </p:txBody>
      </p:sp>
    </p:spTree>
    <p:extLst>
      <p:ext uri="{BB962C8B-B14F-4D97-AF65-F5344CB8AC3E}">
        <p14:creationId xmlns:p14="http://schemas.microsoft.com/office/powerpoint/2010/main" val="409849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4</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Tools</a:t>
            </a:r>
          </a:p>
        </p:txBody>
      </p:sp>
      <p:sp>
        <p:nvSpPr>
          <p:cNvPr id="6" name="Content Placeholder 7">
            <a:extLst>
              <a:ext uri="{FF2B5EF4-FFF2-40B4-BE49-F238E27FC236}">
                <a16:creationId xmlns:a16="http://schemas.microsoft.com/office/drawing/2014/main" id="{2AE801E1-A2FE-42EE-B3E2-2C04A870367B}"/>
              </a:ext>
            </a:extLst>
          </p:cNvPr>
          <p:cNvSpPr txBox="1">
            <a:spLocks/>
          </p:cNvSpPr>
          <p:nvPr/>
        </p:nvSpPr>
        <p:spPr bwMode="auto">
          <a:xfrm>
            <a:off x="2044027" y="1591271"/>
            <a:ext cx="4782901" cy="4566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Data Repository</a:t>
            </a:r>
          </a:p>
          <a:p>
            <a:r>
              <a:rPr lang="en-US" sz="1800" kern="0" dirty="0"/>
              <a:t>GitHub</a:t>
            </a:r>
          </a:p>
          <a:p>
            <a:r>
              <a:rPr lang="en-US" sz="1800" kern="0" dirty="0"/>
              <a:t>Google Drive:</a:t>
            </a:r>
          </a:p>
          <a:p>
            <a:pPr marL="0" indent="0">
              <a:buNone/>
            </a:pPr>
            <a:r>
              <a:rPr lang="en-US" sz="1800" b="1" kern="0" dirty="0"/>
              <a:t>Analysis</a:t>
            </a:r>
          </a:p>
          <a:p>
            <a:r>
              <a:rPr lang="en-US" sz="1800" kern="0" dirty="0"/>
              <a:t>Tableau and Tableau Prep</a:t>
            </a:r>
          </a:p>
          <a:p>
            <a:r>
              <a:rPr lang="en-US" sz="1800" kern="0" dirty="0"/>
              <a:t>Python Pandas</a:t>
            </a:r>
          </a:p>
          <a:p>
            <a:r>
              <a:rPr lang="en-US" sz="1800" kern="0" dirty="0"/>
              <a:t>Python Scikit-Learn</a:t>
            </a:r>
          </a:p>
          <a:p>
            <a:endParaRPr lang="en-US" sz="1800" kern="0" dirty="0"/>
          </a:p>
          <a:p>
            <a:endParaRPr lang="en-US" sz="1800" kern="0" dirty="0"/>
          </a:p>
        </p:txBody>
      </p:sp>
    </p:spTree>
    <p:extLst>
      <p:ext uri="{BB962C8B-B14F-4D97-AF65-F5344CB8AC3E}">
        <p14:creationId xmlns:p14="http://schemas.microsoft.com/office/powerpoint/2010/main" val="225176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5</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Data Preparation</a:t>
            </a:r>
          </a:p>
        </p:txBody>
      </p:sp>
      <p:sp>
        <p:nvSpPr>
          <p:cNvPr id="6" name="Content Placeholder 7">
            <a:extLst>
              <a:ext uri="{FF2B5EF4-FFF2-40B4-BE49-F238E27FC236}">
                <a16:creationId xmlns:a16="http://schemas.microsoft.com/office/drawing/2014/main" id="{7C6CE29D-9031-4F40-820E-EA3E6EEB6DDC}"/>
              </a:ext>
            </a:extLst>
          </p:cNvPr>
          <p:cNvSpPr txBox="1">
            <a:spLocks/>
          </p:cNvSpPr>
          <p:nvPr/>
        </p:nvSpPr>
        <p:spPr bwMode="auto">
          <a:xfrm>
            <a:off x="1344967" y="1118979"/>
            <a:ext cx="6454065" cy="5605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Pre-Analysis</a:t>
            </a:r>
          </a:p>
          <a:p>
            <a:pPr>
              <a:spcBef>
                <a:spcPts val="600"/>
              </a:spcBef>
            </a:pPr>
            <a:r>
              <a:rPr lang="en-US" sz="1800" kern="0" dirty="0"/>
              <a:t>Obtained sample data files to munge</a:t>
            </a:r>
          </a:p>
          <a:p>
            <a:pPr marL="0" indent="0">
              <a:spcBef>
                <a:spcPts val="600"/>
              </a:spcBef>
              <a:buNone/>
            </a:pPr>
            <a:r>
              <a:rPr lang="en-US" sz="1800" b="1" kern="0" dirty="0"/>
              <a:t>Extract</a:t>
            </a:r>
          </a:p>
          <a:p>
            <a:pPr>
              <a:spcBef>
                <a:spcPts val="600"/>
              </a:spcBef>
            </a:pPr>
            <a:r>
              <a:rPr lang="en-US" sz="1800" kern="0" dirty="0"/>
              <a:t>Data extracts delivered to Google Drive in Excel format</a:t>
            </a:r>
          </a:p>
          <a:p>
            <a:pPr>
              <a:spcBef>
                <a:spcPts val="600"/>
              </a:spcBef>
            </a:pPr>
            <a:r>
              <a:rPr lang="en-US" sz="1800" kern="0" dirty="0"/>
              <a:t>12 data sets provided</a:t>
            </a:r>
          </a:p>
          <a:p>
            <a:pPr lvl="1"/>
            <a:r>
              <a:rPr lang="en-US" sz="1500" kern="0" dirty="0"/>
              <a:t>4 booking date periods</a:t>
            </a:r>
          </a:p>
          <a:p>
            <a:pPr lvl="1"/>
            <a:r>
              <a:rPr lang="en-US" sz="1500" kern="0" dirty="0"/>
              <a:t>3 grouping by Weekday, Saturday, Sunday</a:t>
            </a:r>
          </a:p>
          <a:p>
            <a:pPr marL="0" indent="0">
              <a:spcBef>
                <a:spcPts val="600"/>
              </a:spcBef>
              <a:buNone/>
            </a:pPr>
            <a:r>
              <a:rPr lang="en-US" sz="1800" b="1" kern="0" dirty="0"/>
              <a:t>Transform</a:t>
            </a:r>
          </a:p>
          <a:p>
            <a:pPr>
              <a:spcBef>
                <a:spcPts val="600"/>
              </a:spcBef>
            </a:pPr>
            <a:r>
              <a:rPr lang="en-US" sz="1800" kern="0" dirty="0"/>
              <a:t>Added two columns to data files</a:t>
            </a:r>
          </a:p>
          <a:p>
            <a:pPr lvl="1"/>
            <a:r>
              <a:rPr lang="en-US" sz="1500" kern="0" dirty="0"/>
              <a:t>Booking date</a:t>
            </a:r>
          </a:p>
          <a:p>
            <a:pPr lvl="1"/>
            <a:r>
              <a:rPr lang="en-US" sz="1500" kern="0" dirty="0"/>
              <a:t>Week Type (weekday, Saturday, or Sunday)</a:t>
            </a:r>
          </a:p>
          <a:p>
            <a:pPr>
              <a:spcBef>
                <a:spcPts val="600"/>
              </a:spcBef>
            </a:pPr>
            <a:r>
              <a:rPr lang="en-US" sz="1800" kern="0" dirty="0"/>
              <a:t>Saved files as CSV</a:t>
            </a:r>
          </a:p>
          <a:p>
            <a:pPr>
              <a:spcBef>
                <a:spcPts val="600"/>
              </a:spcBef>
            </a:pPr>
            <a:r>
              <a:rPr lang="en-US" sz="1800" kern="0" dirty="0"/>
              <a:t>Used Pandas to consolidate the 12 data files</a:t>
            </a:r>
          </a:p>
          <a:p>
            <a:pPr>
              <a:spcBef>
                <a:spcPts val="600"/>
              </a:spcBef>
            </a:pPr>
            <a:r>
              <a:rPr lang="en-US" sz="1800" kern="0" dirty="0"/>
              <a:t>Used Panda to write a consolidated CSV file</a:t>
            </a:r>
          </a:p>
          <a:p>
            <a:pPr marL="0" indent="0">
              <a:spcBef>
                <a:spcPts val="600"/>
              </a:spcBef>
              <a:buNone/>
            </a:pPr>
            <a:r>
              <a:rPr lang="en-US" sz="1800" b="1" kern="0" dirty="0"/>
              <a:t>Load</a:t>
            </a:r>
          </a:p>
          <a:p>
            <a:pPr>
              <a:spcBef>
                <a:spcPts val="600"/>
              </a:spcBef>
            </a:pPr>
            <a:r>
              <a:rPr lang="en-US" sz="1800" kern="0" dirty="0"/>
              <a:t>Used CSV files for Tableau data source</a:t>
            </a:r>
          </a:p>
          <a:p>
            <a:pPr>
              <a:spcBef>
                <a:spcPts val="600"/>
              </a:spcBef>
            </a:pPr>
            <a:r>
              <a:rPr lang="en-US" sz="1800" kern="0" dirty="0"/>
              <a:t>Used CSV files for Pandas Machine Learning</a:t>
            </a:r>
          </a:p>
          <a:p>
            <a:pPr marL="0" indent="0">
              <a:buNone/>
            </a:pPr>
            <a:endParaRPr lang="en-US" sz="1800" kern="0" dirty="0"/>
          </a:p>
          <a:p>
            <a:endParaRPr lang="en-US" sz="1800" kern="0" dirty="0"/>
          </a:p>
          <a:p>
            <a:endParaRPr lang="en-US" sz="1800" kern="0" dirty="0"/>
          </a:p>
        </p:txBody>
      </p:sp>
    </p:spTree>
    <p:extLst>
      <p:ext uri="{BB962C8B-B14F-4D97-AF65-F5344CB8AC3E}">
        <p14:creationId xmlns:p14="http://schemas.microsoft.com/office/powerpoint/2010/main" val="99574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6</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Analysis</a:t>
            </a:r>
          </a:p>
        </p:txBody>
      </p:sp>
      <p:sp>
        <p:nvSpPr>
          <p:cNvPr id="6" name="Content Placeholder 7">
            <a:extLst>
              <a:ext uri="{FF2B5EF4-FFF2-40B4-BE49-F238E27FC236}">
                <a16:creationId xmlns:a16="http://schemas.microsoft.com/office/drawing/2014/main" id="{D7CAEDF0-2598-4836-BFD6-AE03CEF533D6}"/>
              </a:ext>
            </a:extLst>
          </p:cNvPr>
          <p:cNvSpPr txBox="1">
            <a:spLocks/>
          </p:cNvSpPr>
          <p:nvPr/>
        </p:nvSpPr>
        <p:spPr bwMode="auto">
          <a:xfrm>
            <a:off x="1102994" y="1256135"/>
            <a:ext cx="7023735" cy="49515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Tableau</a:t>
            </a:r>
          </a:p>
          <a:p>
            <a:r>
              <a:rPr lang="en-US" sz="1800" kern="0" dirty="0"/>
              <a:t>Data was semi-summarized, not transactional</a:t>
            </a:r>
          </a:p>
          <a:p>
            <a:r>
              <a:rPr lang="en-US" sz="1800" kern="0" dirty="0"/>
              <a:t>Assessed data from a perspective of dimensions and measures</a:t>
            </a:r>
          </a:p>
          <a:p>
            <a:r>
              <a:rPr lang="en-US" sz="1800" kern="0" dirty="0"/>
              <a:t>Took a holistic approach to understand what the data really presented</a:t>
            </a:r>
          </a:p>
          <a:p>
            <a:r>
              <a:rPr lang="en-US" sz="1800" kern="0" dirty="0"/>
              <a:t>Developed ideas on paths that we felt that the data support</a:t>
            </a:r>
          </a:p>
          <a:p>
            <a:pPr marL="0" indent="0">
              <a:buNone/>
            </a:pPr>
            <a:r>
              <a:rPr lang="en-US" sz="1800" b="1" kern="0" dirty="0"/>
              <a:t>Machine Learning</a:t>
            </a:r>
          </a:p>
          <a:p>
            <a:r>
              <a:rPr lang="en-US" sz="1800" kern="0" dirty="0"/>
              <a:t>Used Tableau Prep, Tableau, Pandas to examine/clean the data</a:t>
            </a:r>
          </a:p>
          <a:p>
            <a:r>
              <a:rPr lang="en-US" sz="1800" kern="0" dirty="0"/>
              <a:t>Created four models:</a:t>
            </a:r>
          </a:p>
          <a:p>
            <a:pPr lvl="1"/>
            <a:r>
              <a:rPr lang="en-US" sz="1500" kern="0" dirty="0"/>
              <a:t>Logistics Regress</a:t>
            </a:r>
          </a:p>
          <a:p>
            <a:pPr lvl="1"/>
            <a:r>
              <a:rPr lang="en-US" sz="1500" kern="0" dirty="0"/>
              <a:t>K Nearest Neighbors (KNN)</a:t>
            </a:r>
          </a:p>
          <a:p>
            <a:pPr lvl="1"/>
            <a:r>
              <a:rPr lang="en-US" sz="1500" kern="0" dirty="0"/>
              <a:t>Support Vector Machine (SVM) </a:t>
            </a:r>
          </a:p>
          <a:p>
            <a:pPr lvl="1"/>
            <a:r>
              <a:rPr lang="en-US" sz="1500" kern="0" dirty="0"/>
              <a:t>Random Forest Classifier</a:t>
            </a:r>
          </a:p>
          <a:p>
            <a:r>
              <a:rPr lang="en-US" sz="1800" kern="0" dirty="0"/>
              <a:t>Best model Random Forest Classifier with accuracy ~99%</a:t>
            </a:r>
          </a:p>
          <a:p>
            <a:endParaRPr lang="en-US" sz="1800" kern="0" dirty="0"/>
          </a:p>
        </p:txBody>
      </p:sp>
    </p:spTree>
    <p:extLst>
      <p:ext uri="{BB962C8B-B14F-4D97-AF65-F5344CB8AC3E}">
        <p14:creationId xmlns:p14="http://schemas.microsoft.com/office/powerpoint/2010/main" val="428780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7</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Conclusions</a:t>
            </a:r>
          </a:p>
        </p:txBody>
      </p:sp>
      <p:sp>
        <p:nvSpPr>
          <p:cNvPr id="6" name="Content Placeholder 7">
            <a:extLst>
              <a:ext uri="{FF2B5EF4-FFF2-40B4-BE49-F238E27FC236}">
                <a16:creationId xmlns:a16="http://schemas.microsoft.com/office/drawing/2014/main" id="{2D06E2EF-637A-4B51-8FB4-D5B75B95621B}"/>
              </a:ext>
            </a:extLst>
          </p:cNvPr>
          <p:cNvSpPr txBox="1">
            <a:spLocks/>
          </p:cNvSpPr>
          <p:nvPr/>
        </p:nvSpPr>
        <p:spPr bwMode="auto">
          <a:xfrm>
            <a:off x="1102994" y="1256135"/>
            <a:ext cx="7023735" cy="49515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r>
              <a:rPr lang="en-US" sz="1800" kern="0" dirty="0"/>
              <a:t>Within the GRTC Ridership dataset there are a number of factors which can used to accurately characterize a route (and stop) as being a Local Route or an Express Route</a:t>
            </a:r>
          </a:p>
          <a:p>
            <a:r>
              <a:rPr lang="en-US" sz="1800" kern="0" dirty="0"/>
              <a:t>A visual examination of these factors using Tableau show a difference in performance metrics for stops associated with a Local vs. an Express Route</a:t>
            </a:r>
          </a:p>
          <a:p>
            <a:r>
              <a:rPr lang="en-US" sz="1800" kern="0" dirty="0"/>
              <a:t>GRTC might benefit from a review of their current performance metrics to better account for the differences in objects and performance (as identified in this project) between Local and Express routes (and their stops) </a:t>
            </a:r>
          </a:p>
          <a:p>
            <a:endParaRPr lang="en-US" sz="1800" kern="0" dirty="0"/>
          </a:p>
        </p:txBody>
      </p:sp>
    </p:spTree>
    <p:extLst>
      <p:ext uri="{BB962C8B-B14F-4D97-AF65-F5344CB8AC3E}">
        <p14:creationId xmlns:p14="http://schemas.microsoft.com/office/powerpoint/2010/main" val="221968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6705600" cy="838200"/>
          </a:xfrm>
        </p:spPr>
        <p:txBody>
          <a:bodyPr/>
          <a:lstStyle/>
          <a:p>
            <a:r>
              <a:rPr lang="en-US" dirty="0"/>
              <a:t>Wrap-up/ General Information </a:t>
            </a:r>
          </a:p>
        </p:txBody>
      </p:sp>
      <p:pic>
        <p:nvPicPr>
          <p:cNvPr id="1027" name="Picture 3" descr="C:\ClipArt\k83439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890" y="2509884"/>
            <a:ext cx="2826105" cy="28261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1"/>
          </p:nvPr>
        </p:nvSpPr>
        <p:spPr/>
        <p:txBody>
          <a:bodyPr/>
          <a:lstStyle/>
          <a:p>
            <a:fld id="{963590B4-1999-4B33-AD6A-BFCE1DA8D169}" type="slidenum">
              <a:rPr lang="en-US" smtClean="0"/>
              <a:pPr/>
              <a:t>8</a:t>
            </a:fld>
            <a:endParaRPr lang="en-US" dirty="0"/>
          </a:p>
        </p:txBody>
      </p:sp>
    </p:spTree>
    <p:extLst>
      <p:ext uri="{BB962C8B-B14F-4D97-AF65-F5344CB8AC3E}">
        <p14:creationId xmlns:p14="http://schemas.microsoft.com/office/powerpoint/2010/main" val="14163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699" name="Group 11"/>
          <p:cNvGrpSpPr>
            <a:grpSpLocks/>
          </p:cNvGrpSpPr>
          <p:nvPr/>
        </p:nvGrpSpPr>
        <p:grpSpPr bwMode="auto">
          <a:xfrm>
            <a:off x="0" y="0"/>
            <a:ext cx="9144000" cy="6858000"/>
            <a:chOff x="0" y="0"/>
            <a:chExt cx="5760" cy="4320"/>
          </a:xfrm>
        </p:grpSpPr>
        <p:sp>
          <p:nvSpPr>
            <p:cNvPr id="242694" name="Rectangle 6"/>
            <p:cNvSpPr>
              <a:spLocks noChangeArrowheads="1"/>
            </p:cNvSpPr>
            <p:nvPr/>
          </p:nvSpPr>
          <p:spPr bwMode="auto">
            <a:xfrm>
              <a:off x="0" y="0"/>
              <a:ext cx="5760" cy="4320"/>
            </a:xfrm>
            <a:prstGeom prst="rect">
              <a:avLst/>
            </a:prstGeom>
            <a:solidFill>
              <a:schemeClr val="bg1"/>
            </a:solidFill>
            <a:ln w="9525">
              <a:noFill/>
              <a:miter lim="800000"/>
              <a:headEnd/>
              <a:tailEnd/>
            </a:ln>
            <a:effectLst/>
          </p:spPr>
          <p:txBody>
            <a:bodyPr wrap="none" anchor="ctr"/>
            <a:lstStyle/>
            <a:p>
              <a:endParaRPr lang="en-US" dirty="0"/>
            </a:p>
          </p:txBody>
        </p:sp>
        <p:sp>
          <p:nvSpPr>
            <p:cNvPr id="242697" name="Rectangle 9"/>
            <p:cNvSpPr>
              <a:spLocks noChangeArrowheads="1"/>
            </p:cNvSpPr>
            <p:nvPr/>
          </p:nvSpPr>
          <p:spPr bwMode="auto">
            <a:xfrm>
              <a:off x="1847" y="2245"/>
              <a:ext cx="3360" cy="384"/>
            </a:xfrm>
            <a:prstGeom prst="rect">
              <a:avLst/>
            </a:prstGeom>
            <a:solidFill>
              <a:schemeClr val="bg1"/>
            </a:solidFill>
            <a:ln w="9525">
              <a:noFill/>
              <a:miter lim="800000"/>
              <a:headEnd/>
              <a:tailEnd/>
            </a:ln>
            <a:effectLst/>
          </p:spPr>
          <p:txBody>
            <a:bodyPr wrap="none" anchor="ctr"/>
            <a:lstStyle/>
            <a:p>
              <a:endParaRPr lang="en-US" dirty="0"/>
            </a:p>
          </p:txBody>
        </p:sp>
      </p:grpSp>
      <p:sp>
        <p:nvSpPr>
          <p:cNvPr id="2" name="Slide Number Placeholder 1"/>
          <p:cNvSpPr>
            <a:spLocks noGrp="1"/>
          </p:cNvSpPr>
          <p:nvPr>
            <p:ph type="sldNum" sz="quarter" idx="11"/>
          </p:nvPr>
        </p:nvSpPr>
        <p:spPr/>
        <p:txBody>
          <a:bodyPr/>
          <a:lstStyle/>
          <a:p>
            <a:fld id="{963590B4-1999-4B33-AD6A-BFCE1DA8D169}" type="slidenum">
              <a:rPr lang="en-US" smtClean="0"/>
              <a:pPr/>
              <a:t>9</a:t>
            </a:fld>
            <a:endParaRPr lang="en-US" dirty="0"/>
          </a:p>
        </p:txBody>
      </p:sp>
      <p:sp>
        <p:nvSpPr>
          <p:cNvPr id="3" name="TextBox 2">
            <a:extLst>
              <a:ext uri="{FF2B5EF4-FFF2-40B4-BE49-F238E27FC236}">
                <a16:creationId xmlns:a16="http://schemas.microsoft.com/office/drawing/2014/main" id="{A0753B4A-E632-484B-AB1F-73006F6625BB}"/>
              </a:ext>
            </a:extLst>
          </p:cNvPr>
          <p:cNvSpPr txBox="1"/>
          <p:nvPr/>
        </p:nvSpPr>
        <p:spPr>
          <a:xfrm>
            <a:off x="2666852" y="1855433"/>
            <a:ext cx="3737499" cy="2062103"/>
          </a:xfrm>
          <a:prstGeom prst="rect">
            <a:avLst/>
          </a:prstGeom>
          <a:noFill/>
        </p:spPr>
        <p:txBody>
          <a:bodyPr wrap="square" rtlCol="0">
            <a:spAutoFit/>
          </a:bodyPr>
          <a:lstStyle/>
          <a:p>
            <a:pPr algn="ctr"/>
            <a:r>
              <a:rPr lang="en-US" sz="9600" i="1" dirty="0">
                <a:solidFill>
                  <a:srgbClr val="0000CC"/>
                </a:solidFill>
                <a:latin typeface="Bahnschrift SemiBold Condensed" panose="020B0502040204020203" pitchFamily="34" charset="0"/>
                <a:cs typeface="Segoe UI Semilight" panose="020B0402040204020203" pitchFamily="34" charset="0"/>
              </a:rPr>
              <a:t>GRTC</a:t>
            </a:r>
          </a:p>
          <a:p>
            <a:pPr algn="ctr"/>
            <a:r>
              <a:rPr lang="en-US" sz="3200" i="1" cap="all" dirty="0">
                <a:solidFill>
                  <a:srgbClr val="0000CC"/>
                </a:solidFill>
                <a:latin typeface="Bahnschrift SemiBold Condensed" panose="020B0502040204020203" pitchFamily="34" charset="0"/>
                <a:cs typeface="Segoe UI Semilight" panose="020B0402040204020203" pitchFamily="34" charset="0"/>
              </a:rPr>
              <a:t>Transit System</a:t>
            </a:r>
          </a:p>
        </p:txBody>
      </p:sp>
    </p:spTree>
    <p:extLst>
      <p:ext uri="{BB962C8B-B14F-4D97-AF65-F5344CB8AC3E}">
        <p14:creationId xmlns:p14="http://schemas.microsoft.com/office/powerpoint/2010/main" val="2152841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template_risks">
  <a:themeElements>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template_risk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risk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risk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risk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risk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risk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risk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risk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risk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risk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risk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risk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risk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mplate_risks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_Document" ma:contentTypeID="0x0101002F5E26F338044317906CD20503C3F6300003EC7B059CD2424EA831CF285ABA111C" ma:contentTypeVersion="6" ma:contentTypeDescription="Base NGC document content type containing core fields that should be available on ALL documents in the site collection" ma:contentTypeScope="" ma:versionID="0b1c68ad84a16ed8ea335fef03a640a5">
  <xsd:schema xmlns:xsd="http://www.w3.org/2001/XMLSchema" xmlns:xs="http://www.w3.org/2001/XMLSchema" xmlns:p="http://schemas.microsoft.com/office/2006/metadata/properties" xmlns:ns2="ba5c2ff5-18fb-4711-8831-7a91b9c32f36" targetNamespace="http://schemas.microsoft.com/office/2006/metadata/properties" ma:root="true" ma:fieldsID="43a389a6b506b9eaa300f559fb6bdbd1" ns2:_="">
    <xsd:import namespace="ba5c2ff5-18fb-4711-8831-7a91b9c32f36"/>
    <xsd:element name="properties">
      <xsd:complexType>
        <xsd:sequence>
          <xsd:element name="documentManagement">
            <xsd:complexType>
              <xsd:all>
                <xsd:element ref="ns2:NGCENTDocumentAuthor" minOccurs="0"/>
                <xsd:element ref="ns2:NGCENTDocumentOwner" minOccurs="0"/>
                <xsd:element ref="ns2:NGCENTItemType" minOccurs="0"/>
                <xsd:element ref="ns2:NGCENTDescription" minOccurs="0"/>
                <xsd:element ref="ns2:db1f98847b414a48afdff26e6d25506c" minOccurs="0"/>
                <xsd:element ref="ns2:TaxCatchAll" minOccurs="0"/>
                <xsd:element ref="ns2:TaxCatchAllLabel" minOccurs="0"/>
                <xsd:element ref="ns2:NGCENTOrganization" minOccurs="0"/>
                <xsd:element ref="ns2:NGCENTTeam" minOccurs="0"/>
                <xsd:element ref="ns2:kd979d3d42bb49bd8c59d13000e6e225" minOccurs="0"/>
                <xsd:element ref="ns2:e15ccd119fb74fd7baadd5fc37145f51" minOccurs="0"/>
                <xsd:element ref="ns2:NGCENTWorkProduct" minOccurs="0"/>
                <xsd:element ref="ns2:NGCENTMigratedOriginalFilename" minOccurs="0"/>
                <xsd:element ref="ns2:NGCENTOriginalLocation" minOccurs="0"/>
                <xsd:element ref="ns2:NGCENTMigratedNotes" minOccurs="0"/>
                <xsd:element ref="ns2:NGCENTOwnerString" minOccurs="0"/>
                <xsd:element ref="ns2:NGCENTAuthorString" minOccurs="0"/>
                <xsd:element ref="ns2:NGCENTDivision" minOccurs="0"/>
                <xsd:element ref="ns2:NGCENTOriginalSourceId" minOccurs="0"/>
                <xsd:element ref="ns2:_dlc_DocId" minOccurs="0"/>
                <xsd:element ref="ns2:_dlc_DocIdUrl" minOccurs="0"/>
                <xsd:element ref="ns2:_dlc_DocIdPersistId" minOccurs="0"/>
                <xsd:element ref="ns2:Business_x0020_Unit" minOccurs="0"/>
                <xsd:element ref="ns2:Customer" minOccurs="0"/>
                <xsd:element ref="ns2:Operating_x0020_Unit" minOccurs="0"/>
                <xsd:element ref="ns2:NGCENTProductLines" minOccurs="0"/>
                <xsd:element ref="ns2:NGCENT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5c2ff5-18fb-4711-8831-7a91b9c32f36" elementFormDefault="qualified">
    <xsd:import namespace="http://schemas.microsoft.com/office/2006/documentManagement/types"/>
    <xsd:import namespace="http://schemas.microsoft.com/office/infopath/2007/PartnerControls"/>
    <xsd:element name="NGCENTDocumentAuthor" ma:index="8" nillable="true" ma:displayName="_Document Author" ma:description="Person responsible for updating the content and getting required reviews/approvals for the document if applicable." ma:internalName="NGCENTDocument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DocumentOwner" ma:index="9" nillable="true" ma:displayName="_Document Owner" ma:description="Owner of the document contents. May or may not be the same person who authors the document." ma:internalName="NGCENTDocumentOwne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ItemType" ma:index="10" nillable="true" ma:displayName="_Item Type" ma:description="Type of document or list item. &#10;&#10;For documents, this field is used in conjunction with the content type and/or work product name to identify the document. It is often used with the content organizer to file documents into folders organized by this field. It also allows Document Link (content type) documents, to be identified as the actual type of document (ex. Org Chart).  &#10;&#10;For list items, this identifies the NGC specific list item type (ex. PTO Event in an event calendar)." ma:format="Dropdown" ma:internalName="NGCENTItemType" ma:readOnly="false">
      <xsd:simpleType>
        <xsd:restriction base="dms:Choice">
          <xsd:enumeration value="Action Item"/>
          <xsd:enumeration value="ADD"/>
          <xsd:enumeration value="Agenda"/>
          <xsd:enumeration value="Alert"/>
          <xsd:enumeration value="Analysis"/>
          <xsd:enumeration value="Announcement"/>
          <xsd:enumeration value="Architecture"/>
          <xsd:enumeration value="Attachment"/>
          <xsd:enumeration value="Audit"/>
          <xsd:enumeration value="Biography"/>
          <xsd:enumeration value="Bulletin"/>
          <xsd:enumeration value="Capital Project Tracking Worksheet"/>
          <xsd:enumeration value="Certification Report"/>
          <xsd:enumeration value="Charter"/>
          <xsd:enumeration value="Checklist"/>
          <xsd:enumeration value="Critical Items Network Diagram (CIN)"/>
          <xsd:enumeration value="Command Media Link"/>
          <xsd:enumeration value="CONOPS"/>
          <xsd:enumeration value="Contract Letter/Direction"/>
          <xsd:enumeration value="Correspondence"/>
          <xsd:enumeration value="Critical Items List"/>
          <xsd:enumeration value="Cross Reference Matrix"/>
          <xsd:enumeration value="Database"/>
          <xsd:enumeration value="DBDD"/>
          <xsd:enumeration value="Decision"/>
          <xsd:enumeration value="Design"/>
          <xsd:enumeration value="Design Review"/>
          <xsd:enumeration value="Design Specification"/>
          <xsd:enumeration value="Desktop Instruction"/>
          <xsd:enumeration value="Directive"/>
          <xsd:enumeration value="Document"/>
          <xsd:enumeration value="Drawing"/>
          <xsd:enumeration value="ES Sector Signoff Package"/>
          <xsd:enumeration value="Facility Instruction"/>
          <xsd:enumeration value="FOCAB Docket"/>
          <xsd:enumeration value="Form"/>
          <xsd:enumeration value="Gallup"/>
          <xsd:enumeration value="Guide"/>
          <xsd:enumeration value="Handbook"/>
          <xsd:enumeration value="ICD"/>
          <xsd:enumeration value="IDD"/>
          <xsd:enumeration value="Issue"/>
          <xsd:enumeration value="Legal Compliance Document"/>
          <xsd:enumeration value="Lessons Learned"/>
          <xsd:enumeration value="Letter"/>
          <xsd:enumeration value="Log"/>
          <xsd:enumeration value="Management Plan"/>
          <xsd:enumeration value="Manual"/>
          <xsd:enumeration value="Master Production Schedule Ordering Document"/>
          <xsd:enumeration value="Meeting Minutes"/>
          <xsd:enumeration value="Memorandum"/>
          <xsd:enumeration value="Metrics"/>
          <xsd:enumeration value="Ops Evolution"/>
          <xsd:enumeration value="OPSCON"/>
          <xsd:enumeration value="Organization Chart"/>
          <xsd:enumeration value="Permits/Licenses/Etc."/>
          <xsd:enumeration value="Plan"/>
          <xsd:enumeration value="Policy"/>
          <xsd:enumeration value="PRD"/>
          <xsd:enumeration value="Presentation"/>
          <xsd:enumeration value="Procedure"/>
          <xsd:enumeration value="Process"/>
          <xsd:enumeration value="Process Audit"/>
          <xsd:enumeration value="Process Requirement"/>
          <xsd:enumeration value="Process Tailoring Declaration"/>
          <xsd:enumeration value="Production Readiness Review"/>
          <xsd:enumeration value="Program Directive"/>
          <xsd:enumeration value="PTO Event"/>
          <xsd:enumeration value="Report"/>
          <xsd:enumeration value="Repository Location"/>
          <xsd:enumeration value="Requirements Specification"/>
          <xsd:enumeration value="Roles and Responsibilities"/>
          <xsd:enumeration value="Schedule"/>
          <xsd:enumeration value="SDD"/>
          <xsd:enumeration value="Standard"/>
          <xsd:enumeration value="Status"/>
          <xsd:enumeration value="Status Item"/>
          <xsd:enumeration value="Template"/>
          <xsd:enumeration value="Test Description"/>
          <xsd:enumeration value="Test Plan"/>
          <xsd:enumeration value="Test Procedure"/>
          <xsd:enumeration value="Trace Matrix"/>
          <xsd:enumeration value="Training"/>
          <xsd:enumeration value="Travel Event"/>
          <xsd:enumeration value="TSC"/>
          <xsd:enumeration value="Tutorial"/>
          <xsd:enumeration value="Verification Matrix"/>
          <xsd:enumeration value="Verification Plan"/>
          <xsd:enumeration value="Verification Report"/>
          <xsd:enumeration value="Work Instruction"/>
          <xsd:enumeration value="Work Product Specification"/>
        </xsd:restriction>
      </xsd:simpleType>
    </xsd:element>
    <xsd:element name="NGCENTDescription" ma:index="11" nillable="true" ma:displayName="_Description" ma:description="Optional description of the document or list item (ex. Draft of document in work for next revision or Presentation from Symposium 2015 ...)" ma:internalName="NGCENTDescription" ma:readOnly="false">
      <xsd:simpleType>
        <xsd:restriction base="dms:Note">
          <xsd:maxLength value="255"/>
        </xsd:restriction>
      </xsd:simpleType>
    </xsd:element>
    <xsd:element name="db1f98847b414a48afdff26e6d25506c" ma:index="12" nillable="true" ma:taxonomy="true" ma:internalName="db1f98847b414a48afdff26e6d25506c" ma:taxonomyFieldName="NGCENTOriginCountry" ma:displayName="_Origin Country" ma:readOnly="false" ma:default="1;#United States (US)|f4f4ed40-0317-491b-9959-5ea628d96313" ma:fieldId="{db1f9884-7b41-4a48-afdf-f26e6d25506c}" ma:sspId="d9945a9a-5aec-4657-9529-9a0b6a3549b5" ma:termSetId="cac45704-a4fa-490f-977d-419a7a85a9ca"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c5637cee-64a2-4a63-9f4d-4600f4ea678c}" ma:internalName="TaxCatchAll" ma:showField="CatchAllData"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5637cee-64a2-4a63-9f4d-4600f4ea678c}" ma:internalName="TaxCatchAllLabel" ma:readOnly="true" ma:showField="CatchAllDataLabel"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NGCENTOrganization" ma:index="16" nillable="true" ma:displayName="_Organization" ma:default="Land &amp; Avionics C4ISR Division" ma:description="Organization that created or owns a document or list item (e.g., Engineering Manufacturing and Logistics; Application Services, etc.)" ma:format="Dropdown" ma:internalName="NGCENTOrganization" ma:readOnly="false">
      <xsd:simpleType>
        <xsd:restriction base="dms:Choice">
          <xsd:enumeration value="Advanced Concepts &amp; Technologies Division"/>
          <xsd:enumeration value="Airborne C4ISR Systems Division"/>
          <xsd:enumeration value="Business Development"/>
          <xsd:enumeration value="Business Management"/>
          <xsd:enumeration value="Communications"/>
          <xsd:enumeration value="Contracts &amp; Pricing"/>
          <xsd:enumeration value="Cyber and Intelligence Mission Solutions Division"/>
          <xsd:enumeration value="Engineering, Manufacturing &amp; Logistics"/>
          <xsd:enumeration value="Global Supply Chain"/>
          <xsd:enumeration value="Government Relations"/>
          <xsd:enumeration value="Human Resources"/>
          <xsd:enumeration value="Internal Audit"/>
          <xsd:enumeration value="IT &amp; Enterprise Services"/>
          <xsd:enumeration value="Land &amp; Avionics C4ISR Division"/>
          <xsd:enumeration value="Missile Defense &amp; Protective Systems Division"/>
          <xsd:enumeration value="Mission Assurance"/>
          <xsd:enumeration value="Navigation &amp; Maritime Systems Division"/>
          <xsd:enumeration value="Sector Counsel (Law Department)"/>
          <xsd:enumeration value="Security"/>
          <xsd:enumeration value="Space ISR Systems Division"/>
          <xsd:enumeration value="Strategy"/>
          <xsd:enumeration value="Unknown"/>
        </xsd:restriction>
      </xsd:simpleType>
    </xsd:element>
    <xsd:element name="NGCENTTeam" ma:index="17" nillable="true" ma:displayName="_Team" ma:description="Team that created document/list item" ma:format="Dropdown" ma:internalName="NGCENTTeam" ma:readOnly="false">
      <xsd:simpleType>
        <xsd:restriction base="dms:Choice">
          <xsd:enumeration value="N/A"/>
          <xsd:enumeration value="Unknown"/>
        </xsd:restriction>
      </xsd:simpleType>
    </xsd:element>
    <xsd:element name="kd979d3d42bb49bd8c59d13000e6e225" ma:index="18" nillable="true" ma:taxonomy="true" ma:internalName="kd979d3d42bb49bd8c59d13000e6e225" ma:taxonomyFieldName="NGCENTSector" ma:displayName="_Sector" ma:readOnly="false" ma:default="2;#Mission Systems (MS)|d68bdba8-7e6a-40ac-9c78-5bd95e88fcf8" ma:fieldId="{4d979d3d-42bb-49bd-8c59-d13000e6e225}" ma:sspId="d9945a9a-5aec-4657-9529-9a0b6a3549b5" ma:termSetId="205b999c-d2ed-4ede-9a5c-e22db8517fcf" ma:anchorId="00000000-0000-0000-0000-000000000000" ma:open="false" ma:isKeyword="false">
      <xsd:complexType>
        <xsd:sequence>
          <xsd:element ref="pc:Terms" minOccurs="0" maxOccurs="1"/>
        </xsd:sequence>
      </xsd:complexType>
    </xsd:element>
    <xsd:element name="e15ccd119fb74fd7baadd5fc37145f51" ma:index="20" nillable="true" ma:taxonomy="true" ma:internalName="e15ccd119fb74fd7baadd5fc37145f51" ma:taxonomyFieldName="NGCENTSensitivityLevel" ma:displayName="_Sensitivity Level" ma:readOnly="false" ma:fieldId="{e15ccd11-9fb7-4fd7-baad-d5fc37145f51}" ma:sspId="d9945a9a-5aec-4657-9529-9a0b6a3549b5" ma:termSetId="b209aa0d-d2e6-4799-9248-4f79e349a895" ma:anchorId="00000000-0000-0000-0000-000000000000" ma:open="false" ma:isKeyword="false">
      <xsd:complexType>
        <xsd:sequence>
          <xsd:element ref="pc:Terms" minOccurs="0" maxOccurs="1"/>
        </xsd:sequence>
      </xsd:complexType>
    </xsd:element>
    <xsd:element name="NGCENTWorkProduct" ma:index="22" nillable="true" ma:displayName="_Work Product" ma:description="Used to further define the document type as it pertains to the outputs of our processes (e.g. All Hands Presentation, Program Management Plan) and to pull the appropriate documents for audits and assessments.  Should align with inputs and outputs identified per policies and processes if applicable (see the Work Products Master List)." ma:format="Dropdown" ma:internalName="NGCENTWorkProduct" ma:readOnly="false">
      <xsd:simpleType>
        <xsd:restriction base="dms:Choice">
          <xsd:enumeration value="All Hands Presentation"/>
          <xsd:enumeration value="Conference Presentation"/>
          <xsd:enumeration value="Initiative"/>
          <xsd:enumeration value="N/A"/>
          <xsd:enumeration value="IT Standard"/>
          <xsd:enumeration value="Roadmap"/>
          <xsd:enumeration value="Tower Briefings"/>
          <xsd:enumeration value="Town Hall"/>
        </xsd:restriction>
      </xsd:simpleType>
    </xsd:element>
    <xsd:element name="NGCENTMigratedOriginalFilename" ma:index="23" nillable="true" ma:displayName="_Migrated Original Filename" ma:description="Original filename in source system for items being migrated to SharePoint.  Used when filename is changed during migration process (e.g., multiple files to a single file with version history)." ma:internalName="NGCENTMigratedOriginalFilename" ma:readOnly="false">
      <xsd:simpleType>
        <xsd:restriction base="dms:Text">
          <xsd:maxLength value="255"/>
        </xsd:restriction>
      </xsd:simpleType>
    </xsd:element>
    <xsd:element name="NGCENTOriginalLocation" ma:index="24" nillable="true" ma:displayName="_Migrated Original Location" ma:description="Migration original location (URL) for items that were migrated into the SharePoint site." ma:internalName="NGCENTOriginalLocation" ma:readOnly="false">
      <xsd:simpleType>
        <xsd:restriction base="dms:Note">
          <xsd:maxLength value="255"/>
        </xsd:restriction>
      </xsd:simpleType>
    </xsd:element>
    <xsd:element name="NGCENTMigratedNotes" ma:index="25" nillable="true" ma:displayName="_Migrated Notes" ma:description="Notes related to the migration of items to SharePoint." ma:internalName="NGCENTMigratedNotes" ma:readOnly="false">
      <xsd:simpleType>
        <xsd:restriction base="dms:Note">
          <xsd:maxLength value="255"/>
        </xsd:restriction>
      </xsd:simpleType>
    </xsd:element>
    <xsd:element name="NGCENTOwnerString" ma:index="26" nillable="true" ma:displayName="_Owner String" ma:description="Text entry for document owner name if it is not in a format that SharePoint can interpret.  Use for migration purposes." ma:internalName="NGCENTOwnerString" ma:readOnly="false">
      <xsd:simpleType>
        <xsd:restriction base="dms:Text">
          <xsd:maxLength value="255"/>
        </xsd:restriction>
      </xsd:simpleType>
    </xsd:element>
    <xsd:element name="NGCENTAuthorString" ma:index="27" nillable="true" ma:displayName="_Author String" ma:description="Text field to capture the document author if the author value is not in a format that SharePoint will accept in a person field.  Over time, the library owners would resolve these names into the Document Author person field." ma:internalName="NGCENTAuthorString" ma:readOnly="false">
      <xsd:simpleType>
        <xsd:restriction base="dms:Text">
          <xsd:maxLength value="255"/>
        </xsd:restriction>
      </xsd:simpleType>
    </xsd:element>
    <xsd:element name="NGCENTDivision" ma:index="28" nillable="true" ma:displayName="_Division" ma:description="Name of division." ma:format="Dropdown" ma:internalName="NGCENTDivision" ma:readOnly="false">
      <xsd:simpleType>
        <xsd:restriction base="dms:Choice">
          <xsd:enumeration value="AC&amp;TD"/>
          <xsd:enumeration value="ISR&amp;T Systems Division"/>
          <xsd:enumeration value="Land &amp; Self-Protection Systems Division"/>
          <xsd:enumeration value="Logistics &amp; Postal Auto Programs"/>
          <xsd:enumeration value="Navigation &amp; Maritime Systems Division"/>
          <xsd:enumeration value="N/A"/>
          <xsd:enumeration value="Unknown"/>
        </xsd:restriction>
      </xsd:simpleType>
    </xsd:element>
    <xsd:element name="NGCENTOriginalSourceId" ma:index="29" nillable="true" ma:displayName="_Original Source ID" ma:description="Original document ID from source system (e.g., docs migrated from other tools)." ma:internalName="NGCENTOriginalSourceId" ma:readOnly="false">
      <xsd:simpleType>
        <xsd:restriction base="dms:Text">
          <xsd:maxLength value="255"/>
        </xsd:restriction>
      </xsd:simple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Business_x0020_Unit" ma:index="33" nillable="true" ma:displayName="Business Unit" ma:internalName="Business_x0020_Unit">
      <xsd:simpleType>
        <xsd:restriction base="dms:Text">
          <xsd:maxLength value="255"/>
        </xsd:restriction>
      </xsd:simpleType>
    </xsd:element>
    <xsd:element name="Customer" ma:index="34" nillable="true" ma:displayName="Customer" ma:internalName="Customer">
      <xsd:simpleType>
        <xsd:restriction base="dms:Text">
          <xsd:maxLength value="255"/>
        </xsd:restriction>
      </xsd:simpleType>
    </xsd:element>
    <xsd:element name="Operating_x0020_Unit" ma:index="35" nillable="true" ma:displayName="Operating Unit" ma:internalName="Operating_x0020_Unit">
      <xsd:simpleType>
        <xsd:restriction base="dms:Text">
          <xsd:maxLength value="255"/>
        </xsd:restriction>
      </xsd:simpleType>
    </xsd:element>
    <xsd:element name="NGCENTProductLines" ma:index="36" nillable="true" ma:displayName="_Product Lines" ma:description="Product lines to which the document applies." ma:internalName="NGCENTProductLines" ma:readOnly="false">
      <xsd:complexType>
        <xsd:complexContent>
          <xsd:extension base="dms:MultiChoice">
            <xsd:sequence>
              <xsd:element name="Value" maxOccurs="unbounded" minOccurs="0" nillable="true">
                <xsd:simpleType>
                  <xsd:restriction base="dms:Choice">
                    <xsd:enumeration value="None"/>
                    <xsd:enumeration value="N/A"/>
                  </xsd:restriction>
                </xsd:simpleType>
              </xsd:element>
            </xsd:sequence>
          </xsd:extension>
        </xsd:complexContent>
      </xsd:complexType>
    </xsd:element>
    <xsd:element name="NGCENTProgram" ma:index="37" nillable="true" ma:displayName="_Program" ma:description="Program that created and owns a document or list item." ma:format="Dropdown" ma:internalName="NGCENTProgram" ma:readOnly="false">
      <xsd:simpleType>
        <xsd:restriction base="dms:Choice">
          <xsd:enumeration value="None"/>
          <xsd:enumeration value="N/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GCENTMigratedNotes xmlns="ba5c2ff5-18fb-4711-8831-7a91b9c32f36" xsi:nil="true"/>
    <e15ccd119fb74fd7baadd5fc37145f51 xmlns="ba5c2ff5-18fb-4711-8831-7a91b9c32f36">
      <Terms xmlns="http://schemas.microsoft.com/office/infopath/2007/PartnerControls"/>
    </e15ccd119fb74fd7baadd5fc37145f51>
    <NGCENTOwnerString xmlns="ba5c2ff5-18fb-4711-8831-7a91b9c32f36" xsi:nil="true"/>
    <NGCENTDescription xmlns="ba5c2ff5-18fb-4711-8831-7a91b9c32f36" xsi:nil="true"/>
    <NGCENTOriginalLocation xmlns="ba5c2ff5-18fb-4711-8831-7a91b9c32f36" xsi:nil="true"/>
    <Business_x0020_Unit xmlns="ba5c2ff5-18fb-4711-8831-7a91b9c32f36" xsi:nil="true"/>
    <NGCENTTeam xmlns="ba5c2ff5-18fb-4711-8831-7a91b9c32f36" xsi:nil="true"/>
    <NGCENTMigratedOriginalFilename xmlns="ba5c2ff5-18fb-4711-8831-7a91b9c32f36" xsi:nil="true"/>
    <NGCENTDocumentAuthor xmlns="ba5c2ff5-18fb-4711-8831-7a91b9c32f36">
      <UserInfo>
        <DisplayName/>
        <AccountId xsi:nil="true"/>
        <AccountType/>
      </UserInfo>
    </NGCENTDocumentAuthor>
    <db1f98847b414a48afdff26e6d25506c xmlns="ba5c2ff5-18fb-4711-8831-7a91b9c32f36">
      <Terms xmlns="http://schemas.microsoft.com/office/infopath/2007/PartnerControls">
        <TermInfo xmlns="http://schemas.microsoft.com/office/infopath/2007/PartnerControls">
          <TermName xmlns="http://schemas.microsoft.com/office/infopath/2007/PartnerControls">United States (US)</TermName>
          <TermId xmlns="http://schemas.microsoft.com/office/infopath/2007/PartnerControls">f4f4ed40-0317-491b-9959-5ea628d96313</TermId>
        </TermInfo>
      </Terms>
    </db1f98847b414a48afdff26e6d25506c>
    <NGCENTDocumentOwner xmlns="ba5c2ff5-18fb-4711-8831-7a91b9c32f36">
      <UserInfo>
        <DisplayName/>
        <AccountId xsi:nil="true"/>
        <AccountType/>
      </UserInfo>
    </NGCENTDocumentOwner>
    <NGCENTOrganization xmlns="ba5c2ff5-18fb-4711-8831-7a91b9c32f36">Land &amp; Avionics C4ISR Division</NGCENTOrganization>
    <NGCENTWorkProduct xmlns="ba5c2ff5-18fb-4711-8831-7a91b9c32f36" xsi:nil="true"/>
    <NGCENTProgram xmlns="ba5c2ff5-18fb-4711-8831-7a91b9c32f36" xsi:nil="true"/>
    <NGCENTAuthorString xmlns="ba5c2ff5-18fb-4711-8831-7a91b9c32f36" xsi:nil="true"/>
    <Customer xmlns="ba5c2ff5-18fb-4711-8831-7a91b9c32f36" xsi:nil="true"/>
    <Operating_x0020_Unit xmlns="ba5c2ff5-18fb-4711-8831-7a91b9c32f36" xsi:nil="true"/>
    <NGCENTItemType xmlns="ba5c2ff5-18fb-4711-8831-7a91b9c32f36" xsi:nil="true"/>
    <NGCENTDivision xmlns="ba5c2ff5-18fb-4711-8831-7a91b9c32f36" xsi:nil="true"/>
    <NGCENTOriginalSourceId xmlns="ba5c2ff5-18fb-4711-8831-7a91b9c32f36" xsi:nil="true"/>
    <NGCENTProductLines xmlns="ba5c2ff5-18fb-4711-8831-7a91b9c32f36"/>
    <kd979d3d42bb49bd8c59d13000e6e225 xmlns="ba5c2ff5-18fb-4711-8831-7a91b9c32f36">
      <Terms xmlns="http://schemas.microsoft.com/office/infopath/2007/PartnerControls">
        <TermInfo xmlns="http://schemas.microsoft.com/office/infopath/2007/PartnerControls">
          <TermName xmlns="http://schemas.microsoft.com/office/infopath/2007/PartnerControls">Mission Systems (MS)</TermName>
          <TermId xmlns="http://schemas.microsoft.com/office/infopath/2007/PartnerControls">d68bdba8-7e6a-40ac-9c78-5bd95e88fcf8</TermId>
        </TermInfo>
      </Terms>
    </kd979d3d42bb49bd8c59d13000e6e225>
    <TaxCatchAll xmlns="ba5c2ff5-18fb-4711-8831-7a91b9c32f36">
      <Value>2</Value>
      <Value>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1F24940-C2B5-4FCE-9FEC-7BE3E787DB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5c2ff5-18fb-4711-8831-7a91b9c32f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56F173-A83A-4A68-A5F0-7AEE95753FDB}">
  <ds:schemaRefs>
    <ds:schemaRef ds:uri="http://schemas.openxmlformats.org/package/2006/metadata/core-properties"/>
    <ds:schemaRef ds:uri="http://purl.org/dc/elements/1.1/"/>
    <ds:schemaRef ds:uri="http://schemas.microsoft.com/office/2006/documentManagement/types"/>
    <ds:schemaRef ds:uri="http://www.w3.org/XML/1998/namespace"/>
    <ds:schemaRef ds:uri="http://schemas.microsoft.com/office/2006/metadata/properties"/>
    <ds:schemaRef ds:uri="ba5c2ff5-18fb-4711-8831-7a91b9c32f36"/>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7E0C8B0C-825D-4C3C-9D40-BEB7FCB8D92A}">
  <ds:schemaRefs>
    <ds:schemaRef ds:uri="http://schemas.microsoft.com/sharepoint/v3/contenttype/forms"/>
  </ds:schemaRefs>
</ds:datastoreItem>
</file>

<file path=customXml/itemProps4.xml><?xml version="1.0" encoding="utf-8"?>
<ds:datastoreItem xmlns:ds="http://schemas.openxmlformats.org/officeDocument/2006/customXml" ds:itemID="{A11FB5A1-796E-4C2D-BE39-808EAADC665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166359</TotalTime>
  <Words>421</Words>
  <Application>Microsoft Office PowerPoint</Application>
  <PresentationFormat>On-screen Show (4:3)</PresentationFormat>
  <Paragraphs>83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Bahnschrift SemiBold Condensed</vt:lpstr>
      <vt:lpstr>Segoe UI Semibold</vt:lpstr>
      <vt:lpstr>Tahoma</vt:lpstr>
      <vt:lpstr>template_risks</vt:lpstr>
      <vt:lpstr>GRTC Data Analytics Project System Ridership</vt:lpstr>
      <vt:lpstr>Agenda</vt:lpstr>
      <vt:lpstr>PowerPoint Presentation</vt:lpstr>
      <vt:lpstr>PowerPoint Presentation</vt:lpstr>
      <vt:lpstr>PowerPoint Presentation</vt:lpstr>
      <vt:lpstr>PowerPoint Presentation</vt:lpstr>
      <vt:lpstr>PowerPoint Presentation</vt:lpstr>
      <vt:lpstr>Wrap-up/ General Information </vt:lpstr>
      <vt:lpstr>PowerPoint Presentation</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GCSS-Army Internal Risk Report - 15 January 2019</dc:title>
  <dc:creator>Hamilton, Carol L (IS)</dc:creator>
  <cp:lastModifiedBy>James Miller</cp:lastModifiedBy>
  <cp:revision>1987</cp:revision>
  <cp:lastPrinted>2019-07-09T14:31:12Z</cp:lastPrinted>
  <dcterms:created xsi:type="dcterms:W3CDTF">2010-03-31T15:11:11Z</dcterms:created>
  <dcterms:modified xsi:type="dcterms:W3CDTF">2019-10-09T20:03:54Z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0x0101002F5E26F338044317906CD20503C3F6300003EC7B059CD2424EA831CF285ABA111C</vt:lpwstr>
  </property>
  <property fmtid="{D5CDD505-2E9C-101B-9397-08002B2CF9AE}" pid="3" name="NGCENTSensitivityLevel">
    <vt:lpwstr/>
  </property>
  <property fmtid="{D5CDD505-2E9C-101B-9397-08002B2CF9AE}" pid="4" name="NGCENTOriginCountry">
    <vt:lpwstr>1;#United States (US)|f4f4ed40-0317-491b-9959-5ea628d96313</vt:lpwstr>
  </property>
  <property fmtid="{D5CDD505-2E9C-101B-9397-08002B2CF9AE}" pid="5" name="NGCENTSector">
    <vt:lpwstr>2;#Mission Systems (MS)|d68bdba8-7e6a-40ac-9c78-5bd95e88fcf8</vt:lpwstr>
  </property>
</Properties>
</file>