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ie\2U_Teaching\UCF_Teaching\UCF-VIRT-DATA-PT-06-2022-U-B\01-Excel\Assignment%20Resources\Crowdfunding_Analysis_JC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ie\2U_Teaching\UCF_Teaching\UCF-VIRT-DATA-PT-06-2022-U-B\01-Excel\Assignment%20Resources\Crowdfunding_Analysis_JC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[Crowdfunding_Analysis_JCM.xlsx]Category_Statistics!PivotTable1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Parent Category Outcomes</a:t>
            </a:r>
            <a:endParaRPr lang="en-US"/>
          </a:p>
        </c:rich>
      </c:tx>
      <c:layout>
        <c:manualLayout>
          <c:xMode val="edge"/>
          <c:yMode val="edge"/>
          <c:x val="0.35867049651210503"/>
          <c:y val="3.9556079112158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Category_Statistics!$B$3:$B$4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Category_Statistics!$A$5:$A$6</c:f>
              <c:strCache>
                <c:ptCount val="1"/>
                <c:pt idx="0">
                  <c:v>theater</c:v>
                </c:pt>
              </c:strCache>
            </c:strRef>
          </c:cat>
          <c:val>
            <c:numRef>
              <c:f>Category_Statistics!$B$5:$B$6</c:f>
              <c:numCache>
                <c:formatCode>General</c:formatCode>
                <c:ptCount val="1"/>
                <c:pt idx="0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E-4298-96C3-3EF9430DF892}"/>
            </c:ext>
          </c:extLst>
        </c:ser>
        <c:ser>
          <c:idx val="1"/>
          <c:order val="1"/>
          <c:tx>
            <c:strRef>
              <c:f>Category_Statistics!$C$3:$C$4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Category_Statistics!$A$5:$A$6</c:f>
              <c:strCache>
                <c:ptCount val="1"/>
                <c:pt idx="0">
                  <c:v>theater</c:v>
                </c:pt>
              </c:strCache>
            </c:strRef>
          </c:cat>
          <c:val>
            <c:numRef>
              <c:f>Category_Statistics!$C$5:$C$6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FE-4298-96C3-3EF9430DF892}"/>
            </c:ext>
          </c:extLst>
        </c:ser>
        <c:ser>
          <c:idx val="2"/>
          <c:order val="2"/>
          <c:tx>
            <c:strRef>
              <c:f>Category_Statistics!$D$3:$D$4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Category_Statistics!$A$5:$A$6</c:f>
              <c:strCache>
                <c:ptCount val="1"/>
                <c:pt idx="0">
                  <c:v>theater</c:v>
                </c:pt>
              </c:strCache>
            </c:strRef>
          </c:cat>
          <c:val>
            <c:numRef>
              <c:f>Category_Statistics!$D$5:$D$6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FE-4298-96C3-3EF9430DF892}"/>
            </c:ext>
          </c:extLst>
        </c:ser>
        <c:ser>
          <c:idx val="3"/>
          <c:order val="3"/>
          <c:tx>
            <c:strRef>
              <c:f>Category_Statistics!$E$3:$E$4</c:f>
              <c:strCache>
                <c:ptCount val="1"/>
                <c:pt idx="0">
                  <c:v>successful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Category_Statistics!$A$5:$A$6</c:f>
              <c:strCache>
                <c:ptCount val="1"/>
                <c:pt idx="0">
                  <c:v>theater</c:v>
                </c:pt>
              </c:strCache>
            </c:strRef>
          </c:cat>
          <c:val>
            <c:numRef>
              <c:f>Category_Statistics!$E$5:$E$6</c:f>
              <c:numCache>
                <c:formatCode>General</c:formatCode>
                <c:ptCount val="1"/>
                <c:pt idx="0">
                  <c:v>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FE-4298-96C3-3EF9430DF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195982640"/>
        <c:axId val="1195981392"/>
      </c:barChart>
      <c:catAx>
        <c:axId val="11959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981392"/>
        <c:crosses val="autoZero"/>
        <c:auto val="1"/>
        <c:lblAlgn val="ctr"/>
        <c:lblOffset val="100"/>
        <c:noMultiLvlLbl val="0"/>
      </c:catAx>
      <c:valAx>
        <c:axId val="11959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98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[Crowdfunding_Analysis_JCM.xlsx]Outcomes_by_Month(All_Years)!PivotTable5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Outcomes By Month (All Years)</a:t>
            </a:r>
          </a:p>
        </c:rich>
      </c:tx>
      <c:layout>
        <c:manualLayout>
          <c:xMode val="edge"/>
          <c:yMode val="edge"/>
          <c:x val="0.27787791075170865"/>
          <c:y val="3.43887494264042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'Outcomes_by_Month(All_Years)'!$B$4:$B$5</c:f>
              <c:strCache>
                <c:ptCount val="1"/>
                <c:pt idx="0">
                  <c:v>canceled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'Outcomes_by_Month(All_Years)'!$A$6:$A$18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'Outcomes_by_Month(All_Years)'!$B$6:$B$18</c:f>
              <c:numCache>
                <c:formatCode>General</c:formatCode>
                <c:ptCount val="12"/>
                <c:pt idx="0">
                  <c:v>34</c:v>
                </c:pt>
                <c:pt idx="1">
                  <c:v>27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27</c:v>
                </c:pt>
                <c:pt idx="6">
                  <c:v>43</c:v>
                </c:pt>
                <c:pt idx="7">
                  <c:v>33</c:v>
                </c:pt>
                <c:pt idx="8">
                  <c:v>24</c:v>
                </c:pt>
                <c:pt idx="9">
                  <c:v>20</c:v>
                </c:pt>
                <c:pt idx="10">
                  <c:v>37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632-4847-8E29-72A5C29C92E3}"/>
            </c:ext>
          </c:extLst>
        </c:ser>
        <c:ser>
          <c:idx val="1"/>
          <c:order val="1"/>
          <c:tx>
            <c:strRef>
              <c:f>'Outcomes_by_Month(All_Years)'!$C$4:$C$5</c:f>
              <c:strCache>
                <c:ptCount val="1"/>
                <c:pt idx="0">
                  <c:v>failed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'Outcomes_by_Month(All_Years)'!$A$6:$A$18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'Outcomes_by_Month(All_Years)'!$C$6:$C$18</c:f>
              <c:numCache>
                <c:formatCode>General</c:formatCode>
                <c:ptCount val="12"/>
                <c:pt idx="0">
                  <c:v>149</c:v>
                </c:pt>
                <c:pt idx="1">
                  <c:v>106</c:v>
                </c:pt>
                <c:pt idx="2">
                  <c:v>108</c:v>
                </c:pt>
                <c:pt idx="3">
                  <c:v>102</c:v>
                </c:pt>
                <c:pt idx="4">
                  <c:v>126</c:v>
                </c:pt>
                <c:pt idx="5">
                  <c:v>147</c:v>
                </c:pt>
                <c:pt idx="6">
                  <c:v>150</c:v>
                </c:pt>
                <c:pt idx="7">
                  <c:v>134</c:v>
                </c:pt>
                <c:pt idx="8">
                  <c:v>127</c:v>
                </c:pt>
                <c:pt idx="9">
                  <c:v>149</c:v>
                </c:pt>
                <c:pt idx="10">
                  <c:v>114</c:v>
                </c:pt>
                <c:pt idx="11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632-4847-8E29-72A5C29C92E3}"/>
            </c:ext>
          </c:extLst>
        </c:ser>
        <c:ser>
          <c:idx val="2"/>
          <c:order val="2"/>
          <c:tx>
            <c:strRef>
              <c:f>'Outcomes_by_Month(All_Years)'!$D$4:$D$5</c:f>
              <c:strCache>
                <c:ptCount val="1"/>
                <c:pt idx="0">
                  <c:v>live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'Outcomes_by_Month(All_Years)'!$A$6:$A$18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'Outcomes_by_Month(All_Years)'!$D$6:$D$18</c:f>
              <c:numCache>
                <c:formatCode>General</c:formatCode>
                <c:ptCount val="12"/>
                <c:pt idx="0">
                  <c:v>2</c:v>
                </c:pt>
                <c:pt idx="1">
                  <c:v>18</c:v>
                </c:pt>
                <c:pt idx="2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632-4847-8E29-72A5C29C92E3}"/>
            </c:ext>
          </c:extLst>
        </c:ser>
        <c:ser>
          <c:idx val="3"/>
          <c:order val="3"/>
          <c:tx>
            <c:strRef>
              <c:f>'Outcomes_by_Month(All_Years)'!$E$4:$E$5</c:f>
              <c:strCache>
                <c:ptCount val="1"/>
                <c:pt idx="0">
                  <c:v>successful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'Outcomes_by_Month(All_Years)'!$A$6:$A$18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'Outcomes_by_Month(All_Years)'!$E$6:$E$18</c:f>
              <c:numCache>
                <c:formatCode>General</c:formatCode>
                <c:ptCount val="12"/>
                <c:pt idx="0">
                  <c:v>182</c:v>
                </c:pt>
                <c:pt idx="1">
                  <c:v>202</c:v>
                </c:pt>
                <c:pt idx="2">
                  <c:v>180</c:v>
                </c:pt>
                <c:pt idx="3">
                  <c:v>192</c:v>
                </c:pt>
                <c:pt idx="4">
                  <c:v>234</c:v>
                </c:pt>
                <c:pt idx="5">
                  <c:v>211</c:v>
                </c:pt>
                <c:pt idx="6">
                  <c:v>194</c:v>
                </c:pt>
                <c:pt idx="7">
                  <c:v>166</c:v>
                </c:pt>
                <c:pt idx="8">
                  <c:v>147</c:v>
                </c:pt>
                <c:pt idx="9">
                  <c:v>183</c:v>
                </c:pt>
                <c:pt idx="10">
                  <c:v>183</c:v>
                </c:pt>
                <c:pt idx="11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632-4847-8E29-72A5C29C9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085248"/>
        <c:axId val="1224085664"/>
      </c:lineChart>
      <c:catAx>
        <c:axId val="122408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085664"/>
        <c:crosses val="autoZero"/>
        <c:auto val="1"/>
        <c:lblAlgn val="ctr"/>
        <c:lblOffset val="100"/>
        <c:noMultiLvlLbl val="0"/>
      </c:catAx>
      <c:valAx>
        <c:axId val="122408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08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AAFC-7165-A3BF-68C8-7CAD58690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70675-B481-1C50-FAA8-0D9201069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88E2-541D-200C-A8E5-E476466D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B47F-E67A-4366-7348-B63E2CD5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3350-6D4F-2733-76D3-53FE4F8C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A68-4388-0CB9-208D-7774228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45DE4-9548-E35E-F4B0-258AAE23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F8C4-BE62-F01D-43D7-9A8409B3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D919-A28D-BE89-2C6E-6DD303BF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7A72-2E93-42D5-E962-4F0F2C9D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68AE2-2AFD-311B-3315-55CE13BB6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5E35B-6193-9FC2-8561-E9581D84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0323-F9DA-D9C0-2BFA-B4E668EA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74A26-A0A5-E04A-81E3-284DE0AE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10B4-A826-50C9-9221-32633F00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2A64-8BA5-238E-6E95-86250B72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826-25A7-DBF0-19BD-D694A8D8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FCAE-93A8-BFF7-6F28-9992C468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4423-48B9-A06B-F131-C1CE9752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0277-0ED3-1886-7D74-93F2935C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ECB7-6268-2E30-4C79-0B307322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355F-1B26-84C3-3262-31AFA4AE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33E4-9768-E336-8EAE-F9B8D78B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CAAA-00F7-39D0-4C4F-87EA58E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952B-7654-3139-3731-B9082E2D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9ECE-B6DC-8613-69B6-86B37618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119C-314A-95E8-BBE3-FB0CAD955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0DAF7-0D29-3514-88D4-B43DB942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E7A2-95A4-86C8-EC60-88574556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96A21-7277-BD8F-585D-BDC0CB3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4A12-3866-4909-AFC1-199A632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B5D-CB11-C181-39A0-87789B34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4799-B2FF-7251-6D8F-8E31CF2C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16AA-1B1B-2319-C4A0-12C0AF5F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9633A-E59D-9B9A-5F19-65713D1A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C6D8-1421-30EF-910B-503D404A0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C801B-00F9-4E4F-10D3-D34E1718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ACFB0-D853-652B-AE22-05BA6550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BAA54-811F-AE5E-EE39-26FE093E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7B5-7D4F-F16A-67AB-355C7A6E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A5321-564E-1CEF-95AD-A0EAD074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783E2-CB6E-59BE-284A-B1A47C99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5F9D-DC18-90CC-80AF-58088069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6E8BE-DA18-3AB4-271F-6108FC16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1A781-B37A-23BE-A3F6-DE87618F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59F1-79FA-23B9-D7D0-B42644E8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8669-9CF0-12D9-B467-F302DAE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4E01-2361-F1E0-2235-1FA2BC8E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AC757-FFB2-183D-BC0C-074176A0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256AF-5AB2-B0E1-502A-0C78E0DC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A409A-F4AA-AE99-4A09-0D30DE48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F67F-35F7-60AC-A81B-385F383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F276-B30F-D305-EA8B-C8259BD4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6F051-9D3A-F619-97D0-5A2169D78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553A9-EF3A-3B8A-E90D-C2BDDCCA1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4F6E1-6239-9AB9-3A30-6BE81552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18280-F11A-0DD1-2BFD-E37F34BA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C202-FA83-4199-0629-E839BD45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A24CC-9458-C734-9B4B-08B8BE1E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AD5B-D0A6-0F2E-CCF5-C6070F49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15C5-9B58-F43C-2FE4-3EE7C08A8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3923-36F8-49A8-AAF1-DE8CB83486F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7C38-C583-8C4E-97F6-0D5BE95A3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473-D30C-8449-3266-4F745243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67D9-9653-415F-AF71-2BD133DD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19DCDB-3A10-CCFF-4ACD-A87F14F45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714206"/>
              </p:ext>
            </p:extLst>
          </p:nvPr>
        </p:nvGraphicFramePr>
        <p:xfrm>
          <a:off x="320085" y="222976"/>
          <a:ext cx="5775915" cy="320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BD743E6-70A4-D0A3-1BA1-2E6A98FC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63" y="3709851"/>
            <a:ext cx="4801736" cy="24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8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7D90B0-F831-69A3-FCF9-7C4DA7760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009525"/>
              </p:ext>
            </p:extLst>
          </p:nvPr>
        </p:nvGraphicFramePr>
        <p:xfrm>
          <a:off x="530270" y="327796"/>
          <a:ext cx="5182553" cy="3260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DD5E1B-D815-E163-EBDB-DD802500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10" y="2738704"/>
            <a:ext cx="5182049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Miller</dc:creator>
  <cp:lastModifiedBy>James Miller</cp:lastModifiedBy>
  <cp:revision>3</cp:revision>
  <dcterms:created xsi:type="dcterms:W3CDTF">2022-06-15T21:13:27Z</dcterms:created>
  <dcterms:modified xsi:type="dcterms:W3CDTF">2022-06-16T10:04:09Z</dcterms:modified>
</cp:coreProperties>
</file>