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68" r:id="rId4"/>
    <p:sldId id="269" r:id="rId5"/>
    <p:sldId id="270" r:id="rId6"/>
    <p:sldId id="258" r:id="rId7"/>
    <p:sldId id="259" r:id="rId8"/>
    <p:sldId id="260" r:id="rId9"/>
    <p:sldId id="261" r:id="rId10"/>
    <p:sldId id="262" r:id="rId11"/>
    <p:sldId id="263" r:id="rId12"/>
    <p:sldId id="271" r:id="rId13"/>
    <p:sldId id="272"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236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495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379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2768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268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41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832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374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495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973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1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202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428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554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618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872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716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6/3/2024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4703833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012" y="2714625"/>
            <a:ext cx="8584442" cy="3436677"/>
          </a:xfrm>
        </p:spPr>
        <p:txBody>
          <a:bodyPr>
            <a:normAutofit fontScale="90000"/>
          </a:bodyPr>
          <a:lstStyle/>
          <a:p>
            <a:pPr algn="l"/>
            <a:r>
              <a:rPr lang="en-US" sz="3100" dirty="0" smtClean="0"/>
              <a:t/>
            </a:r>
            <a:br>
              <a:rPr lang="en-US" sz="3100" dirty="0" smtClean="0"/>
            </a:br>
            <a:r>
              <a:rPr lang="en-US" sz="3100" dirty="0" smtClean="0"/>
              <a:t>Is what UK voters believe is important reported in  national newspapers?.</a:t>
            </a:r>
            <a:br>
              <a:rPr lang="en-US" sz="3100" dirty="0" smtClean="0"/>
            </a:br>
            <a:r>
              <a:rPr lang="en-US" sz="3100" dirty="0"/>
              <a:t/>
            </a:r>
            <a:br>
              <a:rPr lang="en-US" sz="3100" dirty="0"/>
            </a:br>
            <a:r>
              <a:rPr lang="en-US" sz="3100" dirty="0" smtClean="0"/>
              <a:t>An </a:t>
            </a:r>
            <a:r>
              <a:rPr lang="en-US" sz="3100" dirty="0"/>
              <a:t>a</a:t>
            </a:r>
            <a:r>
              <a:rPr sz="3100" dirty="0" smtClean="0"/>
              <a:t>nalysis </a:t>
            </a:r>
            <a:r>
              <a:rPr sz="3100" dirty="0"/>
              <a:t>of </a:t>
            </a:r>
            <a:r>
              <a:rPr lang="en-US" sz="3100" dirty="0" smtClean="0"/>
              <a:t>UK</a:t>
            </a:r>
            <a:r>
              <a:rPr lang="en-US" dirty="0" smtClean="0"/>
              <a:t> </a:t>
            </a:r>
            <a:r>
              <a:rPr lang="en-US" sz="4000" dirty="0" smtClean="0"/>
              <a:t>v</a:t>
            </a:r>
            <a:r>
              <a:rPr sz="4000" dirty="0" smtClean="0"/>
              <a:t>oter </a:t>
            </a:r>
            <a:r>
              <a:rPr lang="en-US" sz="4000" dirty="0"/>
              <a:t>p</a:t>
            </a:r>
            <a:r>
              <a:rPr sz="4000" dirty="0" smtClean="0"/>
              <a:t>riorities </a:t>
            </a:r>
            <a:r>
              <a:rPr lang="en-US" sz="4000" dirty="0" smtClean="0"/>
              <a:t>compared to</a:t>
            </a:r>
            <a:r>
              <a:rPr sz="4000" dirty="0" smtClean="0"/>
              <a:t> </a:t>
            </a:r>
            <a:r>
              <a:rPr lang="en-US" sz="4000" dirty="0" smtClean="0"/>
              <a:t>n</a:t>
            </a:r>
            <a:r>
              <a:rPr lang="en-US" sz="4000" dirty="0" smtClean="0"/>
              <a:t>ewspaper</a:t>
            </a:r>
            <a:r>
              <a:rPr lang="en-US" sz="4000" dirty="0"/>
              <a:t> </a:t>
            </a:r>
            <a:r>
              <a:rPr lang="en-US" sz="4000" dirty="0" smtClean="0"/>
              <a:t>c</a:t>
            </a:r>
            <a:r>
              <a:rPr sz="4000" dirty="0" smtClean="0"/>
              <a:t>overage in</a:t>
            </a:r>
            <a:r>
              <a:rPr lang="en-US" sz="4000" dirty="0" smtClean="0"/>
              <a:t> the run up to</a:t>
            </a:r>
            <a:r>
              <a:rPr sz="4000" dirty="0" smtClean="0"/>
              <a:t> UK</a:t>
            </a:r>
            <a:r>
              <a:rPr lang="en-US" sz="4000" dirty="0" smtClean="0"/>
              <a:t> general</a:t>
            </a:r>
            <a:r>
              <a:rPr sz="4000" dirty="0" smtClean="0"/>
              <a:t> </a:t>
            </a:r>
            <a:r>
              <a:rPr lang="en-US" sz="4000" dirty="0"/>
              <a:t>e</a:t>
            </a:r>
            <a:r>
              <a:rPr sz="4000" dirty="0" smtClean="0"/>
              <a:t>lections</a:t>
            </a:r>
            <a:r>
              <a:rPr lang="en-US" sz="4000" dirty="0" smtClean="0"/>
              <a:t>.</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Media Coverage Analysis</a:t>
            </a:r>
          </a:p>
        </p:txBody>
      </p:sp>
      <p:sp>
        <p:nvSpPr>
          <p:cNvPr id="3" name="Content Placeholder 2"/>
          <p:cNvSpPr>
            <a:spLocks noGrp="1"/>
          </p:cNvSpPr>
          <p:nvPr>
            <p:ph idx="1"/>
          </p:nvPr>
        </p:nvSpPr>
        <p:spPr/>
        <p:txBody>
          <a:bodyPr/>
          <a:lstStyle/>
          <a:p>
            <a:r>
              <a:rPr dirty="0"/>
              <a:t>Media Topics: Most discussed topics in media articles</a:t>
            </a:r>
            <a:r>
              <a:rPr dirty="0" smtClean="0"/>
              <a:t>.</a:t>
            </a:r>
            <a:endParaRPr lang="en-US" dirty="0" smtClean="0"/>
          </a:p>
          <a:p>
            <a:endParaRPr dirty="0"/>
          </a:p>
          <a:p>
            <a:r>
              <a:rPr dirty="0"/>
              <a:t>Method: Using word frequency analysis to identify key topics</a:t>
            </a:r>
            <a:r>
              <a:rPr dirty="0" smtClean="0"/>
              <a:t>.</a:t>
            </a:r>
            <a:endParaRPr lang="en-US" dirty="0" smtClean="0"/>
          </a:p>
          <a:p>
            <a:endParaRPr dirty="0"/>
          </a:p>
          <a:p>
            <a:r>
              <a:rPr dirty="0"/>
              <a:t>Visualization: </a:t>
            </a:r>
            <a:r>
              <a:rPr lang="en-US" dirty="0" smtClean="0"/>
              <a:t>Shown in the Word Cloud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1933"/>
          </a:xfrm>
        </p:spPr>
        <p:txBody>
          <a:bodyPr>
            <a:normAutofit fontScale="90000"/>
          </a:bodyPr>
          <a:lstStyle/>
          <a:p>
            <a:r>
              <a:rPr lang="en-US" dirty="0" err="1" smtClean="0"/>
              <a:t>Visualisation</a:t>
            </a:r>
            <a:r>
              <a:rPr lang="en-US" dirty="0" smtClean="0"/>
              <a:t> – 2010 and 2015. .</a:t>
            </a:r>
            <a:endParaRPr dirty="0"/>
          </a:p>
        </p:txBody>
      </p:sp>
      <p:pic>
        <p:nvPicPr>
          <p:cNvPr id="4" name="Content Placeholder 3"/>
          <p:cNvPicPr>
            <a:picLocks noGrp="1" noChangeAspect="1"/>
          </p:cNvPicPr>
          <p:nvPr>
            <p:ph idx="1"/>
          </p:nvPr>
        </p:nvPicPr>
        <p:blipFill>
          <a:blip r:embed="rId2"/>
          <a:stretch>
            <a:fillRect/>
          </a:stretch>
        </p:blipFill>
        <p:spPr>
          <a:xfrm>
            <a:off x="327777" y="1520375"/>
            <a:ext cx="4182832" cy="4195762"/>
          </a:xfrm>
          <a:prstGeom prst="rect">
            <a:avLst/>
          </a:prstGeom>
        </p:spPr>
      </p:pic>
      <p:pic>
        <p:nvPicPr>
          <p:cNvPr id="5" name="Picture 4"/>
          <p:cNvPicPr>
            <a:picLocks noChangeAspect="1"/>
          </p:cNvPicPr>
          <p:nvPr/>
        </p:nvPicPr>
        <p:blipFill>
          <a:blip r:embed="rId3"/>
          <a:stretch>
            <a:fillRect/>
          </a:stretch>
        </p:blipFill>
        <p:spPr>
          <a:xfrm>
            <a:off x="4831266" y="1520375"/>
            <a:ext cx="4094370" cy="41095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34637"/>
          </a:xfrm>
        </p:spPr>
        <p:txBody>
          <a:bodyPr>
            <a:normAutofit/>
          </a:bodyPr>
          <a:lstStyle/>
          <a:p>
            <a:r>
              <a:rPr lang="en-US" dirty="0" err="1" smtClean="0"/>
              <a:t>Visualisation</a:t>
            </a:r>
            <a:r>
              <a:rPr lang="en-US" dirty="0" smtClean="0"/>
              <a:t> 2</a:t>
            </a:r>
            <a:endParaRPr dirty="0"/>
          </a:p>
        </p:txBody>
      </p:sp>
      <p:sp>
        <p:nvSpPr>
          <p:cNvPr id="3" name="Content Placeholder 2"/>
          <p:cNvSpPr>
            <a:spLocks noGrp="1"/>
          </p:cNvSpPr>
          <p:nvPr>
            <p:ph idx="1"/>
          </p:nvPr>
        </p:nvSpPr>
        <p:spPr/>
        <p:txBody>
          <a:bodyPr/>
          <a:lstStyle/>
          <a:p>
            <a:endParaRPr dirty="0"/>
          </a:p>
        </p:txBody>
      </p:sp>
    </p:spTree>
    <p:extLst>
      <p:ext uri="{BB962C8B-B14F-4D97-AF65-F5344CB8AC3E}">
        <p14:creationId xmlns:p14="http://schemas.microsoft.com/office/powerpoint/2010/main" val="348934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524"/>
          </a:xfrm>
        </p:spPr>
        <p:txBody>
          <a:bodyPr>
            <a:normAutofit/>
          </a:bodyPr>
          <a:lstStyle/>
          <a:p>
            <a:r>
              <a:rPr lang="en-US" dirty="0" err="1" smtClean="0"/>
              <a:t>Visualisation</a:t>
            </a:r>
            <a:r>
              <a:rPr lang="en-US" dirty="0" smtClean="0"/>
              <a:t> 3</a:t>
            </a:r>
            <a:endParaRPr dirty="0"/>
          </a:p>
        </p:txBody>
      </p:sp>
      <p:sp>
        <p:nvSpPr>
          <p:cNvPr id="3" name="Content Placeholder 2"/>
          <p:cNvSpPr>
            <a:spLocks noGrp="1"/>
          </p:cNvSpPr>
          <p:nvPr>
            <p:ph idx="1"/>
          </p:nvPr>
        </p:nvSpPr>
        <p:spPr/>
        <p:txBody>
          <a:bodyPr/>
          <a:lstStyle/>
          <a:p>
            <a:endParaRPr dirty="0"/>
          </a:p>
        </p:txBody>
      </p:sp>
    </p:spTree>
    <p:extLst>
      <p:ext uri="{BB962C8B-B14F-4D97-AF65-F5344CB8AC3E}">
        <p14:creationId xmlns:p14="http://schemas.microsoft.com/office/powerpoint/2010/main" val="219877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053" y="1853248"/>
            <a:ext cx="7055380" cy="1400530"/>
          </a:xfrm>
        </p:spPr>
        <p:txBody>
          <a:bodyPr>
            <a:normAutofit/>
          </a:bodyPr>
          <a:lstStyle/>
          <a:p>
            <a:r>
              <a:rPr dirty="0" smtClean="0"/>
              <a:t>Inte</a:t>
            </a:r>
            <a:r>
              <a:rPr lang="en-US" dirty="0" smtClean="0"/>
              <a:t>ractive Demo Time.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 and Insights</a:t>
            </a:r>
          </a:p>
        </p:txBody>
      </p:sp>
      <p:sp>
        <p:nvSpPr>
          <p:cNvPr id="3" name="Content Placeholder 2"/>
          <p:cNvSpPr>
            <a:spLocks noGrp="1"/>
          </p:cNvSpPr>
          <p:nvPr>
            <p:ph idx="1"/>
          </p:nvPr>
        </p:nvSpPr>
        <p:spPr>
          <a:xfrm>
            <a:off x="827700" y="1507014"/>
            <a:ext cx="5668634" cy="4195481"/>
          </a:xfrm>
        </p:spPr>
        <p:txBody>
          <a:bodyPr>
            <a:normAutofit/>
          </a:bodyPr>
          <a:lstStyle/>
          <a:p>
            <a:r>
              <a:rPr lang="en-US" dirty="0" smtClean="0"/>
              <a:t>In the loosest sense, it does seem that what matters to the electorate does have an effect on what is reported in newspapers.</a:t>
            </a:r>
          </a:p>
          <a:p>
            <a:endParaRPr lang="en-US" dirty="0" smtClean="0"/>
          </a:p>
          <a:p>
            <a:r>
              <a:rPr lang="en-US" dirty="0" smtClean="0"/>
              <a:t>Context and nuances are crucial.</a:t>
            </a:r>
          </a:p>
          <a:p>
            <a:endParaRPr lang="en-US" dirty="0"/>
          </a:p>
          <a:p>
            <a:r>
              <a:rPr lang="en-US" dirty="0" smtClean="0"/>
              <a:t>To what extent do </a:t>
            </a:r>
            <a:r>
              <a:rPr lang="en-US" dirty="0" err="1" smtClean="0"/>
              <a:t>newpapers</a:t>
            </a:r>
            <a:r>
              <a:rPr lang="en-US" dirty="0" smtClean="0"/>
              <a:t> guide as opposed to reflect the opinions of their readerships?</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6496334" y="1683152"/>
            <a:ext cx="2324100" cy="3000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and </a:t>
            </a:r>
            <a:r>
              <a:rPr lang="en-US" dirty="0"/>
              <a:t>f</a:t>
            </a:r>
            <a:r>
              <a:rPr dirty="0" smtClean="0"/>
              <a:t>uture </a:t>
            </a:r>
            <a:r>
              <a:rPr lang="en-US" dirty="0" smtClean="0"/>
              <a:t>w</a:t>
            </a:r>
            <a:r>
              <a:rPr dirty="0" smtClean="0"/>
              <a:t>ork</a:t>
            </a:r>
            <a:endParaRPr dirty="0"/>
          </a:p>
        </p:txBody>
      </p:sp>
      <p:sp>
        <p:nvSpPr>
          <p:cNvPr id="3" name="Content Placeholder 2"/>
          <p:cNvSpPr>
            <a:spLocks noGrp="1"/>
          </p:cNvSpPr>
          <p:nvPr>
            <p:ph idx="1"/>
          </p:nvPr>
        </p:nvSpPr>
        <p:spPr/>
        <p:txBody>
          <a:bodyPr>
            <a:normAutofit/>
          </a:bodyPr>
          <a:lstStyle/>
          <a:p>
            <a:r>
              <a:rPr lang="en-US" dirty="0"/>
              <a:t>This is </a:t>
            </a:r>
            <a:r>
              <a:rPr lang="en-US" dirty="0" err="1"/>
              <a:t>scaleable</a:t>
            </a:r>
            <a:r>
              <a:rPr lang="en-US" dirty="0"/>
              <a:t> if we had data from 2017 onwards.  C</a:t>
            </a:r>
            <a:r>
              <a:rPr lang="en-US" dirty="0" smtClean="0"/>
              <a:t>oding </a:t>
            </a:r>
            <a:r>
              <a:rPr lang="en-US" dirty="0"/>
              <a:t>is still relevant for later </a:t>
            </a:r>
            <a:r>
              <a:rPr lang="en-US" dirty="0" smtClean="0"/>
              <a:t>time periods.</a:t>
            </a:r>
            <a:endParaRPr lang="en-US" dirty="0"/>
          </a:p>
          <a:p>
            <a:r>
              <a:rPr lang="en-US" dirty="0" smtClean="0"/>
              <a:t>We have only used one source for newspaper articles – would a different source come up with e.g. different </a:t>
            </a:r>
            <a:r>
              <a:rPr lang="en-US" dirty="0" err="1" smtClean="0"/>
              <a:t>categorisations</a:t>
            </a:r>
            <a:r>
              <a:rPr lang="en-US" dirty="0" smtClean="0"/>
              <a:t>?</a:t>
            </a:r>
          </a:p>
          <a:p>
            <a:r>
              <a:rPr lang="en-US" dirty="0" smtClean="0"/>
              <a:t>We only considered UK national elections.  Would e.g. regional elections, other countries give the same conclusions?</a:t>
            </a:r>
          </a:p>
          <a:p>
            <a:r>
              <a:rPr lang="en-US" dirty="0" smtClean="0"/>
              <a:t>The rise of online media has meant that print media circulation is falling – could something similar be done for online articles?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841" y="2295166"/>
            <a:ext cx="3404902" cy="1400530"/>
          </a:xfrm>
        </p:spPr>
        <p:txBody>
          <a:bodyPr/>
          <a:lstStyle/>
          <a:p>
            <a:r>
              <a:rPr dirty="0" smtClean="0"/>
              <a:t>Question</a:t>
            </a:r>
            <a:r>
              <a:rPr lang="en-US" dirty="0" smtClean="0"/>
              <a: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rPr dirty="0"/>
              <a:t>Objective: To </a:t>
            </a:r>
            <a:r>
              <a:rPr dirty="0" err="1" smtClean="0"/>
              <a:t>analy</a:t>
            </a:r>
            <a:r>
              <a:rPr lang="en-US" dirty="0" err="1" smtClean="0"/>
              <a:t>s</a:t>
            </a:r>
            <a:r>
              <a:rPr dirty="0" err="1" smtClean="0"/>
              <a:t>e</a:t>
            </a:r>
            <a:r>
              <a:rPr dirty="0" smtClean="0"/>
              <a:t> </a:t>
            </a:r>
            <a:r>
              <a:rPr dirty="0"/>
              <a:t>and compare voter priorities with media/newspaper coverage leading up to national elections in the UK for the </a:t>
            </a:r>
            <a:r>
              <a:rPr dirty="0" smtClean="0"/>
              <a:t>years </a:t>
            </a:r>
            <a:r>
              <a:rPr lang="en-US" dirty="0" smtClean="0"/>
              <a:t>2010, </a:t>
            </a:r>
            <a:r>
              <a:rPr dirty="0" smtClean="0"/>
              <a:t>2015 </a:t>
            </a:r>
            <a:r>
              <a:rPr dirty="0"/>
              <a:t>and 2017</a:t>
            </a:r>
            <a:r>
              <a:rPr dirty="0" smtClean="0"/>
              <a:t>.</a:t>
            </a:r>
            <a:endParaRPr lang="en-US" dirty="0" smtClean="0"/>
          </a:p>
          <a:p>
            <a:endParaRPr dirty="0"/>
          </a:p>
          <a:p>
            <a:r>
              <a:rPr dirty="0"/>
              <a:t>Data Sources: </a:t>
            </a:r>
            <a:r>
              <a:rPr dirty="0" err="1" smtClean="0"/>
              <a:t>YouGov</a:t>
            </a:r>
            <a:r>
              <a:rPr dirty="0" smtClean="0"/>
              <a:t>, </a:t>
            </a:r>
            <a:r>
              <a:rPr dirty="0" err="1"/>
              <a:t>Poldem</a:t>
            </a:r>
            <a:r>
              <a:rPr dirty="0"/>
              <a:t> media </a:t>
            </a:r>
            <a:r>
              <a:rPr dirty="0" smtClean="0"/>
              <a:t>dataset</a:t>
            </a:r>
            <a:r>
              <a:rPr lang="en-US" dirty="0" smtClean="0"/>
              <a:t>s</a:t>
            </a:r>
            <a:r>
              <a:rPr dirty="0" smtClean="0"/>
              <a:t>.</a:t>
            </a:r>
            <a:endParaRPr lang="en-US" dirty="0" smtClean="0"/>
          </a:p>
          <a:p>
            <a:endParaRPr dirty="0"/>
          </a:p>
          <a:p>
            <a:r>
              <a:rPr dirty="0"/>
              <a:t>Tools Used: Python, Flask, SQLite, </a:t>
            </a:r>
            <a:r>
              <a:rPr dirty="0" smtClean="0"/>
              <a:t>D3.js</a:t>
            </a:r>
            <a:r>
              <a:rPr lang="en-US" dirty="0" smtClean="0"/>
              <a:t>, </a:t>
            </a:r>
            <a:r>
              <a:rPr lang="en-US" dirty="0" err="1" smtClean="0"/>
              <a:t>Wordcloud</a:t>
            </a:r>
            <a:r>
              <a:rPr lang="en-US" dirty="0" smtClean="0"/>
              <a:t>, Apex</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GB" dirty="0"/>
          </a:p>
        </p:txBody>
      </p:sp>
      <p:sp>
        <p:nvSpPr>
          <p:cNvPr id="3" name="Content Placeholder 2"/>
          <p:cNvSpPr>
            <a:spLocks noGrp="1"/>
          </p:cNvSpPr>
          <p:nvPr>
            <p:ph idx="1"/>
          </p:nvPr>
        </p:nvSpPr>
        <p:spPr/>
        <p:txBody>
          <a:bodyPr>
            <a:normAutofit/>
          </a:bodyPr>
          <a:lstStyle/>
          <a:p>
            <a:r>
              <a:rPr lang="en-US" dirty="0" err="1" smtClean="0"/>
              <a:t>YouGov</a:t>
            </a:r>
            <a:r>
              <a:rPr lang="en-US" dirty="0" smtClean="0"/>
              <a:t> Data – </a:t>
            </a:r>
            <a:r>
              <a:rPr lang="en-US" dirty="0" err="1" smtClean="0"/>
              <a:t>YouGov</a:t>
            </a:r>
            <a:r>
              <a:rPr lang="en-US" dirty="0" smtClean="0"/>
              <a:t> do regular surveys where the question asked was “</a:t>
            </a:r>
            <a:r>
              <a:rPr lang="en-US" dirty="0"/>
              <a:t>Which of the following do you think are the most important issues facing the country at this time? Please tick up to </a:t>
            </a:r>
            <a:r>
              <a:rPr lang="en-US" dirty="0" smtClean="0"/>
              <a:t>three” – and a list of options given e.g. the economy, education etc.</a:t>
            </a:r>
          </a:p>
          <a:p>
            <a:endParaRPr lang="en-US" dirty="0"/>
          </a:p>
          <a:p>
            <a:r>
              <a:rPr lang="en-US" dirty="0" smtClean="0"/>
              <a:t>These surveys have been done since February 2011 every week excluding public holiday weeks</a:t>
            </a:r>
            <a:endParaRPr lang="en-GB" dirty="0"/>
          </a:p>
        </p:txBody>
      </p:sp>
    </p:spTree>
    <p:extLst>
      <p:ext uri="{BB962C8B-B14F-4D97-AF65-F5344CB8AC3E}">
        <p14:creationId xmlns:p14="http://schemas.microsoft.com/office/powerpoint/2010/main" val="30468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GB" dirty="0"/>
          </a:p>
        </p:txBody>
      </p:sp>
      <p:sp>
        <p:nvSpPr>
          <p:cNvPr id="3" name="Content Placeholder 2"/>
          <p:cNvSpPr>
            <a:spLocks noGrp="1"/>
          </p:cNvSpPr>
          <p:nvPr>
            <p:ph idx="1"/>
          </p:nvPr>
        </p:nvSpPr>
        <p:spPr/>
        <p:txBody>
          <a:bodyPr>
            <a:normAutofit/>
          </a:bodyPr>
          <a:lstStyle/>
          <a:p>
            <a:r>
              <a:rPr lang="en-US" dirty="0" err="1" smtClean="0"/>
              <a:t>Poldem</a:t>
            </a:r>
            <a:r>
              <a:rPr lang="en-US" dirty="0" smtClean="0"/>
              <a:t> Data - </a:t>
            </a:r>
            <a:r>
              <a:rPr lang="en-US" dirty="0"/>
              <a:t>The Observatory for Political Conflict and Democracy (</a:t>
            </a:r>
            <a:r>
              <a:rPr lang="en-US" dirty="0" err="1"/>
              <a:t>PolDem</a:t>
            </a:r>
            <a:r>
              <a:rPr lang="en-US" dirty="0"/>
              <a:t>) is a platform that produces and houses data on protest events, election campaigns, and issue-specific public contestation covering a wide-range of European countries over a long period of time</a:t>
            </a:r>
            <a:r>
              <a:rPr lang="en-US" dirty="0" smtClean="0"/>
              <a:t>.</a:t>
            </a:r>
          </a:p>
          <a:p>
            <a:endParaRPr lang="en-US" dirty="0"/>
          </a:p>
          <a:p>
            <a:r>
              <a:rPr lang="en-US" dirty="0" smtClean="0"/>
              <a:t>For our purposes, it has collected data from 1970 to 2017 in some countries where it logs the issues that newspapers are reporting. </a:t>
            </a:r>
            <a:endParaRPr lang="en-GB" dirty="0"/>
          </a:p>
        </p:txBody>
      </p:sp>
    </p:spTree>
    <p:extLst>
      <p:ext uri="{BB962C8B-B14F-4D97-AF65-F5344CB8AC3E}">
        <p14:creationId xmlns:p14="http://schemas.microsoft.com/office/powerpoint/2010/main" val="377411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Considerations</a:t>
            </a:r>
            <a:endParaRPr lang="en-GB" dirty="0"/>
          </a:p>
        </p:txBody>
      </p:sp>
      <p:sp>
        <p:nvSpPr>
          <p:cNvPr id="3" name="Content Placeholder 2"/>
          <p:cNvSpPr>
            <a:spLocks noGrp="1"/>
          </p:cNvSpPr>
          <p:nvPr>
            <p:ph idx="1"/>
          </p:nvPr>
        </p:nvSpPr>
        <p:spPr/>
        <p:txBody>
          <a:bodyPr/>
          <a:lstStyle/>
          <a:p>
            <a:r>
              <a:rPr lang="en-US" dirty="0" smtClean="0"/>
              <a:t>All </a:t>
            </a:r>
            <a:r>
              <a:rPr lang="en-US" dirty="0" err="1" smtClean="0"/>
              <a:t>YouGov</a:t>
            </a:r>
            <a:r>
              <a:rPr lang="en-US" dirty="0" smtClean="0"/>
              <a:t> data was anonymized at source.</a:t>
            </a:r>
          </a:p>
          <a:p>
            <a:endParaRPr lang="en-US" dirty="0"/>
          </a:p>
          <a:p>
            <a:r>
              <a:rPr lang="en-US" dirty="0" smtClean="0"/>
              <a:t>Whilst the </a:t>
            </a:r>
            <a:r>
              <a:rPr lang="en-US" dirty="0" err="1" smtClean="0"/>
              <a:t>Poldem</a:t>
            </a:r>
            <a:r>
              <a:rPr lang="en-US" dirty="0" smtClean="0"/>
              <a:t> data did have reference to specific individuals e.g. a certain politician raising a specific issue, we have anonymized this data as well.</a:t>
            </a:r>
          </a:p>
          <a:p>
            <a:endParaRPr lang="en-US" dirty="0"/>
          </a:p>
          <a:p>
            <a:r>
              <a:rPr lang="en-US" dirty="0" smtClean="0"/>
              <a:t>GDPR was followed at all times.</a:t>
            </a:r>
            <a:endParaRPr lang="en-GB" dirty="0"/>
          </a:p>
        </p:txBody>
      </p:sp>
    </p:spTree>
    <p:extLst>
      <p:ext uri="{BB962C8B-B14F-4D97-AF65-F5344CB8AC3E}">
        <p14:creationId xmlns:p14="http://schemas.microsoft.com/office/powerpoint/2010/main" val="110494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d</a:t>
            </a:r>
            <a:r>
              <a:rPr dirty="0" smtClean="0"/>
              <a:t>ata </a:t>
            </a:r>
            <a:r>
              <a:rPr lang="en-US" dirty="0" smtClean="0"/>
              <a:t>are we using?</a:t>
            </a:r>
            <a:endParaRPr dirty="0"/>
          </a:p>
        </p:txBody>
      </p:sp>
      <p:sp>
        <p:nvSpPr>
          <p:cNvPr id="3" name="Content Placeholder 2"/>
          <p:cNvSpPr>
            <a:spLocks noGrp="1"/>
          </p:cNvSpPr>
          <p:nvPr>
            <p:ph idx="1"/>
          </p:nvPr>
        </p:nvSpPr>
        <p:spPr/>
        <p:txBody>
          <a:bodyPr/>
          <a:lstStyle/>
          <a:p>
            <a:r>
              <a:rPr dirty="0" err="1" smtClean="0"/>
              <a:t>YouGov</a:t>
            </a:r>
            <a:r>
              <a:rPr lang="en-US" dirty="0" smtClean="0"/>
              <a:t>: Date, and the percentage of </a:t>
            </a:r>
            <a:r>
              <a:rPr lang="en-US" dirty="0" err="1" smtClean="0"/>
              <a:t>respondants</a:t>
            </a:r>
            <a:r>
              <a:rPr lang="en-US" dirty="0" smtClean="0"/>
              <a:t> who said an issue was important e.g. on 15/1/2013, 53% identified “Health” as important.  This was broken down further by factors such as age, political party supported etc.</a:t>
            </a:r>
          </a:p>
          <a:p>
            <a:endParaRPr dirty="0"/>
          </a:p>
          <a:p>
            <a:r>
              <a:rPr dirty="0" err="1" smtClean="0"/>
              <a:t>Poldem</a:t>
            </a:r>
            <a:r>
              <a:rPr lang="en-US" dirty="0" smtClean="0"/>
              <a:t>: Date, and what topic was covered.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normAutofit/>
          </a:bodyPr>
          <a:lstStyle/>
          <a:p>
            <a:r>
              <a:rPr dirty="0" err="1" smtClean="0"/>
              <a:t>YouGov</a:t>
            </a:r>
            <a:r>
              <a:rPr dirty="0" smtClean="0"/>
              <a:t>: </a:t>
            </a:r>
            <a:r>
              <a:rPr lang="en-US" dirty="0" smtClean="0"/>
              <a:t>Required significant re – arrangement to allow data import into the database.  Files had to be transposed, re –edited etc.  For example each csv had to be downloaded, transposed, column headers changed and the percentage sign removed before import</a:t>
            </a:r>
            <a:r>
              <a:rPr dirty="0" smtClean="0"/>
              <a:t>.</a:t>
            </a:r>
            <a:endParaRPr lang="en-US" dirty="0" smtClean="0"/>
          </a:p>
          <a:p>
            <a:endParaRPr dirty="0"/>
          </a:p>
          <a:p>
            <a:r>
              <a:rPr dirty="0" err="1"/>
              <a:t>Poldem</a:t>
            </a:r>
            <a:r>
              <a:rPr dirty="0"/>
              <a:t> Data Cleaning: Removing noise, filtering relevant articles, and preparing text for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Storage</a:t>
            </a:r>
          </a:p>
        </p:txBody>
      </p:sp>
      <p:sp>
        <p:nvSpPr>
          <p:cNvPr id="3" name="Content Placeholder 2"/>
          <p:cNvSpPr>
            <a:spLocks noGrp="1"/>
          </p:cNvSpPr>
          <p:nvPr>
            <p:ph idx="1"/>
          </p:nvPr>
        </p:nvSpPr>
        <p:spPr/>
        <p:txBody>
          <a:bodyPr/>
          <a:lstStyle/>
          <a:p>
            <a:pPr marL="0" indent="0">
              <a:buNone/>
            </a:pPr>
            <a:r>
              <a:rPr lang="en-US" dirty="0" smtClean="0"/>
              <a:t>All data was imported into a database in </a:t>
            </a:r>
            <a:r>
              <a:rPr lang="en-US" dirty="0" err="1" smtClean="0"/>
              <a:t>pgAdmin</a:t>
            </a:r>
            <a:r>
              <a:rPr lang="en-US" dirty="0" smtClean="0"/>
              <a:t> successfully.</a:t>
            </a:r>
            <a:endParaRPr dirty="0"/>
          </a:p>
        </p:txBody>
      </p:sp>
      <p:pic>
        <p:nvPicPr>
          <p:cNvPr id="4" name="Picture 3"/>
          <p:cNvPicPr>
            <a:picLocks noChangeAspect="1"/>
          </p:cNvPicPr>
          <p:nvPr/>
        </p:nvPicPr>
        <p:blipFill>
          <a:blip r:embed="rId2"/>
          <a:stretch>
            <a:fillRect/>
          </a:stretch>
        </p:blipFill>
        <p:spPr>
          <a:xfrm>
            <a:off x="2586037" y="2785778"/>
            <a:ext cx="3971925" cy="2924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YouGov Data Analysis</a:t>
            </a:r>
          </a:p>
        </p:txBody>
      </p:sp>
      <p:sp>
        <p:nvSpPr>
          <p:cNvPr id="3" name="Content Placeholder 2"/>
          <p:cNvSpPr>
            <a:spLocks noGrp="1"/>
          </p:cNvSpPr>
          <p:nvPr>
            <p:ph idx="1"/>
          </p:nvPr>
        </p:nvSpPr>
        <p:spPr/>
        <p:txBody>
          <a:bodyPr/>
          <a:lstStyle/>
          <a:p>
            <a:r>
              <a:rPr dirty="0"/>
              <a:t>Voter Priorities: Key issues identified by voters in each election year</a:t>
            </a:r>
            <a:r>
              <a:rPr dirty="0" smtClean="0"/>
              <a:t>.</a:t>
            </a:r>
            <a:endParaRPr lang="en-US" dirty="0" smtClean="0"/>
          </a:p>
          <a:p>
            <a:endParaRPr dirty="0"/>
          </a:p>
          <a:p>
            <a:r>
              <a:rPr dirty="0"/>
              <a:t>Demographic Breakdown: Analysis by age, gender, social grade, etc</a:t>
            </a:r>
            <a:r>
              <a:rPr dirty="0" smtClean="0"/>
              <a:t>.</a:t>
            </a:r>
            <a:endParaRPr lang="en-US" dirty="0" smtClean="0"/>
          </a:p>
          <a:p>
            <a:endParaRPr dirty="0"/>
          </a:p>
          <a:p>
            <a:r>
              <a:rPr dirty="0"/>
              <a:t>Visualization: </a:t>
            </a:r>
            <a:r>
              <a:rPr lang="en-US" dirty="0" smtClean="0"/>
              <a:t>Shown in the Line Chart</a:t>
            </a:r>
            <a:r>
              <a:rPr dirty="0" smtClean="0"/>
              <a:t>.</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390</TotalTime>
  <Words>652</Words>
  <Application>Microsoft Office PowerPoint</Application>
  <PresentationFormat>On-screen Show (4:3)</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 Is what UK voters believe is important reported in  national newspapers?.  An analysis of UK voter priorities compared to newspaper coverage in the run up to UK general elections.</vt:lpstr>
      <vt:lpstr>Project Overview</vt:lpstr>
      <vt:lpstr>Data Sources</vt:lpstr>
      <vt:lpstr>Data Sources</vt:lpstr>
      <vt:lpstr>Ethical Considerations</vt:lpstr>
      <vt:lpstr>What data are we using?</vt:lpstr>
      <vt:lpstr>Data Cleaning</vt:lpstr>
      <vt:lpstr>Data Storage</vt:lpstr>
      <vt:lpstr>YouGov Data Analysis</vt:lpstr>
      <vt:lpstr>Media Coverage Analysis</vt:lpstr>
      <vt:lpstr>Visualisation – 2010 and 2015. .</vt:lpstr>
      <vt:lpstr>Visualisation 2</vt:lpstr>
      <vt:lpstr>Visualisation 3</vt:lpstr>
      <vt:lpstr>Interactive Demo Time.</vt:lpstr>
      <vt:lpstr>Conclusions and Insights</vt:lpstr>
      <vt:lpstr>Considerations and future work</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voters believe is important compared to what newspapers report.  An analysis of UK voter priorities compared to newspaper coverage in the run up to UK general elections.</dc:title>
  <dc:subject/>
  <dc:creator>Alexander Lee</dc:creator>
  <cp:keywords/>
  <dc:description>generated using python-pptx</dc:description>
  <cp:lastModifiedBy>Alexander Lee</cp:lastModifiedBy>
  <cp:revision>16</cp:revision>
  <dcterms:created xsi:type="dcterms:W3CDTF">2013-01-27T09:14:16Z</dcterms:created>
  <dcterms:modified xsi:type="dcterms:W3CDTF">2024-06-03T16:09:54Z</dcterms:modified>
  <cp:category/>
</cp:coreProperties>
</file>