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2" r:id="rId5"/>
    <p:sldId id="259" r:id="rId6"/>
    <p:sldId id="260" r:id="rId7"/>
    <p:sldId id="261" r:id="rId8"/>
    <p:sldId id="264" r:id="rId9"/>
    <p:sldId id="265" r:id="rId10"/>
    <p:sldId id="266" r:id="rId11"/>
    <p:sldId id="263"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12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I don’t know if you were aware of this but the 96th Academy Awards, better known as the Oscars, took place on 10th March - just a couple of weeks ago. Of course, this dominated our conversation when we were working out a topic, when Athul posed the question *click* - </a:t>
            </a:r>
            <a:r>
              <a:rPr lang="en">
                <a:solidFill>
                  <a:srgbClr val="1B212C"/>
                </a:solidFill>
                <a:latin typeface="Lato"/>
                <a:ea typeface="Lato"/>
                <a:cs typeface="Lato"/>
                <a:sym typeface="Lato"/>
              </a:rPr>
              <a:t>Do Movies with higher Box Office Revenue perform better at the Academy Awards?</a:t>
            </a:r>
            <a:endParaRPr>
              <a:solidFill>
                <a:srgbClr val="1B212C"/>
              </a:solidFill>
              <a:latin typeface="Lato"/>
              <a:ea typeface="Lato"/>
              <a:cs typeface="Lato"/>
              <a:sym typeface="Lato"/>
            </a:endParaRPr>
          </a:p>
          <a:p>
            <a:pPr marL="0" lvl="0" indent="0" algn="l" rtl="0">
              <a:spcBef>
                <a:spcPts val="0"/>
              </a:spcBef>
              <a:spcAft>
                <a:spcPts val="0"/>
              </a:spcAft>
              <a:buNone/>
            </a:pPr>
            <a:endParaRPr>
              <a:solidFill>
                <a:srgbClr val="1B212C"/>
              </a:solidFill>
              <a:latin typeface="Lato"/>
              <a:ea typeface="Lato"/>
              <a:cs typeface="Lato"/>
              <a:sym typeface="Lato"/>
            </a:endParaRPr>
          </a:p>
          <a:p>
            <a:pPr marL="0" lvl="0" indent="0" algn="l" rtl="0">
              <a:spcBef>
                <a:spcPts val="0"/>
              </a:spcBef>
              <a:spcAft>
                <a:spcPts val="0"/>
              </a:spcAft>
              <a:buNone/>
            </a:pPr>
            <a:r>
              <a:rPr lang="en">
                <a:solidFill>
                  <a:srgbClr val="1B212C"/>
                </a:solidFill>
                <a:latin typeface="Lato"/>
                <a:ea typeface="Lato"/>
                <a:cs typeface="Lato"/>
                <a:sym typeface="Lato"/>
              </a:rPr>
              <a:t>So we started looking into it, but as we sought out our initial data and did our preliminary research, one term kept coming up. *click until all headlines are visible, last one is centred and fades in*</a:t>
            </a:r>
            <a:endParaRPr>
              <a:solidFill>
                <a:srgbClr val="1B212C"/>
              </a:solidFill>
              <a:latin typeface="Lato"/>
              <a:ea typeface="Lato"/>
              <a:cs typeface="Lato"/>
              <a:sym typeface="Lato"/>
            </a:endParaRPr>
          </a:p>
          <a:p>
            <a:pPr marL="0" lvl="0" indent="0" algn="l" rtl="0">
              <a:spcBef>
                <a:spcPts val="0"/>
              </a:spcBef>
              <a:spcAft>
                <a:spcPts val="0"/>
              </a:spcAft>
              <a:buNone/>
            </a:pPr>
            <a:endParaRPr>
              <a:solidFill>
                <a:srgbClr val="1B212C"/>
              </a:solidFill>
              <a:latin typeface="Lato"/>
              <a:ea typeface="Lato"/>
              <a:cs typeface="Lato"/>
              <a:sym typeface="Lato"/>
            </a:endParaRPr>
          </a:p>
          <a:p>
            <a:pPr marL="0" lvl="0" indent="0" algn="l" rtl="0">
              <a:spcBef>
                <a:spcPts val="0"/>
              </a:spcBef>
              <a:spcAft>
                <a:spcPts val="0"/>
              </a:spcAft>
              <a:buNone/>
            </a:pPr>
            <a:r>
              <a:rPr lang="en">
                <a:solidFill>
                  <a:srgbClr val="1B212C"/>
                </a:solidFill>
                <a:latin typeface="Lato"/>
                <a:ea typeface="Lato"/>
                <a:cs typeface="Lato"/>
                <a:sym typeface="Lato"/>
              </a:rPr>
              <a:t>“Oscar Bait” is a term that journalists love to use, describing movies released just before the awards season with the goal of picking up one of those prestigious trophies. But does that term carry weight? Does the idea of Oscar Bait create a bias amongst journalists with their reviews? Does it bring more people to the cinema? Do those “Oscar Bait” movies actually have more chance of picking up an award than movies released outside that October-December window?</a:t>
            </a:r>
            <a:endParaRPr>
              <a:solidFill>
                <a:srgbClr val="1B212C"/>
              </a:solidFill>
              <a:latin typeface="Lato"/>
              <a:ea typeface="Lato"/>
              <a:cs typeface="Lato"/>
              <a:sym typeface="Lato"/>
            </a:endParaRPr>
          </a:p>
          <a:p>
            <a:pPr marL="0" lvl="0" indent="0" algn="l" rtl="0">
              <a:spcBef>
                <a:spcPts val="0"/>
              </a:spcBef>
              <a:spcAft>
                <a:spcPts val="0"/>
              </a:spcAft>
              <a:buNone/>
            </a:pPr>
            <a:endParaRPr>
              <a:solidFill>
                <a:srgbClr val="1B212C"/>
              </a:solidFill>
              <a:latin typeface="Lato"/>
              <a:ea typeface="Lato"/>
              <a:cs typeface="Lato"/>
              <a:sym typeface="Lato"/>
            </a:endParaRPr>
          </a:p>
          <a:p>
            <a:pPr marL="0" lvl="0" indent="0" algn="l" rtl="0">
              <a:spcBef>
                <a:spcPts val="0"/>
              </a:spcBef>
              <a:spcAft>
                <a:spcPts val="0"/>
              </a:spcAft>
              <a:buNone/>
            </a:pPr>
            <a:r>
              <a:rPr lang="en">
                <a:solidFill>
                  <a:srgbClr val="1B212C"/>
                </a:solidFill>
                <a:latin typeface="Lato"/>
                <a:ea typeface="Lato"/>
                <a:cs typeface="Lato"/>
                <a:sym typeface="Lato"/>
              </a:rPr>
              <a:t>Or, to simplify those questions into one overarching topic: *click to next slide*</a:t>
            </a:r>
            <a:endParaRPr>
              <a:solidFill>
                <a:srgbClr val="1B212C"/>
              </a:solidFill>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c468cf6ee2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c468cf6ee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c468cf6ee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c468cf6ee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Multi Line Plot</a:t>
            </a: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Across all years tested, more nominated movies are released during “Oscar season”.</a:t>
            </a: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This is most likely due to the fact that these films are fresher in the mind of the Academy voters. </a:t>
            </a: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Limited and strategic releases may also be a factor; some films are shown exclusively to the academy before being opened up to a limited release right before Oscar Season.</a:t>
            </a: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Does streaming have an impact?</a:t>
            </a:r>
          </a:p>
          <a:p>
            <a:pPr marL="742950" marR="0" lvl="1" indent="-285750">
              <a:lnSpc>
                <a:spcPct val="107000"/>
              </a:lnSpc>
              <a:spcBef>
                <a:spcPts val="0"/>
              </a:spcBef>
              <a:spcAft>
                <a:spcPts val="0"/>
              </a:spcAft>
              <a:buFont typeface="Courier New" panose="02070309020205020404" pitchFamily="49" charset="0"/>
              <a:buChar char="o"/>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With the advent of streaming services like Netflix, Amazon Prime, Disney Plus etc., is there an impact on the number of people going out to see movies at the box office?</a:t>
            </a:r>
          </a:p>
          <a:p>
            <a:pPr marL="742950" marR="0" lvl="1" indent="-285750">
              <a:lnSpc>
                <a:spcPct val="107000"/>
              </a:lnSpc>
              <a:spcBef>
                <a:spcPts val="0"/>
              </a:spcBef>
              <a:spcAft>
                <a:spcPts val="800"/>
              </a:spcAft>
              <a:buFont typeface="Courier New" panose="02070309020205020404" pitchFamily="49" charset="0"/>
              <a:buChar char="o"/>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There has also been an increase of films released direct to streaming, completely bypassing the movie-going audience.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468cf6ee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c468cf6ee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3ec0919f1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3ec0919f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Oscar Bait Real? *Pause for a moment so people can read the team members names, then click to next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3ec0919f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3ec0919f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we need to define what it is, so I did some reading, and found some main elements that describe it, and can help to shape the data we need and the hypotheses we will be testing. *click* These movies are engineered with the goal of being nominated for an Oscar. *click* They’re usually released within two months of the nominations closing at the end of the year. *click* They often have a more serious tone *click* and they are often made to enhance the reputations of those involved. Specifically, we’ll be focusing on those first two points, although with more time, we could have also looked at genres and actors/directors over a number of years for further research.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468cf6ee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468cf6ee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The Academy</a:t>
            </a: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Who is the Academy?</a:t>
            </a:r>
          </a:p>
          <a:p>
            <a:pPr marL="742950" marR="0" lvl="1" indent="-285750">
              <a:lnSpc>
                <a:spcPct val="107000"/>
              </a:lnSpc>
              <a:spcBef>
                <a:spcPts val="0"/>
              </a:spcBef>
              <a:spcAft>
                <a:spcPts val="0"/>
              </a:spcAft>
              <a:buFont typeface="Courier New" panose="02070309020205020404" pitchFamily="49" charset="0"/>
              <a:buChar char="o"/>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The Academy of Motion Picture Arts and Sciences is the organisation that hosts and decides the Academy awards, colloquially known as the Oscars.</a:t>
            </a:r>
          </a:p>
          <a:p>
            <a:pPr marL="742950" marR="0" lvl="1" indent="-285750">
              <a:lnSpc>
                <a:spcPct val="107000"/>
              </a:lnSpc>
              <a:spcBef>
                <a:spcPts val="0"/>
              </a:spcBef>
              <a:spcAft>
                <a:spcPts val="0"/>
              </a:spcAft>
              <a:buFont typeface="Courier New" panose="02070309020205020404" pitchFamily="49" charset="0"/>
              <a:buChar char="o"/>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The Academy consists of various actors, writers, producers, and other craftsmen and members in the Hollywood and Film industry.</a:t>
            </a: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What do they do?</a:t>
            </a:r>
          </a:p>
          <a:p>
            <a:pPr marL="742950" marR="0" lvl="1" indent="-285750">
              <a:lnSpc>
                <a:spcPct val="107000"/>
              </a:lnSpc>
              <a:spcBef>
                <a:spcPts val="0"/>
              </a:spcBef>
              <a:spcAft>
                <a:spcPts val="0"/>
              </a:spcAft>
              <a:buFont typeface="Courier New" panose="02070309020205020404" pitchFamily="49" charset="0"/>
              <a:buChar char="o"/>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The Academy are the ones who vote for the films that are nominated at the Oscars. They also vote for the winners. Not the general public.</a:t>
            </a: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Membership</a:t>
            </a:r>
          </a:p>
          <a:p>
            <a:pPr marL="742950" marR="0" lvl="1" indent="-285750">
              <a:lnSpc>
                <a:spcPct val="107000"/>
              </a:lnSpc>
              <a:spcBef>
                <a:spcPts val="0"/>
              </a:spcBef>
              <a:spcAft>
                <a:spcPts val="800"/>
              </a:spcAft>
              <a:buFont typeface="Courier New" panose="02070309020205020404" pitchFamily="49" charset="0"/>
              <a:buChar char="o"/>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To be member of the Academy, you cannot apply for it, you must be sponsored by someone who already has membership, unless you are a previous winner or nominee.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3ec0919f1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c3ec0919f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what will we be testing? *click* Well firstly asked whether movies being released shortly before the Academy Awards are actually being nominated for more Academy Awards. We can assess this with a pie chart showing the proportion of movies nominated for an award that are within that period or not, with a bar chart to show changes by month, and with a line chart showing the trend over a number of years. *click* Secondly we wanted to know if Review scores accurately reflect how a movie will perform at the Academy Awards. We can assess this with a box plot showing the quartiles and average of review scores, and then overlay the nominated movies to show how they compare to the average movie for Review score. *click* Finally we wanted to know whether movies released in that two month period before the Academy Awards nominations window closes receive higher review scores. We could compare this against our findings for the other questions to answer whether journalists have a bias towards movies released later in the year which may fuel the idea of “Oscar Bait”. We will test this with a Scatter Plot with a Linear Regression line to show the trend of review scores through the year. Each question will have plots for 3 different years, so we can see whether there have been any changes to this trend over time, and take into account how external factors like Streaming may have impacted the Academy Awards.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3ec0919f1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3ec0919f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We’ll keep this section quick, but this is how we collaborated as a team, we used a Slack group chat to keep in touch and help each other out. We also set up a project board on Github to break down tasks into more manageable tickets and avoid double handling of tasks. Finally we established a policy for commits. As we’re all very new to this way of working, a commit policy meant we were all on the same page, and any code could be checked by others in the group to avoid merging issues and bugs.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3ec0919f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c3ec0919f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collect our data, we looked at several options, but settled on TheMovieDB’s exceptional developer API tools to extract movie information, release dates and review scores. For our purposes, we will be considering only the top 10% most reviewed movies from each year, which we have found allowed our visualisations to be more readable, whilst maintaining accuracy. We also found a publicly accessible list of Oscar Winners and Nominees on a Google Sheet, which we saved as a CSV and used to cross reference the information from the API and add whether it was nominated for an Oscar.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468cf6ee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c468cf6ee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Limitations, factors, and other considerations</a:t>
            </a: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Film content – is there a correlation between winning and the content of the film? Do some genres receive more critical acclaim?</a:t>
            </a:r>
          </a:p>
          <a:p>
            <a:pPr marL="742950" marR="0" lvl="1" indent="-285750">
              <a:lnSpc>
                <a:spcPct val="107000"/>
              </a:lnSpc>
              <a:spcBef>
                <a:spcPts val="0"/>
              </a:spcBef>
              <a:spcAft>
                <a:spcPts val="0"/>
              </a:spcAft>
              <a:buFont typeface="Courier New" panose="02070309020205020404" pitchFamily="49" charset="0"/>
              <a:buChar char="o"/>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Does casting more well known actors draw in a larger audience?</a:t>
            </a:r>
          </a:p>
          <a:p>
            <a:pPr marL="342900" marR="0" lvl="0" indent="-342900">
              <a:lnSpc>
                <a:spcPct val="107000"/>
              </a:lnSpc>
              <a:spcBef>
                <a:spcPts val="0"/>
              </a:spcBef>
              <a:spcAft>
                <a:spcPts val="800"/>
              </a:spcAft>
              <a:buFont typeface="Symbol" panose="05050102010706020507" pitchFamily="18" charset="2"/>
              <a:buChar cha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American films? The Academy is an American establishment so is there some inherent bias on films that employ American ideals?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c468cf6ee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c468cf6ee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2" name="Google Shape;12;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000000"/>
              </a:buClr>
              <a:buSzPts val="1300"/>
              <a:buNone/>
              <a:defRPr>
                <a:solidFill>
                  <a:srgbClr val="000000"/>
                </a:solidFill>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grpSp>
        <p:nvGrpSpPr>
          <p:cNvPr id="101" name="Google Shape;101;p11"/>
          <p:cNvGrpSpPr/>
          <p:nvPr/>
        </p:nvGrpSpPr>
        <p:grpSpPr>
          <a:xfrm>
            <a:off x="4406400" y="0"/>
            <a:ext cx="4737600" cy="5143065"/>
            <a:chOff x="4406400" y="0"/>
            <a:chExt cx="4737600" cy="5143065"/>
          </a:xfrm>
        </p:grpSpPr>
        <p:sp>
          <p:nvSpPr>
            <p:cNvPr id="102" name="Google Shape;102;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1" name="Google Shape;121;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2" name="Google Shape;12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sp>
        <p:nvSpPr>
          <p:cNvPr id="124" name="Google Shape;12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a:off x="4406400" y="0"/>
            <a:ext cx="4737600" cy="5143065"/>
            <a:chOff x="4406400" y="0"/>
            <a:chExt cx="4737600" cy="5143065"/>
          </a:xfrm>
        </p:grpSpPr>
        <p:sp>
          <p:nvSpPr>
            <p:cNvPr id="16" name="Google Shape;16;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grpSp>
        <p:nvGrpSpPr>
          <p:cNvPr id="37" name="Google Shape;37;p4"/>
          <p:cNvGrpSpPr/>
          <p:nvPr/>
        </p:nvGrpSpPr>
        <p:grpSpPr>
          <a:xfrm>
            <a:off x="0" y="381001"/>
            <a:ext cx="1037850" cy="1016287"/>
            <a:chOff x="0" y="381001"/>
            <a:chExt cx="1037850" cy="1016287"/>
          </a:xfrm>
        </p:grpSpPr>
        <p:sp>
          <p:nvSpPr>
            <p:cNvPr id="38" name="Google Shape;38;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2" name="Google Shape;4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a:off x="0" y="381001"/>
            <a:ext cx="1037850" cy="1016287"/>
            <a:chOff x="0" y="381001"/>
            <a:chExt cx="1037850" cy="1016287"/>
          </a:xfrm>
        </p:grpSpPr>
        <p:sp>
          <p:nvSpPr>
            <p:cNvPr id="45" name="Google Shape;45;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0" name="Google Shape;5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grpSp>
        <p:nvGrpSpPr>
          <p:cNvPr id="52" name="Google Shape;52;p6"/>
          <p:cNvGrpSpPr/>
          <p:nvPr/>
        </p:nvGrpSpPr>
        <p:grpSpPr>
          <a:xfrm>
            <a:off x="0" y="381001"/>
            <a:ext cx="1037850" cy="1016287"/>
            <a:chOff x="0" y="381001"/>
            <a:chExt cx="1037850" cy="1016287"/>
          </a:xfrm>
        </p:grpSpPr>
        <p:sp>
          <p:nvSpPr>
            <p:cNvPr id="53" name="Google Shape;53;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6" name="Google Shape;5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grpSp>
        <p:nvGrpSpPr>
          <p:cNvPr id="58" name="Google Shape;58;p7"/>
          <p:cNvGrpSpPr/>
          <p:nvPr/>
        </p:nvGrpSpPr>
        <p:grpSpPr>
          <a:xfrm>
            <a:off x="0" y="381001"/>
            <a:ext cx="1037850" cy="1016287"/>
            <a:chOff x="0" y="381001"/>
            <a:chExt cx="1037850" cy="1016287"/>
          </a:xfrm>
        </p:grpSpPr>
        <p:sp>
          <p:nvSpPr>
            <p:cNvPr id="59" name="Google Shape;59;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2" name="Google Shape;62;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grpSp>
        <p:nvGrpSpPr>
          <p:cNvPr id="65" name="Google Shape;65;p8"/>
          <p:cNvGrpSpPr/>
          <p:nvPr/>
        </p:nvGrpSpPr>
        <p:grpSpPr>
          <a:xfrm>
            <a:off x="4406400" y="0"/>
            <a:ext cx="4737600" cy="5143500"/>
            <a:chOff x="4406400" y="0"/>
            <a:chExt cx="4737600" cy="5143500"/>
          </a:xfrm>
        </p:grpSpPr>
        <p:sp>
          <p:nvSpPr>
            <p:cNvPr id="66" name="Google Shape;66;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5" name="Google Shape;8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grpSp>
        <p:nvGrpSpPr>
          <p:cNvPr id="87" name="Google Shape;87;p9"/>
          <p:cNvGrpSpPr/>
          <p:nvPr/>
        </p:nvGrpSpPr>
        <p:grpSpPr>
          <a:xfrm>
            <a:off x="0" y="381001"/>
            <a:ext cx="1037850" cy="1016287"/>
            <a:chOff x="0" y="381001"/>
            <a:chExt cx="1037850" cy="1016287"/>
          </a:xfrm>
        </p:grpSpPr>
        <p:sp>
          <p:nvSpPr>
            <p:cNvPr id="88" name="Google Shape;88;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1" name="Google Shape;91;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2" name="Google Shape;92;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3" name="Google Shape;9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grpSp>
        <p:nvGrpSpPr>
          <p:cNvPr id="95" name="Google Shape;95;p10"/>
          <p:cNvGrpSpPr/>
          <p:nvPr/>
        </p:nvGrpSpPr>
        <p:grpSpPr>
          <a:xfrm>
            <a:off x="0" y="4128572"/>
            <a:ext cx="698925" cy="684657"/>
            <a:chOff x="0" y="3785672"/>
            <a:chExt cx="698925" cy="684657"/>
          </a:xfrm>
        </p:grpSpPr>
        <p:sp>
          <p:nvSpPr>
            <p:cNvPr id="96" name="Google Shape;96;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99" name="Google Shape;99;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docs.google.com/spreadsheets/d/18P6JdOyU4Misxe66R5zMpATJBlwfmpQ_KkOOZ7ASm_c/edit#gid=0" TargetMode="Externa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3"/>
          <p:cNvSpPr/>
          <p:nvPr/>
        </p:nvSpPr>
        <p:spPr>
          <a:xfrm>
            <a:off x="1266450" y="513625"/>
            <a:ext cx="6611100" cy="38082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130" name="Google Shape;130;p13"/>
          <p:cNvPicPr preferRelativeResize="0"/>
          <p:nvPr/>
        </p:nvPicPr>
        <p:blipFill>
          <a:blip r:embed="rId3">
            <a:alphaModFix/>
          </a:blip>
          <a:stretch>
            <a:fillRect/>
          </a:stretch>
        </p:blipFill>
        <p:spPr>
          <a:xfrm>
            <a:off x="763800" y="513625"/>
            <a:ext cx="7616399" cy="3808200"/>
          </a:xfrm>
          <a:prstGeom prst="rect">
            <a:avLst/>
          </a:prstGeom>
          <a:noFill/>
          <a:ln>
            <a:noFill/>
          </a:ln>
        </p:spPr>
      </p:pic>
      <p:sp>
        <p:nvSpPr>
          <p:cNvPr id="131" name="Google Shape;131;p13"/>
          <p:cNvSpPr txBox="1"/>
          <p:nvPr/>
        </p:nvSpPr>
        <p:spPr>
          <a:xfrm>
            <a:off x="2671650" y="1364750"/>
            <a:ext cx="3800700" cy="9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chemeClr val="dk1"/>
                </a:solidFill>
                <a:latin typeface="Lato"/>
                <a:ea typeface="Lato"/>
                <a:cs typeface="Lato"/>
                <a:sym typeface="Lato"/>
              </a:rPr>
              <a:t>Do Movies with higher Box Office Revenue perform better at the Academy Awards?</a:t>
            </a:r>
            <a:endParaRPr sz="1700">
              <a:solidFill>
                <a:schemeClr val="dk1"/>
              </a:solidFill>
              <a:latin typeface="Lato"/>
              <a:ea typeface="Lato"/>
              <a:cs typeface="Lato"/>
              <a:sym typeface="Lato"/>
            </a:endParaRPr>
          </a:p>
        </p:txBody>
      </p:sp>
      <p:pic>
        <p:nvPicPr>
          <p:cNvPr id="132" name="Google Shape;132;p13"/>
          <p:cNvPicPr preferRelativeResize="0"/>
          <p:nvPr/>
        </p:nvPicPr>
        <p:blipFill>
          <a:blip r:embed="rId4">
            <a:alphaModFix/>
          </a:blip>
          <a:stretch>
            <a:fillRect/>
          </a:stretch>
        </p:blipFill>
        <p:spPr>
          <a:xfrm rot="353972">
            <a:off x="2568075" y="661125"/>
            <a:ext cx="5938701" cy="623300"/>
          </a:xfrm>
          <a:prstGeom prst="rect">
            <a:avLst/>
          </a:prstGeom>
          <a:noFill/>
          <a:ln>
            <a:noFill/>
          </a:ln>
        </p:spPr>
      </p:pic>
      <p:pic>
        <p:nvPicPr>
          <p:cNvPr id="133" name="Google Shape;133;p13"/>
          <p:cNvPicPr preferRelativeResize="0"/>
          <p:nvPr/>
        </p:nvPicPr>
        <p:blipFill>
          <a:blip r:embed="rId5">
            <a:alphaModFix/>
          </a:blip>
          <a:stretch>
            <a:fillRect/>
          </a:stretch>
        </p:blipFill>
        <p:spPr>
          <a:xfrm rot="-199329">
            <a:off x="4438366" y="2402456"/>
            <a:ext cx="4242873" cy="838762"/>
          </a:xfrm>
          <a:prstGeom prst="rect">
            <a:avLst/>
          </a:prstGeom>
          <a:noFill/>
          <a:ln>
            <a:noFill/>
          </a:ln>
        </p:spPr>
      </p:pic>
      <p:pic>
        <p:nvPicPr>
          <p:cNvPr id="134" name="Google Shape;134;p13"/>
          <p:cNvPicPr preferRelativeResize="0"/>
          <p:nvPr/>
        </p:nvPicPr>
        <p:blipFill>
          <a:blip r:embed="rId6">
            <a:alphaModFix/>
          </a:blip>
          <a:stretch>
            <a:fillRect/>
          </a:stretch>
        </p:blipFill>
        <p:spPr>
          <a:xfrm rot="311226">
            <a:off x="1379404" y="2448905"/>
            <a:ext cx="2961842" cy="1824025"/>
          </a:xfrm>
          <a:prstGeom prst="rect">
            <a:avLst/>
          </a:prstGeom>
          <a:noFill/>
          <a:ln>
            <a:noFill/>
          </a:ln>
        </p:spPr>
      </p:pic>
      <p:pic>
        <p:nvPicPr>
          <p:cNvPr id="135" name="Google Shape;135;p13"/>
          <p:cNvPicPr preferRelativeResize="0"/>
          <p:nvPr/>
        </p:nvPicPr>
        <p:blipFill>
          <a:blip r:embed="rId7">
            <a:alphaModFix/>
          </a:blip>
          <a:stretch>
            <a:fillRect/>
          </a:stretch>
        </p:blipFill>
        <p:spPr>
          <a:xfrm rot="-734681">
            <a:off x="3432548" y="3283275"/>
            <a:ext cx="5355014" cy="847725"/>
          </a:xfrm>
          <a:prstGeom prst="rect">
            <a:avLst/>
          </a:prstGeom>
          <a:noFill/>
          <a:ln>
            <a:noFill/>
          </a:ln>
        </p:spPr>
      </p:pic>
      <p:pic>
        <p:nvPicPr>
          <p:cNvPr id="136" name="Google Shape;136;p13"/>
          <p:cNvPicPr preferRelativeResize="0"/>
          <p:nvPr/>
        </p:nvPicPr>
        <p:blipFill>
          <a:blip r:embed="rId8">
            <a:alphaModFix/>
          </a:blip>
          <a:stretch>
            <a:fillRect/>
          </a:stretch>
        </p:blipFill>
        <p:spPr>
          <a:xfrm rot="-762123">
            <a:off x="952900" y="637513"/>
            <a:ext cx="4200525" cy="847725"/>
          </a:xfrm>
          <a:prstGeom prst="rect">
            <a:avLst/>
          </a:prstGeom>
          <a:noFill/>
          <a:ln>
            <a:noFill/>
          </a:ln>
        </p:spPr>
      </p:pic>
      <p:pic>
        <p:nvPicPr>
          <p:cNvPr id="137" name="Google Shape;137;p13"/>
          <p:cNvPicPr preferRelativeResize="0"/>
          <p:nvPr/>
        </p:nvPicPr>
        <p:blipFill rotWithShape="1">
          <a:blip r:embed="rId9">
            <a:alphaModFix/>
          </a:blip>
          <a:srcRect l="1273" r="2996" b="35429"/>
          <a:stretch/>
        </p:blipFill>
        <p:spPr>
          <a:xfrm>
            <a:off x="1535750" y="1442938"/>
            <a:ext cx="6072500" cy="797625"/>
          </a:xfrm>
          <a:prstGeom prst="rect">
            <a:avLst/>
          </a:prstGeom>
          <a:noFill/>
          <a:ln>
            <a:noFill/>
          </a:ln>
        </p:spPr>
      </p:pic>
      <p:pic>
        <p:nvPicPr>
          <p:cNvPr id="138" name="Google Shape;138;p13"/>
          <p:cNvPicPr preferRelativeResize="0"/>
          <p:nvPr/>
        </p:nvPicPr>
        <p:blipFill>
          <a:blip r:embed="rId10">
            <a:alphaModFix/>
          </a:blip>
          <a:stretch>
            <a:fillRect/>
          </a:stretch>
        </p:blipFill>
        <p:spPr>
          <a:xfrm>
            <a:off x="-66027" y="865800"/>
            <a:ext cx="2822400" cy="4123600"/>
          </a:xfrm>
          <a:prstGeom prst="rect">
            <a:avLst/>
          </a:prstGeom>
          <a:noFill/>
          <a:ln>
            <a:noFill/>
          </a:ln>
        </p:spPr>
      </p:pic>
      <p:pic>
        <p:nvPicPr>
          <p:cNvPr id="139" name="Google Shape;139;p13"/>
          <p:cNvPicPr preferRelativeResize="0"/>
          <p:nvPr/>
        </p:nvPicPr>
        <p:blipFill>
          <a:blip r:embed="rId10">
            <a:alphaModFix/>
          </a:blip>
          <a:stretch>
            <a:fillRect/>
          </a:stretch>
        </p:blipFill>
        <p:spPr>
          <a:xfrm>
            <a:off x="6537473" y="865800"/>
            <a:ext cx="2822400" cy="4123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1500"/>
                                        <p:tgtEl>
                                          <p:spTgt spid="13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39"/>
                                        </p:tgtEl>
                                        <p:attrNameLst>
                                          <p:attrName>style.visibility</p:attrName>
                                        </p:attrNameLst>
                                      </p:cBhvr>
                                      <p:to>
                                        <p:strVal val="visible"/>
                                      </p:to>
                                    </p:set>
                                    <p:anim calcmode="lin" valueType="num">
                                      <p:cBhvr additive="base">
                                        <p:cTn id="10" dur="1500"/>
                                        <p:tgtEl>
                                          <p:spTgt spid="139"/>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131"/>
                                        </p:tgtEl>
                                        <p:attrNameLst>
                                          <p:attrName>style.visibility</p:attrName>
                                        </p:attrNameLst>
                                      </p:cBhvr>
                                      <p:to>
                                        <p:strVal val="visible"/>
                                      </p:to>
                                    </p:set>
                                    <p:animEffect transition="in" filter="fade">
                                      <p:cBhvr>
                                        <p:cTn id="13" dur="1500"/>
                                        <p:tgtEl>
                                          <p:spTgt spid="1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3"/>
          <p:cNvSpPr txBox="1">
            <a:spLocks noGrp="1"/>
          </p:cNvSpPr>
          <p:nvPr>
            <p:ph type="ctrTitle"/>
          </p:nvPr>
        </p:nvSpPr>
        <p:spPr>
          <a:xfrm>
            <a:off x="2802300" y="492475"/>
            <a:ext cx="35394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Header</a:t>
            </a:r>
            <a:endParaRPr/>
          </a:p>
        </p:txBody>
      </p:sp>
      <p:sp>
        <p:nvSpPr>
          <p:cNvPr id="223" name="Google Shape;223;p23"/>
          <p:cNvSpPr/>
          <p:nvPr/>
        </p:nvSpPr>
        <p:spPr>
          <a:xfrm>
            <a:off x="38283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Put image above, caption here</a:t>
            </a:r>
            <a:endParaRPr sz="1200">
              <a:solidFill>
                <a:schemeClr val="dk1"/>
              </a:solidFill>
              <a:latin typeface="Lato"/>
              <a:ea typeface="Lato"/>
              <a:cs typeface="Lato"/>
              <a:sym typeface="Lato"/>
            </a:endParaRPr>
          </a:p>
        </p:txBody>
      </p:sp>
      <p:sp>
        <p:nvSpPr>
          <p:cNvPr id="224" name="Google Shape;224;p23"/>
          <p:cNvSpPr/>
          <p:nvPr/>
        </p:nvSpPr>
        <p:spPr>
          <a:xfrm>
            <a:off x="502398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Put image above, caption here</a:t>
            </a:r>
            <a:endParaRPr sz="1200" b="1">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a:spLocks noGrp="1"/>
          </p:cNvSpPr>
          <p:nvPr>
            <p:ph type="ctrTitle"/>
          </p:nvPr>
        </p:nvSpPr>
        <p:spPr>
          <a:xfrm>
            <a:off x="2611120" y="484325"/>
            <a:ext cx="3921759"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Multi-Line Plot</a:t>
            </a:r>
            <a:endParaRPr dirty="0"/>
          </a:p>
        </p:txBody>
      </p:sp>
      <p:sp>
        <p:nvSpPr>
          <p:cNvPr id="203" name="Google Shape;203;p20"/>
          <p:cNvSpPr/>
          <p:nvPr/>
        </p:nvSpPr>
        <p:spPr>
          <a:xfrm>
            <a:off x="5099051" y="1441546"/>
            <a:ext cx="3729000" cy="313574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b="1" dirty="0">
                <a:solidFill>
                  <a:schemeClr val="dk1"/>
                </a:solidFill>
                <a:latin typeface="Lato"/>
                <a:ea typeface="Lato"/>
                <a:cs typeface="Lato"/>
                <a:sym typeface="Lato"/>
              </a:rPr>
              <a:t>More nominated movies are released during “Oscar Season”</a:t>
            </a:r>
          </a:p>
          <a:p>
            <a:pPr marL="171450" lvl="0" indent="-171450" rtl="0">
              <a:spcBef>
                <a:spcPts val="0"/>
              </a:spcBef>
              <a:spcAft>
                <a:spcPts val="0"/>
              </a:spcAft>
              <a:buFont typeface="Arial" panose="020B0604020202020204" pitchFamily="34" charset="0"/>
              <a:buChar char="•"/>
            </a:pPr>
            <a:r>
              <a:rPr lang="en-US" sz="1200" b="1" dirty="0">
                <a:solidFill>
                  <a:schemeClr val="dk1"/>
                </a:solidFill>
                <a:latin typeface="Lato"/>
                <a:ea typeface="Lato"/>
                <a:cs typeface="Lato"/>
                <a:sym typeface="Lato"/>
              </a:rPr>
              <a:t>Strategic releases</a:t>
            </a:r>
          </a:p>
          <a:p>
            <a:pPr marL="171450" lvl="0" indent="-171450" rtl="0">
              <a:spcBef>
                <a:spcPts val="0"/>
              </a:spcBef>
              <a:spcAft>
                <a:spcPts val="0"/>
              </a:spcAft>
              <a:buFont typeface="Arial" panose="020B0604020202020204" pitchFamily="34" charset="0"/>
              <a:buChar char="•"/>
            </a:pPr>
            <a:r>
              <a:rPr lang="en-US" sz="1200" b="1" dirty="0">
                <a:solidFill>
                  <a:schemeClr val="dk1"/>
                </a:solidFill>
                <a:latin typeface="Lato"/>
                <a:ea typeface="Lato"/>
                <a:cs typeface="Lato"/>
                <a:sym typeface="Lato"/>
              </a:rPr>
              <a:t>Fresher in the minds of voters</a:t>
            </a:r>
          </a:p>
          <a:p>
            <a:pPr marL="171450" lvl="0" indent="-171450" rtl="0">
              <a:spcBef>
                <a:spcPts val="0"/>
              </a:spcBef>
              <a:spcAft>
                <a:spcPts val="0"/>
              </a:spcAft>
              <a:buFont typeface="Arial" panose="020B0604020202020204" pitchFamily="34" charset="0"/>
              <a:buChar char="•"/>
            </a:pPr>
            <a:r>
              <a:rPr lang="en-US" sz="1200" b="1" dirty="0">
                <a:solidFill>
                  <a:schemeClr val="dk1"/>
                </a:solidFill>
                <a:latin typeface="Lato"/>
                <a:ea typeface="Lato"/>
                <a:cs typeface="Lato"/>
                <a:sym typeface="Lato"/>
              </a:rPr>
              <a:t>Effect of streaming services?</a:t>
            </a:r>
          </a:p>
        </p:txBody>
      </p:sp>
      <p:pic>
        <p:nvPicPr>
          <p:cNvPr id="2" name="Content Placeholder 4" descr="A graph with blue lines and orange lines">
            <a:extLst>
              <a:ext uri="{FF2B5EF4-FFF2-40B4-BE49-F238E27FC236}">
                <a16:creationId xmlns:a16="http://schemas.microsoft.com/office/drawing/2014/main" id="{464CB026-1436-9B39-7556-FE5550F52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949" y="1441546"/>
            <a:ext cx="4180988" cy="31357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4"/>
          <p:cNvSpPr txBox="1">
            <a:spLocks noGrp="1"/>
          </p:cNvSpPr>
          <p:nvPr>
            <p:ph type="ctrTitle"/>
          </p:nvPr>
        </p:nvSpPr>
        <p:spPr>
          <a:xfrm>
            <a:off x="2802300" y="492475"/>
            <a:ext cx="35394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Conclusions</a:t>
            </a:r>
            <a:endParaRPr dirty="0"/>
          </a:p>
        </p:txBody>
      </p:sp>
      <p:sp>
        <p:nvSpPr>
          <p:cNvPr id="230" name="Google Shape;230;p24"/>
          <p:cNvSpPr/>
          <p:nvPr/>
        </p:nvSpPr>
        <p:spPr>
          <a:xfrm>
            <a:off x="391012" y="399072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Put image above, caption here</a:t>
            </a:r>
            <a:endParaRPr sz="1200" dirty="0">
              <a:solidFill>
                <a:schemeClr val="dk1"/>
              </a:solidFill>
              <a:latin typeface="Lato"/>
              <a:ea typeface="Lato"/>
              <a:cs typeface="Lato"/>
              <a:sym typeface="Lato"/>
            </a:endParaRPr>
          </a:p>
        </p:txBody>
      </p:sp>
      <p:sp>
        <p:nvSpPr>
          <p:cNvPr id="231" name="Google Shape;231;p24"/>
          <p:cNvSpPr/>
          <p:nvPr/>
        </p:nvSpPr>
        <p:spPr>
          <a:xfrm>
            <a:off x="502398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Put image above, caption here</a:t>
            </a:r>
            <a:endParaRPr sz="1200" b="1">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1948950" y="1541550"/>
            <a:ext cx="5246100" cy="1030200"/>
          </a:xfrm>
          <a:prstGeom prst="rect">
            <a:avLst/>
          </a:prstGeom>
          <a:effectLst>
            <a:outerShdw blurRad="57150" dist="19050" dir="5400000" algn="bl" rotWithShape="0">
              <a:srgbClr val="000000">
                <a:alpha val="23000"/>
              </a:srgbClr>
            </a:outerShd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a:t>Is ‘Oscar Bait’ real?</a:t>
            </a:r>
            <a:endParaRPr/>
          </a:p>
        </p:txBody>
      </p:sp>
      <p:sp>
        <p:nvSpPr>
          <p:cNvPr id="145" name="Google Shape;145;p14"/>
          <p:cNvSpPr txBox="1">
            <a:spLocks noGrp="1"/>
          </p:cNvSpPr>
          <p:nvPr>
            <p:ph type="subTitle" idx="1"/>
          </p:nvPr>
        </p:nvSpPr>
        <p:spPr>
          <a:xfrm>
            <a:off x="3572700" y="2897725"/>
            <a:ext cx="1998600" cy="1130400"/>
          </a:xfrm>
          <a:prstGeom prst="rect">
            <a:avLst/>
          </a:prstGeom>
          <a:effectLst>
            <a:outerShdw blurRad="57150" dist="19050" dir="5400000" algn="bl" rotWithShape="0">
              <a:srgbClr val="000000">
                <a:alpha val="18000"/>
              </a:srgbClr>
            </a:outerShdw>
          </a:effectLst>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n" sz="4800">
                <a:solidFill>
                  <a:schemeClr val="dk1"/>
                </a:solidFill>
                <a:latin typeface="Montserrat"/>
                <a:ea typeface="Montserrat"/>
                <a:cs typeface="Montserrat"/>
                <a:sym typeface="Montserrat"/>
              </a:rPr>
              <a:t>Team members:</a:t>
            </a:r>
            <a:endParaRPr sz="48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4800">
                <a:solidFill>
                  <a:schemeClr val="dk1"/>
                </a:solidFill>
                <a:latin typeface="Montserrat"/>
                <a:ea typeface="Montserrat"/>
                <a:cs typeface="Montserrat"/>
                <a:sym typeface="Montserrat"/>
              </a:rPr>
              <a:t>Athul Madhusudhanan</a:t>
            </a:r>
            <a:endParaRPr sz="48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4800">
                <a:solidFill>
                  <a:schemeClr val="dk1"/>
                </a:solidFill>
                <a:latin typeface="Montserrat"/>
                <a:ea typeface="Montserrat"/>
                <a:cs typeface="Montserrat"/>
                <a:sym typeface="Montserrat"/>
              </a:rPr>
              <a:t>Daniel Daniel</a:t>
            </a:r>
            <a:endParaRPr sz="48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4800">
                <a:solidFill>
                  <a:schemeClr val="dk1"/>
                </a:solidFill>
                <a:latin typeface="Montserrat"/>
                <a:ea typeface="Montserrat"/>
                <a:cs typeface="Montserrat"/>
                <a:sym typeface="Montserrat"/>
              </a:rPr>
              <a:t>Essa Bostan</a:t>
            </a:r>
            <a:endParaRPr sz="48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4800">
                <a:solidFill>
                  <a:schemeClr val="dk1"/>
                </a:solidFill>
                <a:latin typeface="Montserrat"/>
                <a:ea typeface="Montserrat"/>
                <a:cs typeface="Montserrat"/>
                <a:sym typeface="Montserrat"/>
              </a:rPr>
              <a:t>Mujahid Iqbal</a:t>
            </a:r>
            <a:endParaRPr sz="48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4800">
                <a:solidFill>
                  <a:schemeClr val="dk1"/>
                </a:solidFill>
                <a:latin typeface="Montserrat"/>
                <a:ea typeface="Montserrat"/>
                <a:cs typeface="Montserrat"/>
                <a:sym typeface="Montserrat"/>
              </a:rPr>
              <a:t>James Hanson</a:t>
            </a:r>
            <a:endParaRPr sz="4800">
              <a:solidFill>
                <a:schemeClr val="dk1"/>
              </a:solidFill>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cxnSp>
        <p:nvCxnSpPr>
          <p:cNvPr id="146" name="Google Shape;146;p14"/>
          <p:cNvCxnSpPr/>
          <p:nvPr/>
        </p:nvCxnSpPr>
        <p:spPr>
          <a:xfrm>
            <a:off x="3610800" y="2571750"/>
            <a:ext cx="1922400" cy="0"/>
          </a:xfrm>
          <a:prstGeom prst="straightConnector1">
            <a:avLst/>
          </a:prstGeom>
          <a:noFill/>
          <a:ln w="19050" cap="flat" cmpd="sng">
            <a:solidFill>
              <a:schemeClr val="dk1"/>
            </a:solidFill>
            <a:prstDash val="solid"/>
            <a:round/>
            <a:headEnd type="none" w="med" len="med"/>
            <a:tailEnd type="none" w="med" len="med"/>
          </a:ln>
          <a:effectLst>
            <a:outerShdw blurRad="57150" dist="19050" dir="5400000" algn="bl" rotWithShape="0">
              <a:srgbClr val="000000">
                <a:alpha val="2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ctrTitle"/>
          </p:nvPr>
        </p:nvSpPr>
        <p:spPr>
          <a:xfrm>
            <a:off x="3251850" y="499825"/>
            <a:ext cx="26403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What is it?</a:t>
            </a:r>
            <a:endParaRPr dirty="0"/>
          </a:p>
        </p:txBody>
      </p:sp>
      <p:grpSp>
        <p:nvGrpSpPr>
          <p:cNvPr id="152" name="Google Shape;152;p15"/>
          <p:cNvGrpSpPr/>
          <p:nvPr/>
        </p:nvGrpSpPr>
        <p:grpSpPr>
          <a:xfrm>
            <a:off x="414725" y="1647175"/>
            <a:ext cx="1834514" cy="2760132"/>
            <a:chOff x="414725" y="1647175"/>
            <a:chExt cx="1834514" cy="2760132"/>
          </a:xfrm>
        </p:grpSpPr>
        <p:sp>
          <p:nvSpPr>
            <p:cNvPr id="153" name="Google Shape;153;p15"/>
            <p:cNvSpPr/>
            <p:nvPr/>
          </p:nvSpPr>
          <p:spPr>
            <a:xfrm>
              <a:off x="414725" y="1647175"/>
              <a:ext cx="1834500" cy="13428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Lato"/>
                  <a:ea typeface="Lato"/>
                  <a:cs typeface="Lato"/>
                  <a:sym typeface="Lato"/>
                </a:rPr>
                <a:t>Films engineered to </a:t>
              </a:r>
              <a:r>
                <a:rPr lang="en" b="1">
                  <a:solidFill>
                    <a:schemeClr val="dk1"/>
                  </a:solidFill>
                  <a:latin typeface="Lato"/>
                  <a:ea typeface="Lato"/>
                  <a:cs typeface="Lato"/>
                  <a:sym typeface="Lato"/>
                </a:rPr>
                <a:t>attract an Oscar nomination</a:t>
              </a:r>
              <a:endParaRPr b="1">
                <a:solidFill>
                  <a:schemeClr val="dk1"/>
                </a:solidFill>
                <a:latin typeface="Lato"/>
                <a:ea typeface="Lato"/>
                <a:cs typeface="Lato"/>
                <a:sym typeface="Lato"/>
              </a:endParaRPr>
            </a:p>
          </p:txBody>
        </p:sp>
        <p:pic>
          <p:nvPicPr>
            <p:cNvPr id="154" name="Google Shape;154;p15"/>
            <p:cNvPicPr preferRelativeResize="0"/>
            <p:nvPr/>
          </p:nvPicPr>
          <p:blipFill>
            <a:blip r:embed="rId3">
              <a:alphaModFix/>
            </a:blip>
            <a:stretch>
              <a:fillRect/>
            </a:stretch>
          </p:blipFill>
          <p:spPr>
            <a:xfrm>
              <a:off x="414738" y="3186400"/>
              <a:ext cx="1834501" cy="1220907"/>
            </a:xfrm>
            <a:prstGeom prst="rect">
              <a:avLst/>
            </a:prstGeom>
            <a:noFill/>
            <a:ln>
              <a:noFill/>
            </a:ln>
          </p:spPr>
        </p:pic>
      </p:grpSp>
      <p:grpSp>
        <p:nvGrpSpPr>
          <p:cNvPr id="155" name="Google Shape;155;p15"/>
          <p:cNvGrpSpPr/>
          <p:nvPr/>
        </p:nvGrpSpPr>
        <p:grpSpPr>
          <a:xfrm>
            <a:off x="2574738" y="1647175"/>
            <a:ext cx="1834500" cy="2772225"/>
            <a:chOff x="2574738" y="1647175"/>
            <a:chExt cx="1834500" cy="2772225"/>
          </a:xfrm>
        </p:grpSpPr>
        <p:sp>
          <p:nvSpPr>
            <p:cNvPr id="156" name="Google Shape;156;p15"/>
            <p:cNvSpPr/>
            <p:nvPr/>
          </p:nvSpPr>
          <p:spPr>
            <a:xfrm>
              <a:off x="2574738" y="1647175"/>
              <a:ext cx="1834500" cy="13428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Released </a:t>
              </a:r>
              <a:r>
                <a:rPr lang="en" b="1">
                  <a:latin typeface="Lato"/>
                  <a:ea typeface="Lato"/>
                  <a:cs typeface="Lato"/>
                  <a:sym typeface="Lato"/>
                </a:rPr>
                <a:t>shortly before</a:t>
              </a:r>
              <a:r>
                <a:rPr lang="en">
                  <a:latin typeface="Lato"/>
                  <a:ea typeface="Lato"/>
                  <a:cs typeface="Lato"/>
                  <a:sym typeface="Lato"/>
                </a:rPr>
                <a:t> the Oscar nominations close</a:t>
              </a:r>
              <a:endParaRPr>
                <a:latin typeface="Lato"/>
                <a:ea typeface="Lato"/>
                <a:cs typeface="Lato"/>
                <a:sym typeface="Lato"/>
              </a:endParaRPr>
            </a:p>
          </p:txBody>
        </p:sp>
        <p:pic>
          <p:nvPicPr>
            <p:cNvPr id="157" name="Google Shape;157;p15"/>
            <p:cNvPicPr preferRelativeResize="0"/>
            <p:nvPr/>
          </p:nvPicPr>
          <p:blipFill rotWithShape="1">
            <a:blip r:embed="rId4">
              <a:alphaModFix/>
            </a:blip>
            <a:srcRect l="9284" r="8036"/>
            <a:stretch/>
          </p:blipFill>
          <p:spPr>
            <a:xfrm>
              <a:off x="2574738" y="3174300"/>
              <a:ext cx="1834500" cy="1245100"/>
            </a:xfrm>
            <a:prstGeom prst="rect">
              <a:avLst/>
            </a:prstGeom>
            <a:noFill/>
            <a:ln>
              <a:noFill/>
            </a:ln>
          </p:spPr>
        </p:pic>
      </p:grpSp>
      <p:grpSp>
        <p:nvGrpSpPr>
          <p:cNvPr id="158" name="Google Shape;158;p15"/>
          <p:cNvGrpSpPr/>
          <p:nvPr/>
        </p:nvGrpSpPr>
        <p:grpSpPr>
          <a:xfrm>
            <a:off x="4734738" y="1647175"/>
            <a:ext cx="1834513" cy="2760125"/>
            <a:chOff x="4734738" y="1647175"/>
            <a:chExt cx="1834513" cy="2760125"/>
          </a:xfrm>
        </p:grpSpPr>
        <p:sp>
          <p:nvSpPr>
            <p:cNvPr id="159" name="Google Shape;159;p15"/>
            <p:cNvSpPr/>
            <p:nvPr/>
          </p:nvSpPr>
          <p:spPr>
            <a:xfrm>
              <a:off x="4734750" y="1647175"/>
              <a:ext cx="1834500" cy="13428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Generally with a more </a:t>
              </a:r>
              <a:r>
                <a:rPr lang="en" b="1">
                  <a:latin typeface="Lato"/>
                  <a:ea typeface="Lato"/>
                  <a:cs typeface="Lato"/>
                  <a:sym typeface="Lato"/>
                </a:rPr>
                <a:t>serious tone</a:t>
              </a:r>
              <a:endParaRPr b="1">
                <a:latin typeface="Lato"/>
                <a:ea typeface="Lato"/>
                <a:cs typeface="Lato"/>
                <a:sym typeface="Lato"/>
              </a:endParaRPr>
            </a:p>
          </p:txBody>
        </p:sp>
        <p:pic>
          <p:nvPicPr>
            <p:cNvPr id="160" name="Google Shape;160;p15"/>
            <p:cNvPicPr preferRelativeResize="0"/>
            <p:nvPr/>
          </p:nvPicPr>
          <p:blipFill rotWithShape="1">
            <a:blip r:embed="rId5">
              <a:alphaModFix/>
            </a:blip>
            <a:srcRect l="10367" r="10367"/>
            <a:stretch/>
          </p:blipFill>
          <p:spPr>
            <a:xfrm>
              <a:off x="4734738" y="3162200"/>
              <a:ext cx="1834500" cy="1245100"/>
            </a:xfrm>
            <a:prstGeom prst="rect">
              <a:avLst/>
            </a:prstGeom>
            <a:noFill/>
            <a:ln>
              <a:noFill/>
            </a:ln>
          </p:spPr>
        </p:pic>
      </p:grpSp>
      <p:grpSp>
        <p:nvGrpSpPr>
          <p:cNvPr id="161" name="Google Shape;161;p15"/>
          <p:cNvGrpSpPr/>
          <p:nvPr/>
        </p:nvGrpSpPr>
        <p:grpSpPr>
          <a:xfrm>
            <a:off x="6894738" y="1647175"/>
            <a:ext cx="1834513" cy="2752939"/>
            <a:chOff x="6894738" y="1647175"/>
            <a:chExt cx="1834513" cy="2752939"/>
          </a:xfrm>
        </p:grpSpPr>
        <p:sp>
          <p:nvSpPr>
            <p:cNvPr id="162" name="Google Shape;162;p15"/>
            <p:cNvSpPr/>
            <p:nvPr/>
          </p:nvSpPr>
          <p:spPr>
            <a:xfrm>
              <a:off x="6894750" y="1647175"/>
              <a:ext cx="1834500" cy="13428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ato"/>
                  <a:ea typeface="Lato"/>
                  <a:cs typeface="Lato"/>
                  <a:sym typeface="Lato"/>
                </a:rPr>
                <a:t>Enhance reputations</a:t>
              </a:r>
              <a:r>
                <a:rPr lang="en">
                  <a:latin typeface="Lato"/>
                  <a:ea typeface="Lato"/>
                  <a:cs typeface="Lato"/>
                  <a:sym typeface="Lato"/>
                </a:rPr>
                <a:t> of those involved</a:t>
              </a:r>
              <a:endParaRPr>
                <a:latin typeface="Lato"/>
                <a:ea typeface="Lato"/>
                <a:cs typeface="Lato"/>
                <a:sym typeface="Lato"/>
              </a:endParaRPr>
            </a:p>
          </p:txBody>
        </p:sp>
        <p:pic>
          <p:nvPicPr>
            <p:cNvPr id="163" name="Google Shape;163;p15"/>
            <p:cNvPicPr preferRelativeResize="0"/>
            <p:nvPr/>
          </p:nvPicPr>
          <p:blipFill>
            <a:blip r:embed="rId6">
              <a:alphaModFix/>
            </a:blip>
            <a:stretch>
              <a:fillRect/>
            </a:stretch>
          </p:blipFill>
          <p:spPr>
            <a:xfrm>
              <a:off x="6894738" y="3169388"/>
              <a:ext cx="1834500" cy="1230727"/>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3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3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300"/>
                                        <p:tgtEl>
                                          <p:spTgt spid="1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fade">
                                      <p:cBhvr>
                                        <p:cTn id="22" dur="3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ctrTitle"/>
          </p:nvPr>
        </p:nvSpPr>
        <p:spPr>
          <a:xfrm>
            <a:off x="2802300" y="492475"/>
            <a:ext cx="35394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The Academy</a:t>
            </a:r>
            <a:endParaRPr dirty="0"/>
          </a:p>
        </p:txBody>
      </p:sp>
      <p:sp>
        <p:nvSpPr>
          <p:cNvPr id="195" name="Google Shape;195;p19"/>
          <p:cNvSpPr/>
          <p:nvPr/>
        </p:nvSpPr>
        <p:spPr>
          <a:xfrm>
            <a:off x="38283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Lato"/>
                <a:ea typeface="Lato"/>
                <a:cs typeface="Lato"/>
                <a:sym typeface="Lato"/>
              </a:rPr>
              <a:t>The </a:t>
            </a:r>
            <a:r>
              <a:rPr lang="en-US" sz="1200" dirty="0" err="1">
                <a:solidFill>
                  <a:schemeClr val="dk1"/>
                </a:solidFill>
                <a:latin typeface="Lato"/>
                <a:ea typeface="Lato"/>
                <a:cs typeface="Lato"/>
                <a:sym typeface="Lato"/>
              </a:rPr>
              <a:t>organisation</a:t>
            </a:r>
            <a:r>
              <a:rPr lang="en-US" sz="1200" dirty="0">
                <a:solidFill>
                  <a:schemeClr val="dk1"/>
                </a:solidFill>
                <a:latin typeface="Lato"/>
                <a:ea typeface="Lato"/>
                <a:cs typeface="Lato"/>
                <a:sym typeface="Lato"/>
              </a:rPr>
              <a:t> that </a:t>
            </a:r>
            <a:r>
              <a:rPr lang="en-US" sz="1200" b="1" dirty="0">
                <a:solidFill>
                  <a:schemeClr val="dk1"/>
                </a:solidFill>
                <a:latin typeface="Lato"/>
                <a:ea typeface="Lato"/>
                <a:cs typeface="Lato"/>
                <a:sym typeface="Lato"/>
              </a:rPr>
              <a:t>hosts and decides </a:t>
            </a:r>
            <a:r>
              <a:rPr lang="en-US" sz="1200" dirty="0">
                <a:solidFill>
                  <a:schemeClr val="dk1"/>
                </a:solidFill>
                <a:latin typeface="Lato"/>
                <a:ea typeface="Lato"/>
                <a:cs typeface="Lato"/>
                <a:sym typeface="Lato"/>
              </a:rPr>
              <a:t>the Academy awards</a:t>
            </a:r>
            <a:endParaRPr sz="1200" dirty="0">
              <a:solidFill>
                <a:schemeClr val="dk1"/>
              </a:solidFill>
              <a:latin typeface="Lato"/>
              <a:ea typeface="Lato"/>
              <a:cs typeface="Lato"/>
              <a:sym typeface="Lato"/>
            </a:endParaRPr>
          </a:p>
        </p:txBody>
      </p:sp>
      <p:sp>
        <p:nvSpPr>
          <p:cNvPr id="196" name="Google Shape;196;p19"/>
          <p:cNvSpPr/>
          <p:nvPr/>
        </p:nvSpPr>
        <p:spPr>
          <a:xfrm>
            <a:off x="502398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dk1"/>
                </a:solidFill>
                <a:latin typeface="Lato"/>
                <a:ea typeface="Lato"/>
                <a:cs typeface="Lato"/>
                <a:sym typeface="Lato"/>
              </a:rPr>
              <a:t> </a:t>
            </a:r>
            <a:r>
              <a:rPr lang="en-US" sz="1200" dirty="0">
                <a:solidFill>
                  <a:schemeClr val="dk1"/>
                </a:solidFill>
                <a:latin typeface="Lato"/>
                <a:ea typeface="Lato"/>
                <a:cs typeface="Lato"/>
                <a:sym typeface="Lato"/>
              </a:rPr>
              <a:t>Various </a:t>
            </a:r>
            <a:r>
              <a:rPr lang="en-US" sz="1200" b="1" dirty="0">
                <a:solidFill>
                  <a:schemeClr val="dk1"/>
                </a:solidFill>
                <a:latin typeface="Lato"/>
                <a:ea typeface="Lato"/>
                <a:cs typeface="Lato"/>
                <a:sym typeface="Lato"/>
              </a:rPr>
              <a:t>actors</a:t>
            </a:r>
            <a:r>
              <a:rPr lang="en-US" sz="1200" dirty="0">
                <a:solidFill>
                  <a:schemeClr val="dk1"/>
                </a:solidFill>
                <a:latin typeface="Lato"/>
                <a:ea typeface="Lato"/>
                <a:cs typeface="Lato"/>
                <a:sym typeface="Lato"/>
              </a:rPr>
              <a:t>, </a:t>
            </a:r>
            <a:r>
              <a:rPr lang="en-US" sz="1200" b="1" dirty="0">
                <a:solidFill>
                  <a:schemeClr val="dk1"/>
                </a:solidFill>
                <a:latin typeface="Lato"/>
                <a:ea typeface="Lato"/>
                <a:cs typeface="Lato"/>
                <a:sym typeface="Lato"/>
              </a:rPr>
              <a:t>writers</a:t>
            </a:r>
            <a:r>
              <a:rPr lang="en-US" sz="1200" dirty="0">
                <a:solidFill>
                  <a:schemeClr val="dk1"/>
                </a:solidFill>
                <a:latin typeface="Lato"/>
                <a:ea typeface="Lato"/>
                <a:cs typeface="Lato"/>
                <a:sym typeface="Lato"/>
              </a:rPr>
              <a:t>, </a:t>
            </a:r>
            <a:r>
              <a:rPr lang="en-US" sz="1200" b="1" dirty="0">
                <a:solidFill>
                  <a:schemeClr val="dk1"/>
                </a:solidFill>
                <a:latin typeface="Lato"/>
                <a:ea typeface="Lato"/>
                <a:cs typeface="Lato"/>
                <a:sym typeface="Lato"/>
              </a:rPr>
              <a:t>producers</a:t>
            </a:r>
            <a:r>
              <a:rPr lang="en-US" sz="1200" dirty="0">
                <a:solidFill>
                  <a:schemeClr val="dk1"/>
                </a:solidFill>
                <a:latin typeface="Lato"/>
                <a:ea typeface="Lato"/>
                <a:cs typeface="Lato"/>
                <a:sym typeface="Lato"/>
              </a:rPr>
              <a:t>, and </a:t>
            </a:r>
            <a:r>
              <a:rPr lang="en-US" sz="1200" b="1" dirty="0">
                <a:solidFill>
                  <a:schemeClr val="dk1"/>
                </a:solidFill>
                <a:latin typeface="Lato"/>
                <a:ea typeface="Lato"/>
                <a:cs typeface="Lato"/>
                <a:sym typeface="Lato"/>
              </a:rPr>
              <a:t>other</a:t>
            </a:r>
            <a:r>
              <a:rPr lang="en-US" sz="1200" dirty="0">
                <a:solidFill>
                  <a:schemeClr val="dk1"/>
                </a:solidFill>
                <a:latin typeface="Lato"/>
                <a:ea typeface="Lato"/>
                <a:cs typeface="Lato"/>
                <a:sym typeface="Lato"/>
              </a:rPr>
              <a:t> </a:t>
            </a:r>
            <a:r>
              <a:rPr lang="en-US" sz="1200" b="1" dirty="0">
                <a:solidFill>
                  <a:schemeClr val="dk1"/>
                </a:solidFill>
                <a:latin typeface="Lato"/>
                <a:ea typeface="Lato"/>
                <a:cs typeface="Lato"/>
                <a:sym typeface="Lato"/>
              </a:rPr>
              <a:t>craftsmen</a:t>
            </a:r>
            <a:r>
              <a:rPr lang="en-US" sz="1200" dirty="0">
                <a:solidFill>
                  <a:schemeClr val="dk1"/>
                </a:solidFill>
                <a:latin typeface="Lato"/>
                <a:ea typeface="Lato"/>
                <a:cs typeface="Lato"/>
                <a:sym typeface="Lato"/>
              </a:rPr>
              <a:t> </a:t>
            </a:r>
            <a:endParaRPr sz="1200" dirty="0">
              <a:solidFill>
                <a:schemeClr val="dk1"/>
              </a:solidFill>
              <a:latin typeface="Lato"/>
              <a:ea typeface="Lato"/>
              <a:cs typeface="Lato"/>
              <a:sym typeface="Lato"/>
            </a:endParaRPr>
          </a:p>
        </p:txBody>
      </p:sp>
      <p:pic>
        <p:nvPicPr>
          <p:cNvPr id="3" name="Picture 2" descr="A close-up of a statue&#10;&#10;Description automatically generated">
            <a:extLst>
              <a:ext uri="{FF2B5EF4-FFF2-40B4-BE49-F238E27FC236}">
                <a16:creationId xmlns:a16="http://schemas.microsoft.com/office/drawing/2014/main" id="{85B2CD57-420C-C964-EE66-5064F6042472}"/>
              </a:ext>
            </a:extLst>
          </p:cNvPr>
          <p:cNvPicPr>
            <a:picLocks noChangeAspect="1"/>
          </p:cNvPicPr>
          <p:nvPr/>
        </p:nvPicPr>
        <p:blipFill rotWithShape="1">
          <a:blip r:embed="rId3"/>
          <a:srcRect t="1486" b="1486"/>
          <a:stretch/>
        </p:blipFill>
        <p:spPr>
          <a:xfrm>
            <a:off x="382838" y="1467449"/>
            <a:ext cx="3729000" cy="2208602"/>
          </a:xfrm>
          <a:prstGeom prst="rect">
            <a:avLst/>
          </a:prstGeom>
        </p:spPr>
      </p:pic>
      <p:pic>
        <p:nvPicPr>
          <p:cNvPr id="5" name="Picture 4" descr="A group of people in a theater&#10;&#10;Description automatically generated">
            <a:extLst>
              <a:ext uri="{FF2B5EF4-FFF2-40B4-BE49-F238E27FC236}">
                <a16:creationId xmlns:a16="http://schemas.microsoft.com/office/drawing/2014/main" id="{A4ACEB28-9CC9-2F9A-2D15-D879105270D5}"/>
              </a:ext>
            </a:extLst>
          </p:cNvPr>
          <p:cNvPicPr>
            <a:picLocks noChangeAspect="1"/>
          </p:cNvPicPr>
          <p:nvPr/>
        </p:nvPicPr>
        <p:blipFill rotWithShape="1">
          <a:blip r:embed="rId4"/>
          <a:srcRect l="3046" r="1950"/>
          <a:stretch/>
        </p:blipFill>
        <p:spPr>
          <a:xfrm>
            <a:off x="5023988" y="1467449"/>
            <a:ext cx="3725172" cy="22086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6"/>
          <p:cNvSpPr txBox="1">
            <a:spLocks noGrp="1"/>
          </p:cNvSpPr>
          <p:nvPr>
            <p:ph type="ctrTitle"/>
          </p:nvPr>
        </p:nvSpPr>
        <p:spPr>
          <a:xfrm>
            <a:off x="3108150" y="499825"/>
            <a:ext cx="29277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Hypotheses</a:t>
            </a:r>
            <a:endParaRPr/>
          </a:p>
        </p:txBody>
      </p:sp>
      <p:sp>
        <p:nvSpPr>
          <p:cNvPr id="169" name="Google Shape;169;p16"/>
          <p:cNvSpPr/>
          <p:nvPr/>
        </p:nvSpPr>
        <p:spPr>
          <a:xfrm>
            <a:off x="3236700" y="1926000"/>
            <a:ext cx="2670600" cy="25206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Question:</a:t>
            </a:r>
            <a:endParaRPr sz="1200">
              <a:solidFill>
                <a:schemeClr val="dk1"/>
              </a:solidFill>
            </a:endParaRPr>
          </a:p>
          <a:p>
            <a:pPr marL="0" lvl="0" indent="0" algn="ctr" rtl="0">
              <a:spcBef>
                <a:spcPts val="0"/>
              </a:spcBef>
              <a:spcAft>
                <a:spcPts val="0"/>
              </a:spcAft>
              <a:buNone/>
            </a:pPr>
            <a:r>
              <a:rPr lang="en" sz="1200">
                <a:solidFill>
                  <a:schemeClr val="dk1"/>
                </a:solidFill>
              </a:rPr>
              <a:t>Do movie review scores accurately reflect how a movie will perform at the Academy Awards?</a:t>
            </a:r>
            <a:endParaRPr sz="1200">
              <a:solidFill>
                <a:schemeClr val="dk1"/>
              </a:solidFill>
            </a:endParaRPr>
          </a:p>
          <a:p>
            <a:pPr marL="0" lvl="0" indent="0" algn="ctr" rtl="0">
              <a:spcBef>
                <a:spcPts val="0"/>
              </a:spcBef>
              <a:spcAft>
                <a:spcPts val="0"/>
              </a:spcAft>
              <a:buNone/>
            </a:pPr>
            <a:endParaRPr sz="1200">
              <a:solidFill>
                <a:schemeClr val="dk1"/>
              </a:solidFill>
            </a:endParaRPr>
          </a:p>
          <a:p>
            <a:pPr marL="0" lvl="0" indent="0" algn="ctr" rtl="0">
              <a:spcBef>
                <a:spcPts val="0"/>
              </a:spcBef>
              <a:spcAft>
                <a:spcPts val="0"/>
              </a:spcAft>
              <a:buNone/>
            </a:pPr>
            <a:r>
              <a:rPr lang="en" sz="1200" b="1">
                <a:solidFill>
                  <a:schemeClr val="dk1"/>
                </a:solidFill>
                <a:latin typeface="Lato"/>
                <a:ea typeface="Lato"/>
                <a:cs typeface="Lato"/>
                <a:sym typeface="Lato"/>
              </a:rPr>
              <a:t>Hypothesis:</a:t>
            </a:r>
            <a:endParaRPr sz="1200" b="1">
              <a:solidFill>
                <a:schemeClr val="dk1"/>
              </a:solidFill>
              <a:latin typeface="Lato"/>
              <a:ea typeface="Lato"/>
              <a:cs typeface="Lato"/>
              <a:sym typeface="Lato"/>
            </a:endParaRPr>
          </a:p>
          <a:p>
            <a:pPr marL="0" lvl="0" indent="0" algn="ctr" rtl="0">
              <a:spcBef>
                <a:spcPts val="0"/>
              </a:spcBef>
              <a:spcAft>
                <a:spcPts val="0"/>
              </a:spcAft>
              <a:buNone/>
            </a:pPr>
            <a:r>
              <a:rPr lang="en" sz="1200">
                <a:solidFill>
                  <a:schemeClr val="dk1"/>
                </a:solidFill>
                <a:latin typeface="Lato"/>
                <a:ea typeface="Lato"/>
                <a:cs typeface="Lato"/>
                <a:sym typeface="Lato"/>
              </a:rPr>
              <a:t>If a movie receives high review scores, it is more likely to be nominated</a:t>
            </a:r>
            <a:endParaRPr sz="1200">
              <a:solidFill>
                <a:schemeClr val="dk1"/>
              </a:solidFill>
            </a:endParaRPr>
          </a:p>
        </p:txBody>
      </p:sp>
      <p:sp>
        <p:nvSpPr>
          <p:cNvPr id="170" name="Google Shape;170;p16"/>
          <p:cNvSpPr/>
          <p:nvPr/>
        </p:nvSpPr>
        <p:spPr>
          <a:xfrm>
            <a:off x="300075" y="1926000"/>
            <a:ext cx="2670600" cy="25206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Question:</a:t>
            </a:r>
            <a:endParaRPr sz="1200" b="1">
              <a:solidFill>
                <a:schemeClr val="dk1"/>
              </a:solidFill>
              <a:latin typeface="Lato"/>
              <a:ea typeface="Lato"/>
              <a:cs typeface="Lato"/>
              <a:sym typeface="Lato"/>
            </a:endParaRPr>
          </a:p>
          <a:p>
            <a:pPr marL="0" lvl="0" indent="0" algn="ctr" rtl="0">
              <a:spcBef>
                <a:spcPts val="0"/>
              </a:spcBef>
              <a:spcAft>
                <a:spcPts val="0"/>
              </a:spcAft>
              <a:buNone/>
            </a:pPr>
            <a:r>
              <a:rPr lang="en" sz="1200">
                <a:solidFill>
                  <a:schemeClr val="dk1"/>
                </a:solidFill>
                <a:latin typeface="Lato"/>
                <a:ea typeface="Lato"/>
                <a:cs typeface="Lato"/>
                <a:sym typeface="Lato"/>
              </a:rPr>
              <a:t>Are movies released within two months of the Academy Awards Nominations window more likely to be nominated for an award?</a:t>
            </a:r>
            <a:endParaRPr sz="1200">
              <a:solidFill>
                <a:schemeClr val="dk1"/>
              </a:solidFill>
              <a:latin typeface="Lato"/>
              <a:ea typeface="Lato"/>
              <a:cs typeface="Lato"/>
              <a:sym typeface="Lato"/>
            </a:endParaRPr>
          </a:p>
          <a:p>
            <a:pPr marL="0" lvl="0" indent="0" algn="ctr" rtl="0">
              <a:spcBef>
                <a:spcPts val="0"/>
              </a:spcBef>
              <a:spcAft>
                <a:spcPts val="0"/>
              </a:spcAft>
              <a:buNone/>
            </a:pPr>
            <a:endParaRPr sz="1200">
              <a:solidFill>
                <a:schemeClr val="dk1"/>
              </a:solidFill>
              <a:latin typeface="Lato"/>
              <a:ea typeface="Lato"/>
              <a:cs typeface="Lato"/>
              <a:sym typeface="Lato"/>
            </a:endParaRPr>
          </a:p>
          <a:p>
            <a:pPr marL="0" lvl="0" indent="0" algn="ctr" rtl="0">
              <a:spcBef>
                <a:spcPts val="0"/>
              </a:spcBef>
              <a:spcAft>
                <a:spcPts val="0"/>
              </a:spcAft>
              <a:buNone/>
            </a:pPr>
            <a:r>
              <a:rPr lang="en" sz="1200" b="1">
                <a:solidFill>
                  <a:schemeClr val="dk1"/>
                </a:solidFill>
                <a:latin typeface="Lato"/>
                <a:ea typeface="Lato"/>
                <a:cs typeface="Lato"/>
                <a:sym typeface="Lato"/>
              </a:rPr>
              <a:t>Hypothesis:</a:t>
            </a:r>
            <a:endParaRPr sz="1200" b="1">
              <a:solidFill>
                <a:schemeClr val="dk1"/>
              </a:solidFill>
              <a:latin typeface="Lato"/>
              <a:ea typeface="Lato"/>
              <a:cs typeface="Lato"/>
              <a:sym typeface="Lato"/>
            </a:endParaRPr>
          </a:p>
          <a:p>
            <a:pPr marL="0" lvl="0" indent="0" algn="ctr" rtl="0">
              <a:spcBef>
                <a:spcPts val="0"/>
              </a:spcBef>
              <a:spcAft>
                <a:spcPts val="0"/>
              </a:spcAft>
              <a:buNone/>
            </a:pPr>
            <a:r>
              <a:rPr lang="en" sz="1200">
                <a:solidFill>
                  <a:schemeClr val="dk1"/>
                </a:solidFill>
                <a:latin typeface="Lato"/>
                <a:ea typeface="Lato"/>
                <a:cs typeface="Lato"/>
                <a:sym typeface="Lato"/>
              </a:rPr>
              <a:t>If a movie is released within two months of the nominations closing, it is more likely to be nominated</a:t>
            </a:r>
            <a:endParaRPr sz="1200">
              <a:solidFill>
                <a:schemeClr val="dk1"/>
              </a:solidFill>
              <a:latin typeface="Lato"/>
              <a:ea typeface="Lato"/>
              <a:cs typeface="Lato"/>
              <a:sym typeface="Lato"/>
            </a:endParaRPr>
          </a:p>
        </p:txBody>
      </p:sp>
      <p:sp>
        <p:nvSpPr>
          <p:cNvPr id="171" name="Google Shape;171;p16"/>
          <p:cNvSpPr/>
          <p:nvPr/>
        </p:nvSpPr>
        <p:spPr>
          <a:xfrm>
            <a:off x="6173325" y="1926000"/>
            <a:ext cx="2670600" cy="25206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Question:</a:t>
            </a:r>
            <a:endParaRPr sz="1200">
              <a:solidFill>
                <a:schemeClr val="dk1"/>
              </a:solidFill>
              <a:latin typeface="Lato"/>
              <a:ea typeface="Lato"/>
              <a:cs typeface="Lato"/>
              <a:sym typeface="Lato"/>
            </a:endParaRPr>
          </a:p>
          <a:p>
            <a:pPr marL="0" lvl="0" indent="0" algn="ctr" rtl="0">
              <a:spcBef>
                <a:spcPts val="0"/>
              </a:spcBef>
              <a:spcAft>
                <a:spcPts val="0"/>
              </a:spcAft>
              <a:buNone/>
            </a:pPr>
            <a:r>
              <a:rPr lang="en" sz="1200">
                <a:solidFill>
                  <a:schemeClr val="dk1"/>
                </a:solidFill>
                <a:latin typeface="Lato"/>
                <a:ea typeface="Lato"/>
                <a:cs typeface="Lato"/>
                <a:sym typeface="Lato"/>
              </a:rPr>
              <a:t>Do movies released within two months of the Academy Awards Nominations window receive higher review scores than movies released outside of that window?</a:t>
            </a:r>
            <a:endParaRPr sz="1200">
              <a:solidFill>
                <a:schemeClr val="dk1"/>
              </a:solidFill>
              <a:latin typeface="Lato"/>
              <a:ea typeface="Lato"/>
              <a:cs typeface="Lato"/>
              <a:sym typeface="Lato"/>
            </a:endParaRPr>
          </a:p>
          <a:p>
            <a:pPr marL="0" lvl="0" indent="0" algn="ctr" rtl="0">
              <a:spcBef>
                <a:spcPts val="0"/>
              </a:spcBef>
              <a:spcAft>
                <a:spcPts val="0"/>
              </a:spcAft>
              <a:buNone/>
            </a:pPr>
            <a:endParaRPr sz="1200">
              <a:solidFill>
                <a:schemeClr val="dk1"/>
              </a:solidFill>
              <a:latin typeface="Lato"/>
              <a:ea typeface="Lato"/>
              <a:cs typeface="Lato"/>
              <a:sym typeface="Lato"/>
            </a:endParaRPr>
          </a:p>
          <a:p>
            <a:pPr marL="0" lvl="0" indent="0" algn="ctr" rtl="0">
              <a:spcBef>
                <a:spcPts val="0"/>
              </a:spcBef>
              <a:spcAft>
                <a:spcPts val="0"/>
              </a:spcAft>
              <a:buNone/>
            </a:pPr>
            <a:r>
              <a:rPr lang="en" sz="1200" b="1">
                <a:solidFill>
                  <a:schemeClr val="dk1"/>
                </a:solidFill>
                <a:latin typeface="Lato"/>
                <a:ea typeface="Lato"/>
                <a:cs typeface="Lato"/>
                <a:sym typeface="Lato"/>
              </a:rPr>
              <a:t>Hypothesis:</a:t>
            </a:r>
            <a:endParaRPr sz="1200">
              <a:solidFill>
                <a:schemeClr val="dk1"/>
              </a:solidFill>
              <a:latin typeface="Lato"/>
              <a:ea typeface="Lato"/>
              <a:cs typeface="Lato"/>
              <a:sym typeface="Lato"/>
            </a:endParaRPr>
          </a:p>
          <a:p>
            <a:pPr marL="0" lvl="0" indent="0" algn="ctr" rtl="0">
              <a:spcBef>
                <a:spcPts val="0"/>
              </a:spcBef>
              <a:spcAft>
                <a:spcPts val="0"/>
              </a:spcAft>
              <a:buNone/>
            </a:pPr>
            <a:r>
              <a:rPr lang="en" sz="1200">
                <a:solidFill>
                  <a:schemeClr val="dk1"/>
                </a:solidFill>
                <a:latin typeface="Lato"/>
                <a:ea typeface="Lato"/>
                <a:cs typeface="Lato"/>
                <a:sym typeface="Lato"/>
              </a:rPr>
              <a:t>The later in the year a movie is released, the higher average review scores it will receive.</a:t>
            </a:r>
            <a:endParaRPr sz="1200">
              <a:solidFill>
                <a:schemeClr val="dk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3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3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1"/>
                                        </p:tgtEl>
                                        <p:attrNameLst>
                                          <p:attrName>style.visibility</p:attrName>
                                        </p:attrNameLst>
                                      </p:cBhvr>
                                      <p:to>
                                        <p:strVal val="visible"/>
                                      </p:to>
                                    </p:set>
                                    <p:animEffect transition="in" filter="fade">
                                      <p:cBhvr>
                                        <p:cTn id="17" dur="3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7"/>
          <p:cNvSpPr txBox="1">
            <a:spLocks noGrp="1"/>
          </p:cNvSpPr>
          <p:nvPr>
            <p:ph type="ctrTitle"/>
          </p:nvPr>
        </p:nvSpPr>
        <p:spPr>
          <a:xfrm>
            <a:off x="2127150" y="499825"/>
            <a:ext cx="48897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Team Collaboration</a:t>
            </a:r>
            <a:endParaRPr/>
          </a:p>
        </p:txBody>
      </p:sp>
      <p:pic>
        <p:nvPicPr>
          <p:cNvPr id="177" name="Google Shape;177;p17"/>
          <p:cNvPicPr preferRelativeResize="0"/>
          <p:nvPr/>
        </p:nvPicPr>
        <p:blipFill rotWithShape="1">
          <a:blip r:embed="rId3">
            <a:alphaModFix/>
          </a:blip>
          <a:srcRect b="23506"/>
          <a:stretch/>
        </p:blipFill>
        <p:spPr>
          <a:xfrm>
            <a:off x="280600" y="1396537"/>
            <a:ext cx="3942249" cy="2350426"/>
          </a:xfrm>
          <a:prstGeom prst="rect">
            <a:avLst/>
          </a:prstGeom>
          <a:noFill/>
          <a:ln>
            <a:noFill/>
          </a:ln>
        </p:spPr>
      </p:pic>
      <p:sp>
        <p:nvSpPr>
          <p:cNvPr id="178" name="Google Shape;178;p17"/>
          <p:cNvSpPr/>
          <p:nvPr/>
        </p:nvSpPr>
        <p:spPr>
          <a:xfrm>
            <a:off x="387213"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Agile Project Management</a:t>
            </a:r>
            <a:endParaRPr sz="1200">
              <a:solidFill>
                <a:schemeClr val="dk1"/>
              </a:solidFill>
              <a:latin typeface="Lato"/>
              <a:ea typeface="Lato"/>
              <a:cs typeface="Lato"/>
              <a:sym typeface="Lato"/>
            </a:endParaRPr>
          </a:p>
        </p:txBody>
      </p:sp>
      <p:pic>
        <p:nvPicPr>
          <p:cNvPr id="179" name="Google Shape;179;p17"/>
          <p:cNvPicPr preferRelativeResize="0"/>
          <p:nvPr/>
        </p:nvPicPr>
        <p:blipFill rotWithShape="1">
          <a:blip r:embed="rId4">
            <a:alphaModFix/>
          </a:blip>
          <a:srcRect r="11520" b="2028"/>
          <a:stretch/>
        </p:blipFill>
        <p:spPr>
          <a:xfrm>
            <a:off x="4925225" y="1396525"/>
            <a:ext cx="3942250" cy="2350425"/>
          </a:xfrm>
          <a:prstGeom prst="rect">
            <a:avLst/>
          </a:prstGeom>
          <a:noFill/>
          <a:ln>
            <a:noFill/>
          </a:ln>
        </p:spPr>
      </p:pic>
      <p:sp>
        <p:nvSpPr>
          <p:cNvPr id="180" name="Google Shape;180;p17"/>
          <p:cNvSpPr/>
          <p:nvPr/>
        </p:nvSpPr>
        <p:spPr>
          <a:xfrm>
            <a:off x="503183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Establish commit policy</a:t>
            </a:r>
            <a:endParaRPr sz="12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ctrTitle"/>
          </p:nvPr>
        </p:nvSpPr>
        <p:spPr>
          <a:xfrm>
            <a:off x="2802300" y="492475"/>
            <a:ext cx="35394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Sources</a:t>
            </a:r>
            <a:endParaRPr/>
          </a:p>
        </p:txBody>
      </p:sp>
      <p:pic>
        <p:nvPicPr>
          <p:cNvPr id="186" name="Google Shape;186;p18"/>
          <p:cNvPicPr preferRelativeResize="0"/>
          <p:nvPr/>
        </p:nvPicPr>
        <p:blipFill>
          <a:blip r:embed="rId3">
            <a:alphaModFix/>
          </a:blip>
          <a:stretch>
            <a:fillRect/>
          </a:stretch>
        </p:blipFill>
        <p:spPr>
          <a:xfrm>
            <a:off x="268375" y="1429250"/>
            <a:ext cx="3957950" cy="2132486"/>
          </a:xfrm>
          <a:prstGeom prst="rect">
            <a:avLst/>
          </a:prstGeom>
          <a:noFill/>
          <a:ln>
            <a:noFill/>
          </a:ln>
        </p:spPr>
      </p:pic>
      <p:pic>
        <p:nvPicPr>
          <p:cNvPr id="187" name="Google Shape;187;p18"/>
          <p:cNvPicPr preferRelativeResize="0"/>
          <p:nvPr/>
        </p:nvPicPr>
        <p:blipFill rotWithShape="1">
          <a:blip r:embed="rId4">
            <a:alphaModFix/>
          </a:blip>
          <a:srcRect b="1922"/>
          <a:stretch/>
        </p:blipFill>
        <p:spPr>
          <a:xfrm>
            <a:off x="4909525" y="1429250"/>
            <a:ext cx="3957950" cy="2132493"/>
          </a:xfrm>
          <a:prstGeom prst="rect">
            <a:avLst/>
          </a:prstGeom>
          <a:noFill/>
          <a:ln>
            <a:noFill/>
          </a:ln>
        </p:spPr>
      </p:pic>
      <p:sp>
        <p:nvSpPr>
          <p:cNvPr id="188" name="Google Shape;188;p18"/>
          <p:cNvSpPr/>
          <p:nvPr/>
        </p:nvSpPr>
        <p:spPr>
          <a:xfrm>
            <a:off x="38283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developer.themoviedb.org</a:t>
            </a:r>
            <a:endParaRPr sz="1200">
              <a:solidFill>
                <a:schemeClr val="dk1"/>
              </a:solidFill>
              <a:latin typeface="Lato"/>
              <a:ea typeface="Lato"/>
              <a:cs typeface="Lato"/>
              <a:sym typeface="Lato"/>
            </a:endParaRPr>
          </a:p>
        </p:txBody>
      </p:sp>
      <p:sp>
        <p:nvSpPr>
          <p:cNvPr id="189" name="Google Shape;189;p18"/>
          <p:cNvSpPr/>
          <p:nvPr/>
        </p:nvSpPr>
        <p:spPr>
          <a:xfrm>
            <a:off x="502398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u="sng">
                <a:solidFill>
                  <a:schemeClr val="dk1"/>
                </a:solidFill>
                <a:hlinkClick r:id="rId5">
                  <a:extLst>
                    <a:ext uri="{A12FA001-AC4F-418D-AE19-62706E023703}">
                      <ahyp:hlinkClr xmlns:ahyp="http://schemas.microsoft.com/office/drawing/2018/hyperlinkcolor" val="tx"/>
                    </a:ext>
                  </a:extLst>
                </a:hlinkClick>
              </a:rPr>
              <a:t>Oscars Winner and Nominee Master Spreadsheet - Google Sheets</a:t>
            </a:r>
            <a:endParaRPr sz="1200" b="1">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txBox="1">
            <a:spLocks noGrp="1"/>
          </p:cNvSpPr>
          <p:nvPr>
            <p:ph type="ctrTitle"/>
          </p:nvPr>
        </p:nvSpPr>
        <p:spPr>
          <a:xfrm>
            <a:off x="1078173" y="484325"/>
            <a:ext cx="6987654"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Limitations and other factors</a:t>
            </a:r>
            <a:endParaRPr dirty="0"/>
          </a:p>
        </p:txBody>
      </p:sp>
      <p:sp>
        <p:nvSpPr>
          <p:cNvPr id="209" name="Google Shape;209;p21"/>
          <p:cNvSpPr/>
          <p:nvPr/>
        </p:nvSpPr>
        <p:spPr>
          <a:xfrm>
            <a:off x="341895" y="1911450"/>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Bias in the Academy</a:t>
            </a:r>
            <a:endParaRPr sz="1200" dirty="0">
              <a:solidFill>
                <a:schemeClr val="dk1"/>
              </a:solidFill>
              <a:latin typeface="Lato"/>
              <a:ea typeface="Lato"/>
              <a:cs typeface="Lato"/>
              <a:sym typeface="Lato"/>
            </a:endParaRPr>
          </a:p>
        </p:txBody>
      </p:sp>
      <p:sp>
        <p:nvSpPr>
          <p:cNvPr id="210" name="Google Shape;210;p21"/>
          <p:cNvSpPr/>
          <p:nvPr/>
        </p:nvSpPr>
        <p:spPr>
          <a:xfrm>
            <a:off x="5073105" y="1911450"/>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Film Content</a:t>
            </a:r>
            <a:endParaRPr sz="1200" b="1" dirty="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txBox="1">
            <a:spLocks noGrp="1"/>
          </p:cNvSpPr>
          <p:nvPr>
            <p:ph type="ctrTitle"/>
          </p:nvPr>
        </p:nvSpPr>
        <p:spPr>
          <a:xfrm>
            <a:off x="2802300" y="492475"/>
            <a:ext cx="35394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Header</a:t>
            </a:r>
            <a:endParaRPr/>
          </a:p>
        </p:txBody>
      </p:sp>
      <p:sp>
        <p:nvSpPr>
          <p:cNvPr id="216" name="Google Shape;216;p22"/>
          <p:cNvSpPr/>
          <p:nvPr/>
        </p:nvSpPr>
        <p:spPr>
          <a:xfrm>
            <a:off x="38283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Put image above, caption here</a:t>
            </a:r>
            <a:endParaRPr sz="1200">
              <a:solidFill>
                <a:schemeClr val="dk1"/>
              </a:solidFill>
              <a:latin typeface="Lato"/>
              <a:ea typeface="Lato"/>
              <a:cs typeface="Lato"/>
              <a:sym typeface="Lato"/>
            </a:endParaRPr>
          </a:p>
        </p:txBody>
      </p:sp>
      <p:sp>
        <p:nvSpPr>
          <p:cNvPr id="217" name="Google Shape;217;p22"/>
          <p:cNvSpPr/>
          <p:nvPr/>
        </p:nvSpPr>
        <p:spPr>
          <a:xfrm>
            <a:off x="502398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Put image above, caption here</a:t>
            </a:r>
            <a:endParaRPr sz="1200" b="1">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1498</Words>
  <Application>Microsoft Office PowerPoint</Application>
  <PresentationFormat>On-screen Show (16:9)</PresentationFormat>
  <Paragraphs>86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Lato</vt:lpstr>
      <vt:lpstr>Montserrat</vt:lpstr>
      <vt:lpstr>Arial</vt:lpstr>
      <vt:lpstr>Symbol</vt:lpstr>
      <vt:lpstr>Courier New</vt:lpstr>
      <vt:lpstr>Aptos</vt:lpstr>
      <vt:lpstr>Focus</vt:lpstr>
      <vt:lpstr>PowerPoint Presentation</vt:lpstr>
      <vt:lpstr>Is ‘Oscar Bait’ real?</vt:lpstr>
      <vt:lpstr>What is it?</vt:lpstr>
      <vt:lpstr>The Academy</vt:lpstr>
      <vt:lpstr>Hypotheses</vt:lpstr>
      <vt:lpstr>Team Collaboration</vt:lpstr>
      <vt:lpstr>Data Sources</vt:lpstr>
      <vt:lpstr>Limitations and other factors</vt:lpstr>
      <vt:lpstr>Header</vt:lpstr>
      <vt:lpstr>Header</vt:lpstr>
      <vt:lpstr>Multi-Line Plot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Jamie Hanson</cp:lastModifiedBy>
  <cp:revision>2</cp:revision>
  <dcterms:modified xsi:type="dcterms:W3CDTF">2024-03-20T22:51:05Z</dcterms:modified>
</cp:coreProperties>
</file>