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don’t know if you were aware of this but the 96th Academy Awards, better known as the Oscars, took place on 10th March - just a couple of weeks ago. Of course, this dominated our conversation when we were working out a topic, when Athul posed the question *click* - </a:t>
            </a:r>
            <a:r>
              <a:rPr lang="en">
                <a:solidFill>
                  <a:srgbClr val="1B212C"/>
                </a:solidFill>
                <a:latin typeface="Lato"/>
                <a:ea typeface="Lato"/>
                <a:cs typeface="Lato"/>
                <a:sym typeface="Lato"/>
              </a:rPr>
              <a:t>Do Movies with higher Box Office Revenue perform better at the Academy Awards?</a:t>
            </a:r>
            <a:endParaRPr>
              <a:solidFill>
                <a:srgbClr val="1B212C"/>
              </a:solidFill>
              <a:latin typeface="Lato"/>
              <a:ea typeface="Lato"/>
              <a:cs typeface="Lato"/>
              <a:sym typeface="Lato"/>
            </a:endParaRPr>
          </a:p>
          <a:p>
            <a:pPr indent="0" lvl="0" marL="0" rtl="0" algn="l">
              <a:spcBef>
                <a:spcPts val="0"/>
              </a:spcBef>
              <a:spcAft>
                <a:spcPts val="0"/>
              </a:spcAft>
              <a:buNone/>
            </a:pPr>
            <a:r>
              <a:t/>
            </a:r>
            <a:endParaRPr>
              <a:solidFill>
                <a:srgbClr val="1B212C"/>
              </a:solidFill>
              <a:latin typeface="Lato"/>
              <a:ea typeface="Lato"/>
              <a:cs typeface="Lato"/>
              <a:sym typeface="Lato"/>
            </a:endParaRPr>
          </a:p>
          <a:p>
            <a:pPr indent="0" lvl="0" marL="0" rtl="0" algn="l">
              <a:spcBef>
                <a:spcPts val="0"/>
              </a:spcBef>
              <a:spcAft>
                <a:spcPts val="0"/>
              </a:spcAft>
              <a:buNone/>
            </a:pPr>
            <a:r>
              <a:rPr lang="en">
                <a:solidFill>
                  <a:srgbClr val="1B212C"/>
                </a:solidFill>
                <a:latin typeface="Lato"/>
                <a:ea typeface="Lato"/>
                <a:cs typeface="Lato"/>
                <a:sym typeface="Lato"/>
              </a:rPr>
              <a:t>So we started looking into it, but as we sought out our initial data and did our preliminary research, one term kept coming up. *click until all headlines are visible, last one is centred and fades in*</a:t>
            </a:r>
            <a:endParaRPr>
              <a:solidFill>
                <a:srgbClr val="1B212C"/>
              </a:solidFill>
              <a:latin typeface="Lato"/>
              <a:ea typeface="Lato"/>
              <a:cs typeface="Lato"/>
              <a:sym typeface="Lato"/>
            </a:endParaRPr>
          </a:p>
          <a:p>
            <a:pPr indent="0" lvl="0" marL="0" rtl="0" algn="l">
              <a:spcBef>
                <a:spcPts val="0"/>
              </a:spcBef>
              <a:spcAft>
                <a:spcPts val="0"/>
              </a:spcAft>
              <a:buNone/>
            </a:pPr>
            <a:r>
              <a:t/>
            </a:r>
            <a:endParaRPr>
              <a:solidFill>
                <a:srgbClr val="1B212C"/>
              </a:solidFill>
              <a:latin typeface="Lato"/>
              <a:ea typeface="Lato"/>
              <a:cs typeface="Lato"/>
              <a:sym typeface="Lato"/>
            </a:endParaRPr>
          </a:p>
          <a:p>
            <a:pPr indent="0" lvl="0" marL="0" rtl="0" algn="l">
              <a:spcBef>
                <a:spcPts val="0"/>
              </a:spcBef>
              <a:spcAft>
                <a:spcPts val="0"/>
              </a:spcAft>
              <a:buNone/>
            </a:pPr>
            <a:r>
              <a:rPr lang="en">
                <a:solidFill>
                  <a:srgbClr val="1B212C"/>
                </a:solidFill>
                <a:latin typeface="Lato"/>
                <a:ea typeface="Lato"/>
                <a:cs typeface="Lato"/>
                <a:sym typeface="Lato"/>
              </a:rPr>
              <a:t>“Oscar Bait” is a term that journalists love to use, describing movies released just before the awards season with the goal of picking up one of those prestigious trophies. But does that term carry weight? Does the idea of Oscar Bait create a bias amongst journalists with their reviews? Does it bring more people to the cinema? Do those “Oscar Bait” movies actually have more chance of picking up an award than movies released outside that October-December window?</a:t>
            </a:r>
            <a:endParaRPr>
              <a:solidFill>
                <a:srgbClr val="1B212C"/>
              </a:solidFill>
              <a:latin typeface="Lato"/>
              <a:ea typeface="Lato"/>
              <a:cs typeface="Lato"/>
              <a:sym typeface="Lato"/>
            </a:endParaRPr>
          </a:p>
          <a:p>
            <a:pPr indent="0" lvl="0" marL="0" rtl="0" algn="l">
              <a:spcBef>
                <a:spcPts val="0"/>
              </a:spcBef>
              <a:spcAft>
                <a:spcPts val="0"/>
              </a:spcAft>
              <a:buNone/>
            </a:pPr>
            <a:r>
              <a:t/>
            </a:r>
            <a:endParaRPr>
              <a:solidFill>
                <a:srgbClr val="1B212C"/>
              </a:solidFill>
              <a:latin typeface="Lato"/>
              <a:ea typeface="Lato"/>
              <a:cs typeface="Lato"/>
              <a:sym typeface="Lato"/>
            </a:endParaRPr>
          </a:p>
          <a:p>
            <a:pPr indent="0" lvl="0" marL="0" rtl="0" algn="l">
              <a:spcBef>
                <a:spcPts val="0"/>
              </a:spcBef>
              <a:spcAft>
                <a:spcPts val="0"/>
              </a:spcAft>
              <a:buNone/>
            </a:pPr>
            <a:r>
              <a:rPr lang="en">
                <a:solidFill>
                  <a:srgbClr val="1B212C"/>
                </a:solidFill>
                <a:latin typeface="Lato"/>
                <a:ea typeface="Lato"/>
                <a:cs typeface="Lato"/>
                <a:sym typeface="Lato"/>
              </a:rPr>
              <a:t>Or, to simplify those questions into one overarching topic: *click to next slide*</a:t>
            </a:r>
            <a:endParaRPr>
              <a:solidFill>
                <a:srgbClr val="1B212C"/>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468cf6ee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468cf6ee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collect our data, we looked at several options, but settled on TheMovieDB’s exceptional developer API tools to extract movie information, release dates and review scores. We also found a publicly accessible list of Oscar Winners and Nominees on a Google Sheet, which we saved as a CSV and used to cross reference the information from the API and add whether it was nominated for an Oscar.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468cf6ee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468cf6ee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collect our data, we looked at several options, but settled on TheMovieDB’s exceptional developer API tools to extract movie information, release dates and review scores. We also found a publicly accessible list of Oscar Winners and Nominees on a Google Sheet, which we saved as a CSV and used to cross reference the information from the API and add whether it was nominated for an Oscar.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468cf6ee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468cf6ee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collect our data, we looked at several options, but settled on TheMovieDB’s exceptional developer API tools to extract movie information, release dates and review scores. We also found a publicly accessible list of Oscar Winners and Nominees on a Google Sheet, which we saved as a CSV and used to cross reference the information from the API and add whether it was nominated for an Oscar.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3ec0919f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3ec0919f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Oscar Bait Real? *Pause for a moment so people can read the team members names, then click to next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3ec0919f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3ec0919f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need to define what it is, so I did some reading, and found some main elements that describe it, and can help to shape the data we need and the hypotheses we will be testing. *click* These movies are engineered with the goal of being nominated for an Oscar. *click* They’re usually released within two months of the nominations closing at the end of the year. *click* They often have a more serious tone *click* and they are often made to enhance the reputations of those involved. Specifically, we’ll be focusing on those first two points, although with more time, we could have also looked at genres and actors/directors over a number of years for further research.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3ec0919f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3ec0919f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will we be testing? *click* Well firstly asked whether movies being released shortly before the Academy Awards are actually being nominated for more Academy Awards. We can assess this with a pie chart showing the proportion of movies nominated for an award that are within that period or not, with a bar chart to show changes by month, and with a line chart showing the trend over a number of years. *click* Secondly we wanted to know if Review scores accurately reflect how a movie will perform at the Academy Awards. We can assess this with a box plot showing the quartiles and average of review scores, and then overlay the nominated movies to show how they compare to the average movie for Review score. *click* Finally we wanted to know whether movies released in that two month period before the Academy Awards nominations window closes receive higher review scores. We could compare this against our findings for the other questions to answer whether journalists have a bias towards movies released later in the year which may fuel the idea of “Oscar Bait”. We will test this with a Scatter Plot with a Linear Regression line to show the trend of review scores through the year. Each question will have plots for 3 different years, so we can see whether there have been any changes to this trend over time, and take into account how external factors like Streaming may have impacted the Academy Awards.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3ec0919f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3ec0919f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keep this section quick, but this is how we collaborated as a team, we used a Slack group chat to keep in touch and help each other out. We also set up a project board on Github to break down tasks into more manageable tickets and avoid double handling of tasks. Finally we established a policy for commits. As we’re all very new to this way of working, a commit policy meant we were all on the same page, and any code could be checked by others in the group to avoid merging issues and bugs.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3ec0919f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3ec0919f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collect our data, we looked at several options, but settled on TheMovieDB’s exceptional developer API tools to extract movie information, release dates and review scores. We also found a publicly accessible list of Oscar Winners and Nominees on a Google Sheet, which we saved as a CSV and used to cross </a:t>
            </a:r>
            <a:r>
              <a:rPr lang="en"/>
              <a:t>reference</a:t>
            </a:r>
            <a:r>
              <a:rPr lang="en"/>
              <a:t> the information from the API and add whether it was nominated for an Oscar.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468cf6e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468cf6e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collect our data, we looked at several options, but settled on TheMovieDB’s exceptional developer API tools to extract movie information, release dates and review scores. We also found a publicly accessible list of Oscar Winners and Nominees on a Google Sheet, which we saved as a CSV and used to cross reference the information from the API and add whether it was nominated for an Oscar.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468cf6ee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468cf6ee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collect our data, we looked at several options, but settled on TheMovieDB’s exceptional developer API tools to extract movie information, release dates and review scores. We also found a publicly accessible list of Oscar Winners and Nominees on a Google Sheet, which we saved as a CSV and used to cross reference the information from the API and add whether it was nominated for an Oscar.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468cf6ee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468cf6ee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collect our data, we looked at several options, but settled on TheMovieDB’s exceptional developer API tools to extract movie information, release dates and review scores. We also found a publicly accessible list of Oscar Winners and Nominees on a Google Sheet, which we saved as a CSV and used to cross reference the information from the API and add whether it was nominated for an Oscar.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D966"/>
        </a:solidFill>
      </p:bgPr>
    </p:bg>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2" name="Google Shape;12;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000000"/>
              </a:buClr>
              <a:buSzPts val="1300"/>
              <a:buNone/>
              <a:defRPr>
                <a:solidFill>
                  <a:srgbClr val="000000"/>
                </a:solidFill>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grpSp>
        <p:nvGrpSpPr>
          <p:cNvPr id="101" name="Google Shape;101;p11"/>
          <p:cNvGrpSpPr/>
          <p:nvPr/>
        </p:nvGrpSpPr>
        <p:grpSpPr>
          <a:xfrm>
            <a:off x="4406400" y="0"/>
            <a:ext cx="4737600" cy="5143065"/>
            <a:chOff x="4406400" y="0"/>
            <a:chExt cx="4737600" cy="5143065"/>
          </a:xfrm>
        </p:grpSpPr>
        <p:sp>
          <p:nvSpPr>
            <p:cNvPr id="102" name="Google Shape;102;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1" name="Google Shape;121;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2" name="Google Shape;12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grpSp>
        <p:nvGrpSpPr>
          <p:cNvPr id="15" name="Google Shape;15;p3"/>
          <p:cNvGrpSpPr/>
          <p:nvPr/>
        </p:nvGrpSpPr>
        <p:grpSpPr>
          <a:xfrm>
            <a:off x="4406400" y="0"/>
            <a:ext cx="4737600" cy="5143065"/>
            <a:chOff x="4406400" y="0"/>
            <a:chExt cx="4737600" cy="5143065"/>
          </a:xfrm>
        </p:grpSpPr>
        <p:sp>
          <p:nvSpPr>
            <p:cNvPr id="16" name="Google Shape;16;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grpSp>
        <p:nvGrpSpPr>
          <p:cNvPr id="37" name="Google Shape;37;p4"/>
          <p:cNvGrpSpPr/>
          <p:nvPr/>
        </p:nvGrpSpPr>
        <p:grpSpPr>
          <a:xfrm>
            <a:off x="0" y="381001"/>
            <a:ext cx="1037850" cy="1016287"/>
            <a:chOff x="0" y="381001"/>
            <a:chExt cx="1037850" cy="1016287"/>
          </a:xfrm>
        </p:grpSpPr>
        <p:sp>
          <p:nvSpPr>
            <p:cNvPr id="38" name="Google Shape;38;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2" name="Google Shape;4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grpSp>
        <p:nvGrpSpPr>
          <p:cNvPr id="44" name="Google Shape;44;p5"/>
          <p:cNvGrpSpPr/>
          <p:nvPr/>
        </p:nvGrpSpPr>
        <p:grpSpPr>
          <a:xfrm>
            <a:off x="0" y="381001"/>
            <a:ext cx="1037850" cy="1016287"/>
            <a:chOff x="0" y="381001"/>
            <a:chExt cx="1037850" cy="1016287"/>
          </a:xfrm>
        </p:grpSpPr>
        <p:sp>
          <p:nvSpPr>
            <p:cNvPr id="45" name="Google Shape;45;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grpSp>
        <p:nvGrpSpPr>
          <p:cNvPr id="52" name="Google Shape;52;p6"/>
          <p:cNvGrpSpPr/>
          <p:nvPr/>
        </p:nvGrpSpPr>
        <p:grpSpPr>
          <a:xfrm>
            <a:off x="0" y="381001"/>
            <a:ext cx="1037850" cy="1016287"/>
            <a:chOff x="0" y="381001"/>
            <a:chExt cx="1037850" cy="1016287"/>
          </a:xfrm>
        </p:grpSpPr>
        <p:sp>
          <p:nvSpPr>
            <p:cNvPr id="53" name="Google Shape;53;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6" name="Google Shape;5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grpSp>
        <p:nvGrpSpPr>
          <p:cNvPr id="58" name="Google Shape;58;p7"/>
          <p:cNvGrpSpPr/>
          <p:nvPr/>
        </p:nvGrpSpPr>
        <p:grpSpPr>
          <a:xfrm>
            <a:off x="0" y="381001"/>
            <a:ext cx="1037850" cy="1016287"/>
            <a:chOff x="0" y="381001"/>
            <a:chExt cx="1037850" cy="1016287"/>
          </a:xfrm>
        </p:grpSpPr>
        <p:sp>
          <p:nvSpPr>
            <p:cNvPr id="59" name="Google Shape;5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grpSp>
        <p:nvGrpSpPr>
          <p:cNvPr id="65" name="Google Shape;65;p8"/>
          <p:cNvGrpSpPr/>
          <p:nvPr/>
        </p:nvGrpSpPr>
        <p:grpSpPr>
          <a:xfrm>
            <a:off x="4406400" y="0"/>
            <a:ext cx="4737600" cy="5143500"/>
            <a:chOff x="4406400" y="0"/>
            <a:chExt cx="4737600" cy="5143500"/>
          </a:xfrm>
        </p:grpSpPr>
        <p:sp>
          <p:nvSpPr>
            <p:cNvPr id="66" name="Google Shape;66;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grpSp>
        <p:nvGrpSpPr>
          <p:cNvPr id="87" name="Google Shape;87;p9"/>
          <p:cNvGrpSpPr/>
          <p:nvPr/>
        </p:nvGrpSpPr>
        <p:grpSpPr>
          <a:xfrm>
            <a:off x="0" y="381001"/>
            <a:ext cx="1037850" cy="1016287"/>
            <a:chOff x="0" y="381001"/>
            <a:chExt cx="1037850" cy="1016287"/>
          </a:xfrm>
        </p:grpSpPr>
        <p:sp>
          <p:nvSpPr>
            <p:cNvPr id="88" name="Google Shape;88;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2" name="Google Shape;92;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3" name="Google Shape;9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grpSp>
        <p:nvGrpSpPr>
          <p:cNvPr id="95" name="Google Shape;95;p10"/>
          <p:cNvGrpSpPr/>
          <p:nvPr/>
        </p:nvGrpSpPr>
        <p:grpSpPr>
          <a:xfrm>
            <a:off x="0" y="4128572"/>
            <a:ext cx="698925" cy="684657"/>
            <a:chOff x="0" y="3785672"/>
            <a:chExt cx="698925" cy="684657"/>
          </a:xfrm>
        </p:grpSpPr>
        <p:sp>
          <p:nvSpPr>
            <p:cNvPr id="96" name="Google Shape;96;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99" name="Google Shape;99;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 Id="rId10" Type="http://schemas.openxmlformats.org/officeDocument/2006/relationships/image" Target="../media/image15.png"/><Relationship Id="rId9"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11.jpg"/><Relationship Id="rId5" Type="http://schemas.openxmlformats.org/officeDocument/2006/relationships/image" Target="../media/image5.jpg"/><Relationship Id="rId6"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hyperlink" Target="https://docs.google.com/spreadsheets/d/18P6JdOyU4Misxe66R5zMpATJBlwfmpQ_KkOOZ7ASm_c/edit#gid=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p:nvPr/>
        </p:nvSpPr>
        <p:spPr>
          <a:xfrm>
            <a:off x="1266450" y="513625"/>
            <a:ext cx="6611100" cy="38082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30" name="Google Shape;130;p13"/>
          <p:cNvPicPr preferRelativeResize="0"/>
          <p:nvPr/>
        </p:nvPicPr>
        <p:blipFill>
          <a:blip r:embed="rId3">
            <a:alphaModFix/>
          </a:blip>
          <a:stretch>
            <a:fillRect/>
          </a:stretch>
        </p:blipFill>
        <p:spPr>
          <a:xfrm>
            <a:off x="763800" y="513625"/>
            <a:ext cx="7616399" cy="3808200"/>
          </a:xfrm>
          <a:prstGeom prst="rect">
            <a:avLst/>
          </a:prstGeom>
          <a:noFill/>
          <a:ln>
            <a:noFill/>
          </a:ln>
        </p:spPr>
      </p:pic>
      <p:sp>
        <p:nvSpPr>
          <p:cNvPr id="131" name="Google Shape;131;p13"/>
          <p:cNvSpPr txBox="1"/>
          <p:nvPr/>
        </p:nvSpPr>
        <p:spPr>
          <a:xfrm>
            <a:off x="2671650" y="1364750"/>
            <a:ext cx="3800700" cy="9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Lato"/>
                <a:ea typeface="Lato"/>
                <a:cs typeface="Lato"/>
                <a:sym typeface="Lato"/>
              </a:rPr>
              <a:t>Do Movies with higher Box Office Revenue perform better at the Academy Awards?</a:t>
            </a:r>
            <a:endParaRPr sz="1700">
              <a:solidFill>
                <a:schemeClr val="dk1"/>
              </a:solidFill>
              <a:latin typeface="Lato"/>
              <a:ea typeface="Lato"/>
              <a:cs typeface="Lato"/>
              <a:sym typeface="Lato"/>
            </a:endParaRPr>
          </a:p>
        </p:txBody>
      </p:sp>
      <p:pic>
        <p:nvPicPr>
          <p:cNvPr id="132" name="Google Shape;132;p13"/>
          <p:cNvPicPr preferRelativeResize="0"/>
          <p:nvPr/>
        </p:nvPicPr>
        <p:blipFill>
          <a:blip r:embed="rId4">
            <a:alphaModFix/>
          </a:blip>
          <a:stretch>
            <a:fillRect/>
          </a:stretch>
        </p:blipFill>
        <p:spPr>
          <a:xfrm rot="353972">
            <a:off x="2568075" y="661125"/>
            <a:ext cx="5938701" cy="623300"/>
          </a:xfrm>
          <a:prstGeom prst="rect">
            <a:avLst/>
          </a:prstGeom>
          <a:noFill/>
          <a:ln>
            <a:noFill/>
          </a:ln>
        </p:spPr>
      </p:pic>
      <p:pic>
        <p:nvPicPr>
          <p:cNvPr id="133" name="Google Shape;133;p13"/>
          <p:cNvPicPr preferRelativeResize="0"/>
          <p:nvPr/>
        </p:nvPicPr>
        <p:blipFill>
          <a:blip r:embed="rId5">
            <a:alphaModFix/>
          </a:blip>
          <a:stretch>
            <a:fillRect/>
          </a:stretch>
        </p:blipFill>
        <p:spPr>
          <a:xfrm rot="-199329">
            <a:off x="4438366" y="2402456"/>
            <a:ext cx="4242873" cy="838762"/>
          </a:xfrm>
          <a:prstGeom prst="rect">
            <a:avLst/>
          </a:prstGeom>
          <a:noFill/>
          <a:ln>
            <a:noFill/>
          </a:ln>
        </p:spPr>
      </p:pic>
      <p:pic>
        <p:nvPicPr>
          <p:cNvPr id="134" name="Google Shape;134;p13"/>
          <p:cNvPicPr preferRelativeResize="0"/>
          <p:nvPr/>
        </p:nvPicPr>
        <p:blipFill>
          <a:blip r:embed="rId6">
            <a:alphaModFix/>
          </a:blip>
          <a:stretch>
            <a:fillRect/>
          </a:stretch>
        </p:blipFill>
        <p:spPr>
          <a:xfrm rot="311226">
            <a:off x="1379404" y="2448905"/>
            <a:ext cx="2961842" cy="1824025"/>
          </a:xfrm>
          <a:prstGeom prst="rect">
            <a:avLst/>
          </a:prstGeom>
          <a:noFill/>
          <a:ln>
            <a:noFill/>
          </a:ln>
        </p:spPr>
      </p:pic>
      <p:pic>
        <p:nvPicPr>
          <p:cNvPr id="135" name="Google Shape;135;p13"/>
          <p:cNvPicPr preferRelativeResize="0"/>
          <p:nvPr/>
        </p:nvPicPr>
        <p:blipFill>
          <a:blip r:embed="rId7">
            <a:alphaModFix/>
          </a:blip>
          <a:stretch>
            <a:fillRect/>
          </a:stretch>
        </p:blipFill>
        <p:spPr>
          <a:xfrm rot="-734681">
            <a:off x="3432548" y="3283275"/>
            <a:ext cx="5355014" cy="847725"/>
          </a:xfrm>
          <a:prstGeom prst="rect">
            <a:avLst/>
          </a:prstGeom>
          <a:noFill/>
          <a:ln>
            <a:noFill/>
          </a:ln>
        </p:spPr>
      </p:pic>
      <p:pic>
        <p:nvPicPr>
          <p:cNvPr id="136" name="Google Shape;136;p13"/>
          <p:cNvPicPr preferRelativeResize="0"/>
          <p:nvPr/>
        </p:nvPicPr>
        <p:blipFill>
          <a:blip r:embed="rId8">
            <a:alphaModFix/>
          </a:blip>
          <a:stretch>
            <a:fillRect/>
          </a:stretch>
        </p:blipFill>
        <p:spPr>
          <a:xfrm rot="-762123">
            <a:off x="952900" y="637513"/>
            <a:ext cx="4200525" cy="847725"/>
          </a:xfrm>
          <a:prstGeom prst="rect">
            <a:avLst/>
          </a:prstGeom>
          <a:noFill/>
          <a:ln>
            <a:noFill/>
          </a:ln>
        </p:spPr>
      </p:pic>
      <p:pic>
        <p:nvPicPr>
          <p:cNvPr id="137" name="Google Shape;137;p13"/>
          <p:cNvPicPr preferRelativeResize="0"/>
          <p:nvPr/>
        </p:nvPicPr>
        <p:blipFill rotWithShape="1">
          <a:blip r:embed="rId9">
            <a:alphaModFix/>
          </a:blip>
          <a:srcRect b="35429" l="1273" r="2996" t="0"/>
          <a:stretch/>
        </p:blipFill>
        <p:spPr>
          <a:xfrm>
            <a:off x="1535750" y="1442938"/>
            <a:ext cx="6072500" cy="797625"/>
          </a:xfrm>
          <a:prstGeom prst="rect">
            <a:avLst/>
          </a:prstGeom>
          <a:noFill/>
          <a:ln>
            <a:noFill/>
          </a:ln>
        </p:spPr>
      </p:pic>
      <p:pic>
        <p:nvPicPr>
          <p:cNvPr id="138" name="Google Shape;138;p13"/>
          <p:cNvPicPr preferRelativeResize="0"/>
          <p:nvPr/>
        </p:nvPicPr>
        <p:blipFill>
          <a:blip r:embed="rId10">
            <a:alphaModFix/>
          </a:blip>
          <a:stretch>
            <a:fillRect/>
          </a:stretch>
        </p:blipFill>
        <p:spPr>
          <a:xfrm>
            <a:off x="-66027" y="865800"/>
            <a:ext cx="2822400" cy="4123600"/>
          </a:xfrm>
          <a:prstGeom prst="rect">
            <a:avLst/>
          </a:prstGeom>
          <a:noFill/>
          <a:ln>
            <a:noFill/>
          </a:ln>
        </p:spPr>
      </p:pic>
      <p:pic>
        <p:nvPicPr>
          <p:cNvPr id="139" name="Google Shape;139;p13"/>
          <p:cNvPicPr preferRelativeResize="0"/>
          <p:nvPr/>
        </p:nvPicPr>
        <p:blipFill>
          <a:blip r:embed="rId10">
            <a:alphaModFix/>
          </a:blip>
          <a:stretch>
            <a:fillRect/>
          </a:stretch>
        </p:blipFill>
        <p:spPr>
          <a:xfrm>
            <a:off x="6537473" y="865800"/>
            <a:ext cx="2822400" cy="412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500"/>
                                        <p:tgtEl>
                                          <p:spTgt spid="1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1500"/>
                                        <p:tgtEl>
                                          <p:spTgt spid="13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ctrTitle"/>
          </p:nvPr>
        </p:nvSpPr>
        <p:spPr>
          <a:xfrm>
            <a:off x="2802300" y="492475"/>
            <a:ext cx="35394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Header</a:t>
            </a:r>
            <a:endParaRPr/>
          </a:p>
        </p:txBody>
      </p:sp>
      <p:sp>
        <p:nvSpPr>
          <p:cNvPr id="216" name="Google Shape;216;p22"/>
          <p:cNvSpPr/>
          <p:nvPr/>
        </p:nvSpPr>
        <p:spPr>
          <a:xfrm>
            <a:off x="38283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sz="1200">
              <a:solidFill>
                <a:schemeClr val="dk1"/>
              </a:solidFill>
              <a:latin typeface="Lato"/>
              <a:ea typeface="Lato"/>
              <a:cs typeface="Lato"/>
              <a:sym typeface="Lato"/>
            </a:endParaRPr>
          </a:p>
        </p:txBody>
      </p:sp>
      <p:sp>
        <p:nvSpPr>
          <p:cNvPr id="217" name="Google Shape;217;p22"/>
          <p:cNvSpPr/>
          <p:nvPr/>
        </p:nvSpPr>
        <p:spPr>
          <a:xfrm>
            <a:off x="502398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b="1" sz="12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ctrTitle"/>
          </p:nvPr>
        </p:nvSpPr>
        <p:spPr>
          <a:xfrm>
            <a:off x="2802300" y="492475"/>
            <a:ext cx="35394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Header</a:t>
            </a:r>
            <a:endParaRPr/>
          </a:p>
        </p:txBody>
      </p:sp>
      <p:sp>
        <p:nvSpPr>
          <p:cNvPr id="223" name="Google Shape;223;p23"/>
          <p:cNvSpPr/>
          <p:nvPr/>
        </p:nvSpPr>
        <p:spPr>
          <a:xfrm>
            <a:off x="38283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sz="1200">
              <a:solidFill>
                <a:schemeClr val="dk1"/>
              </a:solidFill>
              <a:latin typeface="Lato"/>
              <a:ea typeface="Lato"/>
              <a:cs typeface="Lato"/>
              <a:sym typeface="Lato"/>
            </a:endParaRPr>
          </a:p>
        </p:txBody>
      </p:sp>
      <p:sp>
        <p:nvSpPr>
          <p:cNvPr id="224" name="Google Shape;224;p23"/>
          <p:cNvSpPr/>
          <p:nvPr/>
        </p:nvSpPr>
        <p:spPr>
          <a:xfrm>
            <a:off x="502398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b="1" sz="12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ctrTitle"/>
          </p:nvPr>
        </p:nvSpPr>
        <p:spPr>
          <a:xfrm>
            <a:off x="2802300" y="492475"/>
            <a:ext cx="35394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Header</a:t>
            </a:r>
            <a:endParaRPr/>
          </a:p>
        </p:txBody>
      </p:sp>
      <p:sp>
        <p:nvSpPr>
          <p:cNvPr id="230" name="Google Shape;230;p24"/>
          <p:cNvSpPr/>
          <p:nvPr/>
        </p:nvSpPr>
        <p:spPr>
          <a:xfrm>
            <a:off x="38283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sz="1200">
              <a:solidFill>
                <a:schemeClr val="dk1"/>
              </a:solidFill>
              <a:latin typeface="Lato"/>
              <a:ea typeface="Lato"/>
              <a:cs typeface="Lato"/>
              <a:sym typeface="Lato"/>
            </a:endParaRPr>
          </a:p>
        </p:txBody>
      </p:sp>
      <p:sp>
        <p:nvSpPr>
          <p:cNvPr id="231" name="Google Shape;231;p24"/>
          <p:cNvSpPr/>
          <p:nvPr/>
        </p:nvSpPr>
        <p:spPr>
          <a:xfrm>
            <a:off x="502398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b="1" sz="12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ctrTitle"/>
          </p:nvPr>
        </p:nvSpPr>
        <p:spPr>
          <a:xfrm>
            <a:off x="1948950" y="1541550"/>
            <a:ext cx="5246100" cy="1030200"/>
          </a:xfrm>
          <a:prstGeom prst="rect">
            <a:avLst/>
          </a:prstGeom>
          <a:effectLst>
            <a:outerShdw blurRad="57150" rotWithShape="0" algn="bl" dir="5400000" dist="19050">
              <a:srgbClr val="000000">
                <a:alpha val="23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a:t>Is ‘Oscar Bait’ real?</a:t>
            </a:r>
            <a:endParaRPr/>
          </a:p>
        </p:txBody>
      </p:sp>
      <p:sp>
        <p:nvSpPr>
          <p:cNvPr id="145" name="Google Shape;145;p14"/>
          <p:cNvSpPr txBox="1"/>
          <p:nvPr>
            <p:ph idx="1" type="subTitle"/>
          </p:nvPr>
        </p:nvSpPr>
        <p:spPr>
          <a:xfrm>
            <a:off x="3572700" y="2897725"/>
            <a:ext cx="1998600" cy="1130400"/>
          </a:xfrm>
          <a:prstGeom prst="rect">
            <a:avLst/>
          </a:prstGeom>
          <a:effectLst>
            <a:outerShdw blurRad="57150" rotWithShape="0" algn="bl" dir="5400000" dist="19050">
              <a:srgbClr val="000000">
                <a:alpha val="18000"/>
              </a:srgbClr>
            </a:outerShdw>
          </a:effectLst>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4800">
                <a:solidFill>
                  <a:schemeClr val="dk1"/>
                </a:solidFill>
                <a:latin typeface="Montserrat"/>
                <a:ea typeface="Montserrat"/>
                <a:cs typeface="Montserrat"/>
                <a:sym typeface="Montserrat"/>
              </a:rPr>
              <a:t>Team members:</a:t>
            </a:r>
            <a:endParaRPr sz="48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4800">
                <a:solidFill>
                  <a:schemeClr val="dk1"/>
                </a:solidFill>
                <a:latin typeface="Montserrat"/>
                <a:ea typeface="Montserrat"/>
                <a:cs typeface="Montserrat"/>
                <a:sym typeface="Montserrat"/>
              </a:rPr>
              <a:t>Athul Madhusudhanan</a:t>
            </a:r>
            <a:endParaRPr sz="48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4800">
                <a:solidFill>
                  <a:schemeClr val="dk1"/>
                </a:solidFill>
                <a:latin typeface="Montserrat"/>
                <a:ea typeface="Montserrat"/>
                <a:cs typeface="Montserrat"/>
                <a:sym typeface="Montserrat"/>
              </a:rPr>
              <a:t>Daniel Daniel</a:t>
            </a:r>
            <a:endParaRPr sz="48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4800">
                <a:solidFill>
                  <a:schemeClr val="dk1"/>
                </a:solidFill>
                <a:latin typeface="Montserrat"/>
                <a:ea typeface="Montserrat"/>
                <a:cs typeface="Montserrat"/>
                <a:sym typeface="Montserrat"/>
              </a:rPr>
              <a:t>Essa Bostan</a:t>
            </a:r>
            <a:endParaRPr sz="48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4800">
                <a:solidFill>
                  <a:schemeClr val="dk1"/>
                </a:solidFill>
                <a:latin typeface="Montserrat"/>
                <a:ea typeface="Montserrat"/>
                <a:cs typeface="Montserrat"/>
                <a:sym typeface="Montserrat"/>
              </a:rPr>
              <a:t>Mujahid Iqbal</a:t>
            </a:r>
            <a:endParaRPr sz="48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4800">
                <a:solidFill>
                  <a:schemeClr val="dk1"/>
                </a:solidFill>
                <a:latin typeface="Montserrat"/>
                <a:ea typeface="Montserrat"/>
                <a:cs typeface="Montserrat"/>
                <a:sym typeface="Montserrat"/>
              </a:rPr>
              <a:t>James Hanson</a:t>
            </a:r>
            <a:endParaRPr sz="4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cxnSp>
        <p:nvCxnSpPr>
          <p:cNvPr id="146" name="Google Shape;146;p14"/>
          <p:cNvCxnSpPr/>
          <p:nvPr/>
        </p:nvCxnSpPr>
        <p:spPr>
          <a:xfrm>
            <a:off x="3610800" y="2571750"/>
            <a:ext cx="1922400" cy="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rgbClr val="000000">
                <a:alpha val="2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ctrTitle"/>
          </p:nvPr>
        </p:nvSpPr>
        <p:spPr>
          <a:xfrm>
            <a:off x="3251850" y="499825"/>
            <a:ext cx="26403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What is it?</a:t>
            </a:r>
            <a:endParaRPr/>
          </a:p>
        </p:txBody>
      </p:sp>
      <p:grpSp>
        <p:nvGrpSpPr>
          <p:cNvPr id="152" name="Google Shape;152;p15"/>
          <p:cNvGrpSpPr/>
          <p:nvPr/>
        </p:nvGrpSpPr>
        <p:grpSpPr>
          <a:xfrm>
            <a:off x="414725" y="1647175"/>
            <a:ext cx="1834514" cy="2760132"/>
            <a:chOff x="414725" y="1647175"/>
            <a:chExt cx="1834514" cy="2760132"/>
          </a:xfrm>
        </p:grpSpPr>
        <p:sp>
          <p:nvSpPr>
            <p:cNvPr id="153" name="Google Shape;153;p15"/>
            <p:cNvSpPr/>
            <p:nvPr/>
          </p:nvSpPr>
          <p:spPr>
            <a:xfrm>
              <a:off x="414725" y="1647175"/>
              <a:ext cx="1834500" cy="13428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Films engineered to </a:t>
              </a:r>
              <a:r>
                <a:rPr b="1" lang="en">
                  <a:solidFill>
                    <a:schemeClr val="dk1"/>
                  </a:solidFill>
                  <a:latin typeface="Lato"/>
                  <a:ea typeface="Lato"/>
                  <a:cs typeface="Lato"/>
                  <a:sym typeface="Lato"/>
                </a:rPr>
                <a:t>attract an Oscar nomination</a:t>
              </a:r>
              <a:endParaRPr b="1">
                <a:solidFill>
                  <a:schemeClr val="dk1"/>
                </a:solidFill>
                <a:latin typeface="Lato"/>
                <a:ea typeface="Lato"/>
                <a:cs typeface="Lato"/>
                <a:sym typeface="Lato"/>
              </a:endParaRPr>
            </a:p>
          </p:txBody>
        </p:sp>
        <p:pic>
          <p:nvPicPr>
            <p:cNvPr id="154" name="Google Shape;154;p15"/>
            <p:cNvPicPr preferRelativeResize="0"/>
            <p:nvPr/>
          </p:nvPicPr>
          <p:blipFill>
            <a:blip r:embed="rId3">
              <a:alphaModFix/>
            </a:blip>
            <a:stretch>
              <a:fillRect/>
            </a:stretch>
          </p:blipFill>
          <p:spPr>
            <a:xfrm>
              <a:off x="414738" y="3186400"/>
              <a:ext cx="1834501" cy="1220907"/>
            </a:xfrm>
            <a:prstGeom prst="rect">
              <a:avLst/>
            </a:prstGeom>
            <a:noFill/>
            <a:ln>
              <a:noFill/>
            </a:ln>
          </p:spPr>
        </p:pic>
      </p:grpSp>
      <p:grpSp>
        <p:nvGrpSpPr>
          <p:cNvPr id="155" name="Google Shape;155;p15"/>
          <p:cNvGrpSpPr/>
          <p:nvPr/>
        </p:nvGrpSpPr>
        <p:grpSpPr>
          <a:xfrm>
            <a:off x="2574738" y="1647175"/>
            <a:ext cx="1834500" cy="2772225"/>
            <a:chOff x="2574738" y="1647175"/>
            <a:chExt cx="1834500" cy="2772225"/>
          </a:xfrm>
        </p:grpSpPr>
        <p:sp>
          <p:nvSpPr>
            <p:cNvPr id="156" name="Google Shape;156;p15"/>
            <p:cNvSpPr/>
            <p:nvPr/>
          </p:nvSpPr>
          <p:spPr>
            <a:xfrm>
              <a:off x="2574738" y="1647175"/>
              <a:ext cx="1834500" cy="13428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Released </a:t>
              </a:r>
              <a:r>
                <a:rPr b="1" lang="en">
                  <a:latin typeface="Lato"/>
                  <a:ea typeface="Lato"/>
                  <a:cs typeface="Lato"/>
                  <a:sym typeface="Lato"/>
                </a:rPr>
                <a:t>shortly before</a:t>
              </a:r>
              <a:r>
                <a:rPr lang="en">
                  <a:latin typeface="Lato"/>
                  <a:ea typeface="Lato"/>
                  <a:cs typeface="Lato"/>
                  <a:sym typeface="Lato"/>
                </a:rPr>
                <a:t> the Oscar nominations close</a:t>
              </a:r>
              <a:endParaRPr>
                <a:latin typeface="Lato"/>
                <a:ea typeface="Lato"/>
                <a:cs typeface="Lato"/>
                <a:sym typeface="Lato"/>
              </a:endParaRPr>
            </a:p>
          </p:txBody>
        </p:sp>
        <p:pic>
          <p:nvPicPr>
            <p:cNvPr id="157" name="Google Shape;157;p15"/>
            <p:cNvPicPr preferRelativeResize="0"/>
            <p:nvPr/>
          </p:nvPicPr>
          <p:blipFill rotWithShape="1">
            <a:blip r:embed="rId4">
              <a:alphaModFix/>
            </a:blip>
            <a:srcRect b="0" l="9284" r="8036" t="0"/>
            <a:stretch/>
          </p:blipFill>
          <p:spPr>
            <a:xfrm>
              <a:off x="2574738" y="3174300"/>
              <a:ext cx="1834500" cy="1245100"/>
            </a:xfrm>
            <a:prstGeom prst="rect">
              <a:avLst/>
            </a:prstGeom>
            <a:noFill/>
            <a:ln>
              <a:noFill/>
            </a:ln>
          </p:spPr>
        </p:pic>
      </p:grpSp>
      <p:grpSp>
        <p:nvGrpSpPr>
          <p:cNvPr id="158" name="Google Shape;158;p15"/>
          <p:cNvGrpSpPr/>
          <p:nvPr/>
        </p:nvGrpSpPr>
        <p:grpSpPr>
          <a:xfrm>
            <a:off x="4734738" y="1647175"/>
            <a:ext cx="1834513" cy="2760125"/>
            <a:chOff x="4734738" y="1647175"/>
            <a:chExt cx="1834513" cy="2760125"/>
          </a:xfrm>
        </p:grpSpPr>
        <p:sp>
          <p:nvSpPr>
            <p:cNvPr id="159" name="Google Shape;159;p15"/>
            <p:cNvSpPr/>
            <p:nvPr/>
          </p:nvSpPr>
          <p:spPr>
            <a:xfrm>
              <a:off x="4734750" y="1647175"/>
              <a:ext cx="1834500" cy="13428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Generally with a more </a:t>
              </a:r>
              <a:r>
                <a:rPr b="1" lang="en">
                  <a:latin typeface="Lato"/>
                  <a:ea typeface="Lato"/>
                  <a:cs typeface="Lato"/>
                  <a:sym typeface="Lato"/>
                </a:rPr>
                <a:t>serious tone</a:t>
              </a:r>
              <a:endParaRPr b="1">
                <a:latin typeface="Lato"/>
                <a:ea typeface="Lato"/>
                <a:cs typeface="Lato"/>
                <a:sym typeface="Lato"/>
              </a:endParaRPr>
            </a:p>
          </p:txBody>
        </p:sp>
        <p:pic>
          <p:nvPicPr>
            <p:cNvPr id="160" name="Google Shape;160;p15"/>
            <p:cNvPicPr preferRelativeResize="0"/>
            <p:nvPr/>
          </p:nvPicPr>
          <p:blipFill rotWithShape="1">
            <a:blip r:embed="rId5">
              <a:alphaModFix/>
            </a:blip>
            <a:srcRect b="0" l="10367" r="10367" t="0"/>
            <a:stretch/>
          </p:blipFill>
          <p:spPr>
            <a:xfrm>
              <a:off x="4734738" y="3162200"/>
              <a:ext cx="1834500" cy="1245100"/>
            </a:xfrm>
            <a:prstGeom prst="rect">
              <a:avLst/>
            </a:prstGeom>
            <a:noFill/>
            <a:ln>
              <a:noFill/>
            </a:ln>
          </p:spPr>
        </p:pic>
      </p:grpSp>
      <p:grpSp>
        <p:nvGrpSpPr>
          <p:cNvPr id="161" name="Google Shape;161;p15"/>
          <p:cNvGrpSpPr/>
          <p:nvPr/>
        </p:nvGrpSpPr>
        <p:grpSpPr>
          <a:xfrm>
            <a:off x="6894738" y="1647175"/>
            <a:ext cx="1834513" cy="2752939"/>
            <a:chOff x="6894738" y="1647175"/>
            <a:chExt cx="1834513" cy="2752939"/>
          </a:xfrm>
        </p:grpSpPr>
        <p:sp>
          <p:nvSpPr>
            <p:cNvPr id="162" name="Google Shape;162;p15"/>
            <p:cNvSpPr/>
            <p:nvPr/>
          </p:nvSpPr>
          <p:spPr>
            <a:xfrm>
              <a:off x="6894750" y="1647175"/>
              <a:ext cx="1834500" cy="13428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Enhance reputations</a:t>
              </a:r>
              <a:r>
                <a:rPr lang="en">
                  <a:latin typeface="Lato"/>
                  <a:ea typeface="Lato"/>
                  <a:cs typeface="Lato"/>
                  <a:sym typeface="Lato"/>
                </a:rPr>
                <a:t> of those involved</a:t>
              </a:r>
              <a:endParaRPr>
                <a:latin typeface="Lato"/>
                <a:ea typeface="Lato"/>
                <a:cs typeface="Lato"/>
                <a:sym typeface="Lato"/>
              </a:endParaRPr>
            </a:p>
          </p:txBody>
        </p:sp>
        <p:pic>
          <p:nvPicPr>
            <p:cNvPr id="163" name="Google Shape;163;p15"/>
            <p:cNvPicPr preferRelativeResize="0"/>
            <p:nvPr/>
          </p:nvPicPr>
          <p:blipFill>
            <a:blip r:embed="rId6">
              <a:alphaModFix/>
            </a:blip>
            <a:stretch>
              <a:fillRect/>
            </a:stretch>
          </p:blipFill>
          <p:spPr>
            <a:xfrm>
              <a:off x="6894738" y="3169388"/>
              <a:ext cx="1834500" cy="123072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3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3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3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3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ctrTitle"/>
          </p:nvPr>
        </p:nvSpPr>
        <p:spPr>
          <a:xfrm>
            <a:off x="3108150" y="499825"/>
            <a:ext cx="29277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Hypotheses</a:t>
            </a:r>
            <a:endParaRPr/>
          </a:p>
        </p:txBody>
      </p:sp>
      <p:sp>
        <p:nvSpPr>
          <p:cNvPr id="169" name="Google Shape;169;p16"/>
          <p:cNvSpPr/>
          <p:nvPr/>
        </p:nvSpPr>
        <p:spPr>
          <a:xfrm>
            <a:off x="3236700" y="1926000"/>
            <a:ext cx="2670600" cy="25206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Question:</a:t>
            </a:r>
            <a:endParaRPr sz="1200">
              <a:solidFill>
                <a:schemeClr val="dk1"/>
              </a:solidFill>
            </a:endParaRPr>
          </a:p>
          <a:p>
            <a:pPr indent="0" lvl="0" marL="0" rtl="0" algn="ctr">
              <a:spcBef>
                <a:spcPts val="0"/>
              </a:spcBef>
              <a:spcAft>
                <a:spcPts val="0"/>
              </a:spcAft>
              <a:buNone/>
            </a:pPr>
            <a:r>
              <a:rPr lang="en" sz="1200">
                <a:solidFill>
                  <a:schemeClr val="dk1"/>
                </a:solidFill>
              </a:rPr>
              <a:t>Do movie review scores accurately reflect how a movie will perform at the Academy Awards?</a:t>
            </a:r>
            <a:endParaRPr sz="1200">
              <a:solidFill>
                <a:schemeClr val="dk1"/>
              </a:solidFill>
            </a:endParaRPr>
          </a:p>
          <a:p>
            <a:pPr indent="0" lvl="0" marL="0" rtl="0" algn="ctr">
              <a:spcBef>
                <a:spcPts val="0"/>
              </a:spcBef>
              <a:spcAft>
                <a:spcPts val="0"/>
              </a:spcAft>
              <a:buNone/>
            </a:pPr>
            <a:r>
              <a:t/>
            </a:r>
            <a:endParaRPr sz="1200">
              <a:solidFill>
                <a:schemeClr val="dk1"/>
              </a:solidFill>
            </a:endParaRPr>
          </a:p>
          <a:p>
            <a:pPr indent="0" lvl="0" marL="0" rtl="0" algn="ctr">
              <a:spcBef>
                <a:spcPts val="0"/>
              </a:spcBef>
              <a:spcAft>
                <a:spcPts val="0"/>
              </a:spcAft>
              <a:buNone/>
            </a:pPr>
            <a:r>
              <a:rPr b="1" lang="en" sz="1200">
                <a:solidFill>
                  <a:schemeClr val="dk1"/>
                </a:solidFill>
                <a:latin typeface="Lato"/>
                <a:ea typeface="Lato"/>
                <a:cs typeface="Lato"/>
                <a:sym typeface="Lato"/>
              </a:rPr>
              <a:t>Hypothesis:</a:t>
            </a:r>
            <a:endParaRPr b="1" sz="1200">
              <a:solidFill>
                <a:schemeClr val="dk1"/>
              </a:solidFill>
              <a:latin typeface="Lato"/>
              <a:ea typeface="Lato"/>
              <a:cs typeface="Lato"/>
              <a:sym typeface="Lato"/>
            </a:endParaRPr>
          </a:p>
          <a:p>
            <a:pPr indent="0" lvl="0" marL="0" rtl="0" algn="ctr">
              <a:spcBef>
                <a:spcPts val="0"/>
              </a:spcBef>
              <a:spcAft>
                <a:spcPts val="0"/>
              </a:spcAft>
              <a:buNone/>
            </a:pPr>
            <a:r>
              <a:rPr lang="en" sz="1200">
                <a:solidFill>
                  <a:schemeClr val="dk1"/>
                </a:solidFill>
                <a:latin typeface="Lato"/>
                <a:ea typeface="Lato"/>
                <a:cs typeface="Lato"/>
                <a:sym typeface="Lato"/>
              </a:rPr>
              <a:t>If a movie receives high review scores, it is more likely to be nominated</a:t>
            </a:r>
            <a:endParaRPr sz="1200">
              <a:solidFill>
                <a:schemeClr val="dk1"/>
              </a:solidFill>
            </a:endParaRPr>
          </a:p>
        </p:txBody>
      </p:sp>
      <p:sp>
        <p:nvSpPr>
          <p:cNvPr id="170" name="Google Shape;170;p16"/>
          <p:cNvSpPr/>
          <p:nvPr/>
        </p:nvSpPr>
        <p:spPr>
          <a:xfrm>
            <a:off x="300075" y="1926000"/>
            <a:ext cx="2670600" cy="25206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Question:</a:t>
            </a:r>
            <a:endParaRPr b="1" sz="1200">
              <a:solidFill>
                <a:schemeClr val="dk1"/>
              </a:solidFill>
              <a:latin typeface="Lato"/>
              <a:ea typeface="Lato"/>
              <a:cs typeface="Lato"/>
              <a:sym typeface="Lato"/>
            </a:endParaRPr>
          </a:p>
          <a:p>
            <a:pPr indent="0" lvl="0" marL="0" rtl="0" algn="ctr">
              <a:spcBef>
                <a:spcPts val="0"/>
              </a:spcBef>
              <a:spcAft>
                <a:spcPts val="0"/>
              </a:spcAft>
              <a:buNone/>
            </a:pPr>
            <a:r>
              <a:rPr lang="en" sz="1200">
                <a:solidFill>
                  <a:schemeClr val="dk1"/>
                </a:solidFill>
                <a:latin typeface="Lato"/>
                <a:ea typeface="Lato"/>
                <a:cs typeface="Lato"/>
                <a:sym typeface="Lato"/>
              </a:rPr>
              <a:t>Are movies released within two months of the Academy Awards Nominations window more likely to be nominated for an award?</a:t>
            </a:r>
            <a:endParaRPr sz="1200">
              <a:solidFill>
                <a:schemeClr val="dk1"/>
              </a:solidFill>
              <a:latin typeface="Lato"/>
              <a:ea typeface="Lato"/>
              <a:cs typeface="Lato"/>
              <a:sym typeface="Lato"/>
            </a:endParaRPr>
          </a:p>
          <a:p>
            <a:pPr indent="0" lvl="0" marL="0" rtl="0" algn="ctr">
              <a:spcBef>
                <a:spcPts val="0"/>
              </a:spcBef>
              <a:spcAft>
                <a:spcPts val="0"/>
              </a:spcAft>
              <a:buNone/>
            </a:pPr>
            <a:r>
              <a:t/>
            </a:r>
            <a:endParaRPr sz="1200">
              <a:solidFill>
                <a:schemeClr val="dk1"/>
              </a:solidFill>
              <a:latin typeface="Lato"/>
              <a:ea typeface="Lato"/>
              <a:cs typeface="Lato"/>
              <a:sym typeface="Lato"/>
            </a:endParaRPr>
          </a:p>
          <a:p>
            <a:pPr indent="0" lvl="0" marL="0" rtl="0" algn="ctr">
              <a:spcBef>
                <a:spcPts val="0"/>
              </a:spcBef>
              <a:spcAft>
                <a:spcPts val="0"/>
              </a:spcAft>
              <a:buNone/>
            </a:pPr>
            <a:r>
              <a:rPr b="1" lang="en" sz="1200">
                <a:solidFill>
                  <a:schemeClr val="dk1"/>
                </a:solidFill>
                <a:latin typeface="Lato"/>
                <a:ea typeface="Lato"/>
                <a:cs typeface="Lato"/>
                <a:sym typeface="Lato"/>
              </a:rPr>
              <a:t>Hypothesis:</a:t>
            </a:r>
            <a:endParaRPr b="1" sz="1200">
              <a:solidFill>
                <a:schemeClr val="dk1"/>
              </a:solidFill>
              <a:latin typeface="Lato"/>
              <a:ea typeface="Lato"/>
              <a:cs typeface="Lato"/>
              <a:sym typeface="Lato"/>
            </a:endParaRPr>
          </a:p>
          <a:p>
            <a:pPr indent="0" lvl="0" marL="0" rtl="0" algn="ctr">
              <a:spcBef>
                <a:spcPts val="0"/>
              </a:spcBef>
              <a:spcAft>
                <a:spcPts val="0"/>
              </a:spcAft>
              <a:buNone/>
            </a:pPr>
            <a:r>
              <a:rPr lang="en" sz="1200">
                <a:solidFill>
                  <a:schemeClr val="dk1"/>
                </a:solidFill>
                <a:latin typeface="Lato"/>
                <a:ea typeface="Lato"/>
                <a:cs typeface="Lato"/>
                <a:sym typeface="Lato"/>
              </a:rPr>
              <a:t>If a movie is released within two months of the nominations closing, it is more </a:t>
            </a:r>
            <a:r>
              <a:rPr lang="en" sz="1200">
                <a:solidFill>
                  <a:schemeClr val="dk1"/>
                </a:solidFill>
                <a:latin typeface="Lato"/>
                <a:ea typeface="Lato"/>
                <a:cs typeface="Lato"/>
                <a:sym typeface="Lato"/>
              </a:rPr>
              <a:t>likely to be nominated</a:t>
            </a:r>
            <a:endParaRPr sz="1200">
              <a:solidFill>
                <a:schemeClr val="dk1"/>
              </a:solidFill>
              <a:latin typeface="Lato"/>
              <a:ea typeface="Lato"/>
              <a:cs typeface="Lato"/>
              <a:sym typeface="Lato"/>
            </a:endParaRPr>
          </a:p>
        </p:txBody>
      </p:sp>
      <p:sp>
        <p:nvSpPr>
          <p:cNvPr id="171" name="Google Shape;171;p16"/>
          <p:cNvSpPr/>
          <p:nvPr/>
        </p:nvSpPr>
        <p:spPr>
          <a:xfrm>
            <a:off x="6173325" y="1926000"/>
            <a:ext cx="2670600" cy="25206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Question:</a:t>
            </a:r>
            <a:endParaRPr sz="1200">
              <a:solidFill>
                <a:schemeClr val="dk1"/>
              </a:solidFill>
              <a:latin typeface="Lato"/>
              <a:ea typeface="Lato"/>
              <a:cs typeface="Lato"/>
              <a:sym typeface="Lato"/>
            </a:endParaRPr>
          </a:p>
          <a:p>
            <a:pPr indent="0" lvl="0" marL="0" rtl="0" algn="ctr">
              <a:spcBef>
                <a:spcPts val="0"/>
              </a:spcBef>
              <a:spcAft>
                <a:spcPts val="0"/>
              </a:spcAft>
              <a:buNone/>
            </a:pPr>
            <a:r>
              <a:rPr lang="en" sz="1200">
                <a:solidFill>
                  <a:schemeClr val="dk1"/>
                </a:solidFill>
                <a:latin typeface="Lato"/>
                <a:ea typeface="Lato"/>
                <a:cs typeface="Lato"/>
                <a:sym typeface="Lato"/>
              </a:rPr>
              <a:t>Do movies released within two months of the Academy Awards Nominations window receive higher review scores than movies released outside of that window?</a:t>
            </a:r>
            <a:endParaRPr sz="1200">
              <a:solidFill>
                <a:schemeClr val="dk1"/>
              </a:solidFill>
              <a:latin typeface="Lato"/>
              <a:ea typeface="Lato"/>
              <a:cs typeface="Lato"/>
              <a:sym typeface="Lato"/>
            </a:endParaRPr>
          </a:p>
          <a:p>
            <a:pPr indent="0" lvl="0" marL="0" rtl="0" algn="ctr">
              <a:spcBef>
                <a:spcPts val="0"/>
              </a:spcBef>
              <a:spcAft>
                <a:spcPts val="0"/>
              </a:spcAft>
              <a:buNone/>
            </a:pPr>
            <a:r>
              <a:t/>
            </a:r>
            <a:endParaRPr sz="1200">
              <a:solidFill>
                <a:schemeClr val="dk1"/>
              </a:solidFill>
              <a:latin typeface="Lato"/>
              <a:ea typeface="Lato"/>
              <a:cs typeface="Lato"/>
              <a:sym typeface="Lato"/>
            </a:endParaRPr>
          </a:p>
          <a:p>
            <a:pPr indent="0" lvl="0" marL="0" rtl="0" algn="ctr">
              <a:spcBef>
                <a:spcPts val="0"/>
              </a:spcBef>
              <a:spcAft>
                <a:spcPts val="0"/>
              </a:spcAft>
              <a:buNone/>
            </a:pPr>
            <a:r>
              <a:rPr b="1" lang="en" sz="1200">
                <a:solidFill>
                  <a:schemeClr val="dk1"/>
                </a:solidFill>
                <a:latin typeface="Lato"/>
                <a:ea typeface="Lato"/>
                <a:cs typeface="Lato"/>
                <a:sym typeface="Lato"/>
              </a:rPr>
              <a:t>Hypothesis:</a:t>
            </a:r>
            <a:endParaRPr sz="1200">
              <a:solidFill>
                <a:schemeClr val="dk1"/>
              </a:solidFill>
              <a:latin typeface="Lato"/>
              <a:ea typeface="Lato"/>
              <a:cs typeface="Lato"/>
              <a:sym typeface="Lato"/>
            </a:endParaRPr>
          </a:p>
          <a:p>
            <a:pPr indent="0" lvl="0" marL="0" rtl="0" algn="ctr">
              <a:spcBef>
                <a:spcPts val="0"/>
              </a:spcBef>
              <a:spcAft>
                <a:spcPts val="0"/>
              </a:spcAft>
              <a:buNone/>
            </a:pPr>
            <a:r>
              <a:rPr lang="en" sz="1200">
                <a:solidFill>
                  <a:schemeClr val="dk1"/>
                </a:solidFill>
                <a:latin typeface="Lato"/>
                <a:ea typeface="Lato"/>
                <a:cs typeface="Lato"/>
                <a:sym typeface="Lato"/>
              </a:rPr>
              <a:t>The later in the year a movie is released, the higher average review scores it will receive.</a:t>
            </a:r>
            <a:endParaRPr sz="12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3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3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3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ctrTitle"/>
          </p:nvPr>
        </p:nvSpPr>
        <p:spPr>
          <a:xfrm>
            <a:off x="2127150" y="499825"/>
            <a:ext cx="48897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Team Collaboration</a:t>
            </a:r>
            <a:endParaRPr/>
          </a:p>
        </p:txBody>
      </p:sp>
      <p:pic>
        <p:nvPicPr>
          <p:cNvPr id="177" name="Google Shape;177;p17"/>
          <p:cNvPicPr preferRelativeResize="0"/>
          <p:nvPr/>
        </p:nvPicPr>
        <p:blipFill rotWithShape="1">
          <a:blip r:embed="rId3">
            <a:alphaModFix/>
          </a:blip>
          <a:srcRect b="23506" l="0" r="0" t="0"/>
          <a:stretch/>
        </p:blipFill>
        <p:spPr>
          <a:xfrm>
            <a:off x="280600" y="1396537"/>
            <a:ext cx="3942249" cy="2350426"/>
          </a:xfrm>
          <a:prstGeom prst="rect">
            <a:avLst/>
          </a:prstGeom>
          <a:noFill/>
          <a:ln>
            <a:noFill/>
          </a:ln>
        </p:spPr>
      </p:pic>
      <p:sp>
        <p:nvSpPr>
          <p:cNvPr id="178" name="Google Shape;178;p17"/>
          <p:cNvSpPr/>
          <p:nvPr/>
        </p:nvSpPr>
        <p:spPr>
          <a:xfrm>
            <a:off x="387213"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Agile Project Management</a:t>
            </a:r>
            <a:endParaRPr sz="1200">
              <a:solidFill>
                <a:schemeClr val="dk1"/>
              </a:solidFill>
              <a:latin typeface="Lato"/>
              <a:ea typeface="Lato"/>
              <a:cs typeface="Lato"/>
              <a:sym typeface="Lato"/>
            </a:endParaRPr>
          </a:p>
        </p:txBody>
      </p:sp>
      <p:pic>
        <p:nvPicPr>
          <p:cNvPr id="179" name="Google Shape;179;p17"/>
          <p:cNvPicPr preferRelativeResize="0"/>
          <p:nvPr/>
        </p:nvPicPr>
        <p:blipFill rotWithShape="1">
          <a:blip r:embed="rId4">
            <a:alphaModFix/>
          </a:blip>
          <a:srcRect b="2028" l="0" r="11520" t="0"/>
          <a:stretch/>
        </p:blipFill>
        <p:spPr>
          <a:xfrm>
            <a:off x="4925225" y="1396525"/>
            <a:ext cx="3942250" cy="2350425"/>
          </a:xfrm>
          <a:prstGeom prst="rect">
            <a:avLst/>
          </a:prstGeom>
          <a:noFill/>
          <a:ln>
            <a:noFill/>
          </a:ln>
        </p:spPr>
      </p:pic>
      <p:sp>
        <p:nvSpPr>
          <p:cNvPr id="180" name="Google Shape;180;p17"/>
          <p:cNvSpPr/>
          <p:nvPr/>
        </p:nvSpPr>
        <p:spPr>
          <a:xfrm>
            <a:off x="503183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Establish commit policy</a:t>
            </a:r>
            <a:endParaRPr sz="12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ctrTitle"/>
          </p:nvPr>
        </p:nvSpPr>
        <p:spPr>
          <a:xfrm>
            <a:off x="2802300" y="492475"/>
            <a:ext cx="35394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Sources</a:t>
            </a:r>
            <a:endParaRPr/>
          </a:p>
        </p:txBody>
      </p:sp>
      <p:pic>
        <p:nvPicPr>
          <p:cNvPr id="186" name="Google Shape;186;p18"/>
          <p:cNvPicPr preferRelativeResize="0"/>
          <p:nvPr/>
        </p:nvPicPr>
        <p:blipFill>
          <a:blip r:embed="rId3">
            <a:alphaModFix/>
          </a:blip>
          <a:stretch>
            <a:fillRect/>
          </a:stretch>
        </p:blipFill>
        <p:spPr>
          <a:xfrm>
            <a:off x="268375" y="1429250"/>
            <a:ext cx="3957950" cy="2132486"/>
          </a:xfrm>
          <a:prstGeom prst="rect">
            <a:avLst/>
          </a:prstGeom>
          <a:noFill/>
          <a:ln>
            <a:noFill/>
          </a:ln>
        </p:spPr>
      </p:pic>
      <p:pic>
        <p:nvPicPr>
          <p:cNvPr id="187" name="Google Shape;187;p18"/>
          <p:cNvPicPr preferRelativeResize="0"/>
          <p:nvPr/>
        </p:nvPicPr>
        <p:blipFill rotWithShape="1">
          <a:blip r:embed="rId4">
            <a:alphaModFix/>
          </a:blip>
          <a:srcRect b="1922" l="0" r="0" t="0"/>
          <a:stretch/>
        </p:blipFill>
        <p:spPr>
          <a:xfrm>
            <a:off x="4909525" y="1429250"/>
            <a:ext cx="3957950" cy="2132493"/>
          </a:xfrm>
          <a:prstGeom prst="rect">
            <a:avLst/>
          </a:prstGeom>
          <a:noFill/>
          <a:ln>
            <a:noFill/>
          </a:ln>
        </p:spPr>
      </p:pic>
      <p:sp>
        <p:nvSpPr>
          <p:cNvPr id="188" name="Google Shape;188;p18"/>
          <p:cNvSpPr/>
          <p:nvPr/>
        </p:nvSpPr>
        <p:spPr>
          <a:xfrm>
            <a:off x="38283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developer.themoviedb.org</a:t>
            </a:r>
            <a:endParaRPr sz="1200">
              <a:solidFill>
                <a:schemeClr val="dk1"/>
              </a:solidFill>
              <a:latin typeface="Lato"/>
              <a:ea typeface="Lato"/>
              <a:cs typeface="Lato"/>
              <a:sym typeface="Lato"/>
            </a:endParaRPr>
          </a:p>
        </p:txBody>
      </p:sp>
      <p:sp>
        <p:nvSpPr>
          <p:cNvPr id="189" name="Google Shape;189;p18"/>
          <p:cNvSpPr/>
          <p:nvPr/>
        </p:nvSpPr>
        <p:spPr>
          <a:xfrm>
            <a:off x="502398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u="sng">
                <a:solidFill>
                  <a:schemeClr val="dk1"/>
                </a:solidFill>
                <a:hlinkClick r:id="rId5">
                  <a:extLst>
                    <a:ext uri="{A12FA001-AC4F-418D-AE19-62706E023703}">
                      <ahyp:hlinkClr val="tx"/>
                    </a:ext>
                  </a:extLst>
                </a:hlinkClick>
              </a:rPr>
              <a:t>Oscars Winner and Nominee Master Spreadsheet - Google Sheets</a:t>
            </a:r>
            <a:endParaRPr b="1" sz="12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ctrTitle"/>
          </p:nvPr>
        </p:nvSpPr>
        <p:spPr>
          <a:xfrm>
            <a:off x="2802300" y="492475"/>
            <a:ext cx="35394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Header</a:t>
            </a:r>
            <a:endParaRPr/>
          </a:p>
        </p:txBody>
      </p:sp>
      <p:sp>
        <p:nvSpPr>
          <p:cNvPr id="195" name="Google Shape;195;p19"/>
          <p:cNvSpPr/>
          <p:nvPr/>
        </p:nvSpPr>
        <p:spPr>
          <a:xfrm>
            <a:off x="38283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sz="1200">
              <a:solidFill>
                <a:schemeClr val="dk1"/>
              </a:solidFill>
              <a:latin typeface="Lato"/>
              <a:ea typeface="Lato"/>
              <a:cs typeface="Lato"/>
              <a:sym typeface="Lato"/>
            </a:endParaRPr>
          </a:p>
        </p:txBody>
      </p:sp>
      <p:sp>
        <p:nvSpPr>
          <p:cNvPr id="196" name="Google Shape;196;p19"/>
          <p:cNvSpPr/>
          <p:nvPr/>
        </p:nvSpPr>
        <p:spPr>
          <a:xfrm>
            <a:off x="502398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b="1" sz="12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ctrTitle"/>
          </p:nvPr>
        </p:nvSpPr>
        <p:spPr>
          <a:xfrm>
            <a:off x="2802300" y="492475"/>
            <a:ext cx="35394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Header</a:t>
            </a:r>
            <a:endParaRPr/>
          </a:p>
        </p:txBody>
      </p:sp>
      <p:sp>
        <p:nvSpPr>
          <p:cNvPr id="202" name="Google Shape;202;p20"/>
          <p:cNvSpPr/>
          <p:nvPr/>
        </p:nvSpPr>
        <p:spPr>
          <a:xfrm>
            <a:off x="38283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sz="1200">
              <a:solidFill>
                <a:schemeClr val="dk1"/>
              </a:solidFill>
              <a:latin typeface="Lato"/>
              <a:ea typeface="Lato"/>
              <a:cs typeface="Lato"/>
              <a:sym typeface="Lato"/>
            </a:endParaRPr>
          </a:p>
        </p:txBody>
      </p:sp>
      <p:sp>
        <p:nvSpPr>
          <p:cNvPr id="203" name="Google Shape;203;p20"/>
          <p:cNvSpPr/>
          <p:nvPr/>
        </p:nvSpPr>
        <p:spPr>
          <a:xfrm>
            <a:off x="502398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b="1" sz="12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ctrTitle"/>
          </p:nvPr>
        </p:nvSpPr>
        <p:spPr>
          <a:xfrm>
            <a:off x="2802300" y="492475"/>
            <a:ext cx="3539400" cy="791700"/>
          </a:xfrm>
          <a:prstGeom prst="rect">
            <a:avLst/>
          </a:prstGeom>
          <a:effectLst>
            <a:outerShdw blurRad="57150" rotWithShape="0" algn="bl" dir="5400000" dist="19050">
              <a:srgbClr val="000000">
                <a:alpha val="16000"/>
              </a:srgbClr>
            </a:outerShdw>
          </a:effectLst>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Header</a:t>
            </a:r>
            <a:endParaRPr/>
          </a:p>
        </p:txBody>
      </p:sp>
      <p:sp>
        <p:nvSpPr>
          <p:cNvPr id="209" name="Google Shape;209;p21"/>
          <p:cNvSpPr/>
          <p:nvPr/>
        </p:nvSpPr>
        <p:spPr>
          <a:xfrm>
            <a:off x="38283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sz="1200">
              <a:solidFill>
                <a:schemeClr val="dk1"/>
              </a:solidFill>
              <a:latin typeface="Lato"/>
              <a:ea typeface="Lato"/>
              <a:cs typeface="Lato"/>
              <a:sym typeface="Lato"/>
            </a:endParaRPr>
          </a:p>
        </p:txBody>
      </p:sp>
      <p:sp>
        <p:nvSpPr>
          <p:cNvPr id="210" name="Google Shape;210;p21"/>
          <p:cNvSpPr/>
          <p:nvPr/>
        </p:nvSpPr>
        <p:spPr>
          <a:xfrm>
            <a:off x="5023988" y="3998875"/>
            <a:ext cx="3729000" cy="660300"/>
          </a:xfrm>
          <a:prstGeom prst="rect">
            <a:avLst/>
          </a:prstGeom>
          <a:solidFill>
            <a:srgbClr val="8F6600">
              <a:alpha val="77220"/>
            </a:srgbClr>
          </a:solidFill>
          <a:ln cap="flat" cmpd="sng" w="9525">
            <a:solidFill>
              <a:srgbClr val="8F66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Put image above, caption here</a:t>
            </a:r>
            <a:endParaRPr b="1" sz="12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