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62" r:id="rId5"/>
    <p:sldId id="259" r:id="rId6"/>
    <p:sldId id="260" r:id="rId7"/>
    <p:sldId id="261" r:id="rId8"/>
    <p:sldId id="270" r:id="rId9"/>
    <p:sldId id="263" r:id="rId10"/>
    <p:sldId id="277" r:id="rId11"/>
    <p:sldId id="274" r:id="rId12"/>
    <p:sldId id="272" r:id="rId13"/>
    <p:sldId id="275" r:id="rId14"/>
    <p:sldId id="273" r:id="rId15"/>
    <p:sldId id="276" r:id="rId16"/>
    <p:sldId id="267" r:id="rId17"/>
    <p:sldId id="278" r:id="rId18"/>
    <p:sldId id="279"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60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I don’t know if you were aware of this but the 96th Academy Awards, better known as the Oscars, took place on 10th March - just a couple of weeks ago. Of course, this dominated our conversation when we were working out a topic, when Athul posed the question *click* - </a:t>
            </a:r>
            <a:r>
              <a:rPr lang="en">
                <a:solidFill>
                  <a:srgbClr val="1B212C"/>
                </a:solidFill>
                <a:latin typeface="Lato"/>
                <a:ea typeface="Lato"/>
                <a:cs typeface="Lato"/>
                <a:sym typeface="Lato"/>
              </a:rPr>
              <a:t>Do Movies with higher Box Office Revenue perform better at the Academy Awards?</a:t>
            </a:r>
            <a:endParaRPr>
              <a:solidFill>
                <a:srgbClr val="1B212C"/>
              </a:solidFill>
              <a:latin typeface="Lato"/>
              <a:ea typeface="Lato"/>
              <a:cs typeface="Lato"/>
              <a:sym typeface="Lato"/>
            </a:endParaRPr>
          </a:p>
          <a:p>
            <a:pPr marL="0" lvl="0" indent="0" algn="l" rtl="0">
              <a:spcBef>
                <a:spcPts val="0"/>
              </a:spcBef>
              <a:spcAft>
                <a:spcPts val="0"/>
              </a:spcAft>
              <a:buNone/>
            </a:pPr>
            <a:endParaRPr>
              <a:solidFill>
                <a:srgbClr val="1B212C"/>
              </a:solidFill>
              <a:latin typeface="Lato"/>
              <a:ea typeface="Lato"/>
              <a:cs typeface="Lato"/>
              <a:sym typeface="Lato"/>
            </a:endParaRPr>
          </a:p>
          <a:p>
            <a:pPr marL="0" lvl="0" indent="0" algn="l" rtl="0">
              <a:spcBef>
                <a:spcPts val="0"/>
              </a:spcBef>
              <a:spcAft>
                <a:spcPts val="0"/>
              </a:spcAft>
              <a:buNone/>
            </a:pPr>
            <a:r>
              <a:rPr lang="en">
                <a:solidFill>
                  <a:srgbClr val="1B212C"/>
                </a:solidFill>
                <a:latin typeface="Lato"/>
                <a:ea typeface="Lato"/>
                <a:cs typeface="Lato"/>
                <a:sym typeface="Lato"/>
              </a:rPr>
              <a:t>So we started looking into it, but as we sought out our initial data and did our preliminary research, one term kept coming up. *click until all headlines are visible, last one is centred and fades in*</a:t>
            </a:r>
            <a:endParaRPr>
              <a:solidFill>
                <a:srgbClr val="1B212C"/>
              </a:solidFill>
              <a:latin typeface="Lato"/>
              <a:ea typeface="Lato"/>
              <a:cs typeface="Lato"/>
              <a:sym typeface="Lato"/>
            </a:endParaRPr>
          </a:p>
          <a:p>
            <a:pPr marL="0" lvl="0" indent="0" algn="l" rtl="0">
              <a:spcBef>
                <a:spcPts val="0"/>
              </a:spcBef>
              <a:spcAft>
                <a:spcPts val="0"/>
              </a:spcAft>
              <a:buNone/>
            </a:pPr>
            <a:endParaRPr>
              <a:solidFill>
                <a:srgbClr val="1B212C"/>
              </a:solidFill>
              <a:latin typeface="Lato"/>
              <a:ea typeface="Lato"/>
              <a:cs typeface="Lato"/>
              <a:sym typeface="Lato"/>
            </a:endParaRPr>
          </a:p>
          <a:p>
            <a:pPr marL="0" lvl="0" indent="0" algn="l" rtl="0">
              <a:spcBef>
                <a:spcPts val="0"/>
              </a:spcBef>
              <a:spcAft>
                <a:spcPts val="0"/>
              </a:spcAft>
              <a:buNone/>
            </a:pPr>
            <a:r>
              <a:rPr lang="en">
                <a:solidFill>
                  <a:srgbClr val="1B212C"/>
                </a:solidFill>
                <a:latin typeface="Lato"/>
                <a:ea typeface="Lato"/>
                <a:cs typeface="Lato"/>
                <a:sym typeface="Lato"/>
              </a:rPr>
              <a:t>“Oscar Bait” is a term that journalists love to use, describing movies released just before the awards season with the goal of picking up one of those prestigious trophies. But does that term carry weight? Does the idea of Oscar Bait create a bias amongst journalists with their reviews? Does it bring more people to the cinema? Do those “Oscar Bait” movies actually have more chance of picking up an award than movies released outside that October-December window?</a:t>
            </a:r>
            <a:endParaRPr>
              <a:solidFill>
                <a:srgbClr val="1B212C"/>
              </a:solidFill>
              <a:latin typeface="Lato"/>
              <a:ea typeface="Lato"/>
              <a:cs typeface="Lato"/>
              <a:sym typeface="Lato"/>
            </a:endParaRPr>
          </a:p>
          <a:p>
            <a:pPr marL="0" lvl="0" indent="0" algn="l" rtl="0">
              <a:spcBef>
                <a:spcPts val="0"/>
              </a:spcBef>
              <a:spcAft>
                <a:spcPts val="0"/>
              </a:spcAft>
              <a:buNone/>
            </a:pPr>
            <a:endParaRPr>
              <a:solidFill>
                <a:srgbClr val="1B212C"/>
              </a:solidFill>
              <a:latin typeface="Lato"/>
              <a:ea typeface="Lato"/>
              <a:cs typeface="Lato"/>
              <a:sym typeface="Lato"/>
            </a:endParaRPr>
          </a:p>
          <a:p>
            <a:pPr marL="0" lvl="0" indent="0" algn="l" rtl="0">
              <a:spcBef>
                <a:spcPts val="0"/>
              </a:spcBef>
              <a:spcAft>
                <a:spcPts val="0"/>
              </a:spcAft>
              <a:buNone/>
            </a:pPr>
            <a:r>
              <a:rPr lang="en">
                <a:solidFill>
                  <a:srgbClr val="1B212C"/>
                </a:solidFill>
                <a:latin typeface="Lato"/>
                <a:ea typeface="Lato"/>
                <a:cs typeface="Lato"/>
                <a:sym typeface="Lato"/>
              </a:rPr>
              <a:t>Or, to simplify those questions into one overarching topic: *click to next slide*</a:t>
            </a:r>
            <a:endParaRPr>
              <a:solidFill>
                <a:srgbClr val="1B212C"/>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3ec0919f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3ec0919f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800"/>
              </a:spcAft>
              <a:buFont typeface="Symbol" panose="05050102010706020507" pitchFamily="18" charset="2"/>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We can see from the pie chart displayed, that in 2013, 30.3% of the Oscar Nominated movies released in November and December. compared to 63.3% of movies released in the rest of the month. These 2 months only take up 16.7% of the year yet contain a lot of nominated films. This means that generally, films released in November or December are significantly more likely to be nominated.</a:t>
            </a:r>
            <a:endParaRPr lang="en-GB" dirty="0"/>
          </a:p>
        </p:txBody>
      </p:sp>
    </p:spTree>
    <p:extLst>
      <p:ext uri="{BB962C8B-B14F-4D97-AF65-F5344CB8AC3E}">
        <p14:creationId xmlns:p14="http://schemas.microsoft.com/office/powerpoint/2010/main" val="2673267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3ec0919f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3ec0919f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By analysing all three histograms, the common factor shown in these pictures is number of nominations is at the highest for the months of November and December of the chosen years, which means that November and December have the most releases which they showcase and campaign to get a nomination for the Oscars. Another thing which I can relate to with Oscar season and these histograms is: Even though Nov and Dec have the most movies released and showcased, October is the start of the season. In these histograms, you could see October at a number of 2 or 3 nominations followed by a humongous increase of nominations in November or December, which translates to “The Oscar season begins in October with the first batch of releases, which are in small number</a:t>
            </a:r>
            <a:r>
              <a:rPr lang="en-GB" b="0" i="0" dirty="0">
                <a:solidFill>
                  <a:srgbClr val="202122"/>
                </a:solidFill>
                <a:effectLst/>
                <a:latin typeface="Arial" panose="020B0604020202020204" pitchFamily="34" charset="0"/>
              </a:rPr>
              <a:t>, followed by a greater number of releases in November and December.” The movies which should be deemed as “Oscar-worthy” are mostly released from October to December to boost or capitalized this season, such that it remains fresh for critics and Academy Awards jury to earn a nomination. Comparing to these histograms, there used to be releases in June to August in 2008, while decreasing to half in 2013, and zero in 2018, which shows the these months are the “dump months”, which means the time period of releases which garners lowered expectations of films.</a:t>
            </a:r>
            <a:endParaRPr lang="en-GB" dirty="0"/>
          </a:p>
        </p:txBody>
      </p:sp>
    </p:spTree>
    <p:extLst>
      <p:ext uri="{BB962C8B-B14F-4D97-AF65-F5344CB8AC3E}">
        <p14:creationId xmlns:p14="http://schemas.microsoft.com/office/powerpoint/2010/main" val="2947776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1B212C"/>
              </a:solidFill>
              <a:latin typeface="Lato"/>
              <a:ea typeface="Lato"/>
              <a:cs typeface="Lato"/>
              <a:sym typeface="Lato"/>
            </a:endParaRPr>
          </a:p>
        </p:txBody>
      </p:sp>
    </p:spTree>
    <p:extLst>
      <p:ext uri="{BB962C8B-B14F-4D97-AF65-F5344CB8AC3E}">
        <p14:creationId xmlns:p14="http://schemas.microsoft.com/office/powerpoint/2010/main" val="101367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3ec0919f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3ec0919f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For our Multi-Box Plots, we can see that surprisingly, the review scores for Oscar Nominated movies released in December, shown in blue, are generally lower than those in other months. This could suggest that a lower standard is required for movies released later in the year to be nominated for an Oscar. We can also see from the Red box plots for Non-nominated movies, that there are movies released throughout the year with much higher review scores than those nominated for an award, particularly in the cases of April 2013 and January 2018. This could come down to genre, indicating that studios prefer to release movies of a more serious tone later in the year, which is what we expected to see.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With regards to our hypothesis, these plots appear to disprove our point, suggesting that a higher average review score does not make a movie more likely to be nominated, and goes further to suggest that movies released in December have a lower bar for nomination.</a:t>
            </a:r>
          </a:p>
        </p:txBody>
      </p:sp>
    </p:spTree>
    <p:extLst>
      <p:ext uri="{BB962C8B-B14F-4D97-AF65-F5344CB8AC3E}">
        <p14:creationId xmlns:p14="http://schemas.microsoft.com/office/powerpoint/2010/main" val="244023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solidFill>
                  <a:srgbClr val="1B212C"/>
                </a:solidFill>
                <a:latin typeface="Lato"/>
                <a:ea typeface="Lato"/>
                <a:cs typeface="Lato"/>
                <a:sym typeface="Lato"/>
              </a:rPr>
              <a:t>For the third hypothesis of our analysis, </a:t>
            </a:r>
            <a:r>
              <a:rPr lang="en-US" sz="1100" dirty="0">
                <a:solidFill>
                  <a:schemeClr val="dk1"/>
                </a:solidFill>
                <a:latin typeface="Lato"/>
                <a:ea typeface="Lato"/>
                <a:cs typeface="Lato"/>
                <a:sym typeface="Lato"/>
              </a:rPr>
              <a:t>we wanted to know if movies released within two months of the Academy Awards Nominations window receive higher review scores than movies released outside of that window, which we simplified to ask whether movies released later in the year receive higher review scores.</a:t>
            </a:r>
          </a:p>
        </p:txBody>
      </p:sp>
    </p:spTree>
    <p:extLst>
      <p:ext uri="{BB962C8B-B14F-4D97-AF65-F5344CB8AC3E}">
        <p14:creationId xmlns:p14="http://schemas.microsoft.com/office/powerpoint/2010/main" val="3571020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3ec0919f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3ec0919f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To assess how review scores change over the year, we put the average review score for each movie released throughout the year on to a Scatterplot and then used a linear regression line and the Pearson Correlation Coefficient to statistically prove whether our hypothesis is true. As you can see from the visualisations, although weak, there is a consistent positive correlation between release date and review score. We could attribute this to a variety of factors: Primarily, and something that we have also tested in our other hypotheses, a factor could be that movies released later in the year are better, as studios release their best movies closer to Awards season to have a better chance of winning an award. We should also consider that Journalists may have bias in their reviews though, as they attempt to predict Oscar nominees to improve their reputation as a reviewer.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To improve these plots, we could have removed outliers for a clearer coefficient line, plotted more years to further reinforce our findings regarding the correlation, or used the full population of movies from the selected years to have a complete picture.</a:t>
            </a:r>
          </a:p>
        </p:txBody>
      </p:sp>
    </p:spTree>
    <p:extLst>
      <p:ext uri="{BB962C8B-B14F-4D97-AF65-F5344CB8AC3E}">
        <p14:creationId xmlns:p14="http://schemas.microsoft.com/office/powerpoint/2010/main" val="3088065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468cf6ee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468cf6ee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It seems clear from the analysis we have done that “Oscar Bait” is a term that both Studios and The Academy take more and more seriously each year</a:t>
            </a:r>
            <a:r>
              <a:rPr lang="en-US" b="0" i="0" dirty="0">
                <a:solidFill>
                  <a:srgbClr val="202122"/>
                </a:solidFill>
                <a:effectLst/>
                <a:latin typeface="Arial" panose="020B0604020202020204" pitchFamily="34" charset="0"/>
              </a:rPr>
              <a:t>. We saw that movies released in November-December are significantly more likely to be nominated for Oscar Awards, a trend that is increasing year on year, but that yearly trends for average movie reviews, whilst indicating that movies released later in the year do receive higher reviews, have not seen a change demonstrating any relation to nominations.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468cf6ee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468cf6ee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This could suggest that the quality of movies released later in the year is not improving, but the Academy is taking more notice of movies released later in the year and disproportionately nominating them. Our Multi-Box plot displays this clearly, as the box plot for Oscar Nominated movies would tend closer to the average for Non-nominated movies.</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Ultimately, </a:t>
            </a:r>
            <a:r>
              <a:rPr lang="en-US" b="0" i="0" dirty="0">
                <a:solidFill>
                  <a:srgbClr val="1D1C1D"/>
                </a:solidFill>
                <a:effectLst/>
                <a:latin typeface="Lato" panose="020F0502020204030203" pitchFamily="34" charset="0"/>
              </a:rPr>
              <a:t>this suggests that "Oscar Bait" is not only real, but the Academy themselves are the main force driving it, and studios simply follow the trends to increase their chances of winning.</a:t>
            </a:r>
            <a:endParaRPr lang="en-US" dirty="0"/>
          </a:p>
        </p:txBody>
      </p:sp>
    </p:spTree>
    <p:extLst>
      <p:ext uri="{BB962C8B-B14F-4D97-AF65-F5344CB8AC3E}">
        <p14:creationId xmlns:p14="http://schemas.microsoft.com/office/powerpoint/2010/main" val="3494608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468cf6ee2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468cf6ee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For a final thought, we look to the future, and what we can and cannot model going forward. What we can’t predict, is how Streaming will impact this landscape. We saw the impact it had in 2008 when it was first starting to enter, and although it appears to have balanced out, it could allow a wider range of films, particularly lower budget ones, to compete at the awards. Secondly, the Academy may recognize this trend and choose to put a stop to it, changing the way they do the awards. Finally, and I have to mention it because of the effect it has had on our data and the way we conducted our research, there could be another unexpected global event around the corner that could change things even more.</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02122"/>
                </a:solidFill>
                <a:effectLst/>
                <a:latin typeface="Arial" panose="020B0604020202020204" pitchFamily="34" charset="0"/>
              </a:rPr>
              <a:t>What we can predict from our results: Under the current model, we can expect more and more “Oscar Bait” movies to be released in November and December each year, and this may mean studios release their lower rated movies in the summer. Over time, this could develop into two clear “Movie Seasons”, a summer season where light-hearted family blockbusters are released, and a winter season where studios make their award attempts.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202122"/>
                </a:solidFill>
                <a:effectLst/>
                <a:latin typeface="Arial" panose="020B0604020202020204" pitchFamily="34" charset="0"/>
              </a:rPr>
              <a:t>Thank you </a:t>
            </a:r>
            <a:r>
              <a:rPr lang="en-US" b="0" i="0">
                <a:solidFill>
                  <a:srgbClr val="202122"/>
                </a:solidFill>
                <a:effectLst/>
                <a:latin typeface="Arial" panose="020B0604020202020204" pitchFamily="34" charset="0"/>
              </a:rPr>
              <a:t>for listening.</a:t>
            </a: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38180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3ec0919f1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3ec0919f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Oscar Bait Real? *Pause for a moment so people can read the team members names, then click to next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c3ec0919f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3ec0919f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First, we need to define what it is, so I did some reading and found some main elements that describe it, and can help to shape the data we need and the hypotheses we will be testing. *click* These movies are engineered with the goal of being nominated for an Oscar. *click* They’re usually released within two months of the nominations closing at the end of the year. *click* They often have a more serious tone *click* and they are often made to enhance the reputations of those involved. Specifically, we’ll be focusing on those first two points, although with more time, we could have also looked at genres and actors/directors over a number of years for further research.</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468cf6ee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468cf6ee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nSpc>
                <a:spcPct val="107000"/>
              </a:lnSpc>
              <a:spcBef>
                <a:spcPts val="0"/>
              </a:spcBef>
              <a:spcAft>
                <a:spcPts val="0"/>
              </a:spcAft>
              <a:buFont typeface="Symbol" panose="05050102010706020507" pitchFamily="18" charset="2"/>
              <a:buNone/>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Who is the Academy?</a:t>
            </a:r>
          </a:p>
          <a:p>
            <a:pPr marL="0" marR="0" lvl="0" indent="0">
              <a:lnSpc>
                <a:spcPct val="107000"/>
              </a:lnSpc>
              <a:spcBef>
                <a:spcPts val="0"/>
              </a:spcBef>
              <a:spcAft>
                <a:spcPts val="0"/>
              </a:spcAft>
              <a:buFont typeface="Symbol" panose="05050102010706020507" pitchFamily="18" charset="2"/>
              <a:buNone/>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 Academy of Motion Picture Arts and Sciences is the organisation that hosts and decides the Academy awards, colloquially known as the Oscars. The Academy consists of various actors, writers, producers, and other craftsmen and members in the Hollywood and Film industry.</a:t>
            </a:r>
          </a:p>
          <a:p>
            <a:pPr marL="0" marR="0" lvl="0" indent="0">
              <a:lnSpc>
                <a:spcPct val="107000"/>
              </a:lnSpc>
              <a:spcBef>
                <a:spcPts val="0"/>
              </a:spcBef>
              <a:spcAft>
                <a:spcPts val="0"/>
              </a:spcAft>
              <a:buFont typeface="Symbol" panose="05050102010706020507" pitchFamily="18" charset="2"/>
              <a:buNone/>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What do they do?</a:t>
            </a:r>
          </a:p>
          <a:p>
            <a:pPr marL="0" marR="0" lvl="0" indent="0">
              <a:lnSpc>
                <a:spcPct val="107000"/>
              </a:lnSpc>
              <a:spcBef>
                <a:spcPts val="0"/>
              </a:spcBef>
              <a:spcAft>
                <a:spcPts val="0"/>
              </a:spcAft>
              <a:buFont typeface="Symbol" panose="05050102010706020507" pitchFamily="18" charset="2"/>
              <a:buNone/>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 Academy are the ones who vote for the films that are nominated at the Oscars. They also vote for the winners. Not the general public.</a:t>
            </a:r>
          </a:p>
          <a:p>
            <a:pPr marL="0" marR="0" lvl="0" indent="0">
              <a:lnSpc>
                <a:spcPct val="107000"/>
              </a:lnSpc>
              <a:spcBef>
                <a:spcPts val="0"/>
              </a:spcBef>
              <a:spcAft>
                <a:spcPts val="0"/>
              </a:spcAft>
              <a:buFont typeface="Symbol" panose="05050102010706020507" pitchFamily="18" charset="2"/>
              <a:buNone/>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Membership</a:t>
            </a:r>
          </a:p>
          <a:p>
            <a:pPr marL="0" marR="0" lvl="0" indent="0">
              <a:lnSpc>
                <a:spcPct val="107000"/>
              </a:lnSpc>
              <a:spcBef>
                <a:spcPts val="0"/>
              </a:spcBef>
              <a:spcAft>
                <a:spcPts val="0"/>
              </a:spcAft>
              <a:buFont typeface="Symbol" panose="05050102010706020507" pitchFamily="18" charset="2"/>
              <a:buNone/>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To be member of the Academy, you cannot apply for it, you must be sponsored by someone who already has membership, unless you are a previous winner or nominee.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c3ec0919f1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c3ec0919f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what will we be testing? *click* Well firstly asked whether movies being released shortly before the Academy Awards are actually being nominated for more Academy Awards. We can assess this with a pie chart showing the proportion of movies nominated for an award that are within that period or not, with a bar chart to show changes by month, and with a line chart showing the trend over a number of years. *click* Secondly we wanted to know if Review scores accurately reflect how a movie will perform at the Academy Awards. We can assess this with a box plot showing the quartiles and average of review scores, and then overlay the nominated movies to show how they compare to the average movie for Review score. *click* Finally we wanted to know whether movies released in that two month period before the Academy Awards nominations window closes receive higher review scores. We could compare this against our findings for the other questions to answer whether journalists have a bias towards movies released later in the year which may fuel the idea of “Oscar Bait”. We will test this with a Scatter Plot with a Linear Regression line to show the trend of review scores through the year. Each question will have plots for 3 different years, so we can see whether there have been any changes to this trend over time, and take into account how external factors like Streaming may have impacted the Academy Awards.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3ec0919f1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3ec0919f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We’ll keep this section quick, but this is how we collaborated as a team, we used a Slack group chat to keep in touch and help each other out. We also set up a project board on Github to break down tasks into more manageable tickets and avoid double handling of tasks. Finally we established a policy for commits. As we’re all very new to this way of working, a commit policy meant we were all on the same page, and any code could be checked by others in the group to avoid merging issues and bugs.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c3ec0919f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c3ec0919f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collect our data, we looked at several options, but settled on TheMovieDB’s exceptional developer API tools to extract movie information, release dates and review scores. For our purposes, we will be considering only the top 10% most reviewed movies from each year, which we have found allowed our visualisations to be more readable, whilst maintaining accuracy. We also found a publicly accessible list of Oscar Winners and Nominees on a Google Sheet, which we saved as a CSV and used to cross reference the information from the API and add whether it was nominated for an Oscar. As a limitation of our research, Covid-19 meant significant changes to the format of the Oscar Awards between 2020 and 2023, so we chose to avoid those years for our data collection.</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I’ll now pass you to Daniel to discuss our first two visualisations for our first hypothesis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rgbClr val="1B212C"/>
              </a:solidFill>
              <a:latin typeface="Lato"/>
              <a:ea typeface="Lato"/>
              <a:cs typeface="Lato"/>
              <a:sym typeface="Lato"/>
            </a:endParaRPr>
          </a:p>
        </p:txBody>
      </p:sp>
    </p:spTree>
    <p:extLst>
      <p:ext uri="{BB962C8B-B14F-4D97-AF65-F5344CB8AC3E}">
        <p14:creationId xmlns:p14="http://schemas.microsoft.com/office/powerpoint/2010/main" val="11002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468cf6e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468cf6e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Multi Line Plot</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Across all years tested, more nominated movies are released during “Oscar season”.</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This is most likely due to the fact that these films are fresher in the mind of the Academy voters. </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Limited and strategic releases may also be a factor; some films are shown exclusively to the academy before being opened up to a limited release right before Oscar Season.</a:t>
            </a:r>
          </a:p>
          <a:p>
            <a:pPr marL="342900" marR="0" lvl="0" indent="-342900">
              <a:lnSpc>
                <a:spcPct val="107000"/>
              </a:lnSpc>
              <a:spcBef>
                <a:spcPts val="0"/>
              </a:spcBef>
              <a:spcAft>
                <a:spcPts val="0"/>
              </a:spcAft>
              <a:buFont typeface="Symbol" panose="05050102010706020507" pitchFamily="18" charset="2"/>
              <a:buChar char=""/>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Does streaming have an impact?</a:t>
            </a:r>
          </a:p>
          <a:p>
            <a:pPr marL="742950" marR="0" lvl="1" indent="-285750">
              <a:lnSpc>
                <a:spcPct val="107000"/>
              </a:lnSpc>
              <a:spcBef>
                <a:spcPts val="0"/>
              </a:spcBef>
              <a:spcAft>
                <a:spcPts val="0"/>
              </a:spcAft>
              <a:buFont typeface="Courier New" panose="02070309020205020404" pitchFamily="49" charset="0"/>
              <a:buChar char="o"/>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With the advent of streaming services like Netflix, Amazon Prime, Disney Plus etc., is there an impact on the number of people going out to see movies at the box office?</a:t>
            </a:r>
          </a:p>
          <a:p>
            <a:pPr marL="742950" marR="0" lvl="1" indent="-285750">
              <a:lnSpc>
                <a:spcPct val="107000"/>
              </a:lnSpc>
              <a:spcBef>
                <a:spcPts val="0"/>
              </a:spcBef>
              <a:spcAft>
                <a:spcPts val="800"/>
              </a:spcAft>
              <a:buFont typeface="Courier New" panose="02070309020205020404" pitchFamily="49" charset="0"/>
              <a:buChar char="o"/>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There has also been an increase of films released direct to streaming, completely bypassing the movie-going audience.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2" name="Google Shape;12;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000000"/>
              </a:buClr>
              <a:buSzPts val="1300"/>
              <a:buNone/>
              <a:defRPr>
                <a:solidFill>
                  <a:srgbClr val="000000"/>
                </a:solidFill>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grpSp>
        <p:nvGrpSpPr>
          <p:cNvPr id="101" name="Google Shape;101;p11"/>
          <p:cNvGrpSpPr/>
          <p:nvPr/>
        </p:nvGrpSpPr>
        <p:grpSpPr>
          <a:xfrm>
            <a:off x="4406400" y="0"/>
            <a:ext cx="4737600" cy="5143065"/>
            <a:chOff x="4406400" y="0"/>
            <a:chExt cx="4737600" cy="5143065"/>
          </a:xfrm>
        </p:grpSpPr>
        <p:sp>
          <p:nvSpPr>
            <p:cNvPr id="102" name="Google Shape;102;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1" name="Google Shape;121;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2" name="Google Shape;12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4406400" y="0"/>
            <a:ext cx="4737600" cy="5143065"/>
            <a:chOff x="4406400" y="0"/>
            <a:chExt cx="4737600" cy="5143065"/>
          </a:xfrm>
        </p:grpSpPr>
        <p:sp>
          <p:nvSpPr>
            <p:cNvPr id="16" name="Google Shape;16;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grpSp>
        <p:nvGrpSpPr>
          <p:cNvPr id="37" name="Google Shape;37;p4"/>
          <p:cNvGrpSpPr/>
          <p:nvPr/>
        </p:nvGrpSpPr>
        <p:grpSpPr>
          <a:xfrm>
            <a:off x="0" y="381001"/>
            <a:ext cx="1037850" cy="1016287"/>
            <a:chOff x="0" y="381001"/>
            <a:chExt cx="1037850" cy="1016287"/>
          </a:xfrm>
        </p:grpSpPr>
        <p:sp>
          <p:nvSpPr>
            <p:cNvPr id="38" name="Google Shape;38;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2" name="Google Shape;4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grpSp>
        <p:nvGrpSpPr>
          <p:cNvPr id="44" name="Google Shape;44;p5"/>
          <p:cNvGrpSpPr/>
          <p:nvPr/>
        </p:nvGrpSpPr>
        <p:grpSpPr>
          <a:xfrm>
            <a:off x="0" y="381001"/>
            <a:ext cx="1037850" cy="1016287"/>
            <a:chOff x="0" y="381001"/>
            <a:chExt cx="1037850" cy="1016287"/>
          </a:xfrm>
        </p:grpSpPr>
        <p:sp>
          <p:nvSpPr>
            <p:cNvPr id="45" name="Google Shape;45;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0" name="Google Shape;5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grpSp>
        <p:nvGrpSpPr>
          <p:cNvPr id="52" name="Google Shape;52;p6"/>
          <p:cNvGrpSpPr/>
          <p:nvPr/>
        </p:nvGrpSpPr>
        <p:grpSpPr>
          <a:xfrm>
            <a:off x="0" y="381001"/>
            <a:ext cx="1037850" cy="1016287"/>
            <a:chOff x="0" y="381001"/>
            <a:chExt cx="1037850" cy="1016287"/>
          </a:xfrm>
        </p:grpSpPr>
        <p:sp>
          <p:nvSpPr>
            <p:cNvPr id="53" name="Google Shape;53;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6" name="Google Shape;5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grpSp>
        <p:nvGrpSpPr>
          <p:cNvPr id="58" name="Google Shape;58;p7"/>
          <p:cNvGrpSpPr/>
          <p:nvPr/>
        </p:nvGrpSpPr>
        <p:grpSpPr>
          <a:xfrm>
            <a:off x="0" y="381001"/>
            <a:ext cx="1037850" cy="1016287"/>
            <a:chOff x="0" y="381001"/>
            <a:chExt cx="1037850" cy="1016287"/>
          </a:xfrm>
        </p:grpSpPr>
        <p:sp>
          <p:nvSpPr>
            <p:cNvPr id="59" name="Google Shape;59;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2" name="Google Shape;62;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4406400" y="0"/>
            <a:ext cx="4737600" cy="5143500"/>
            <a:chOff x="4406400" y="0"/>
            <a:chExt cx="4737600" cy="5143500"/>
          </a:xfrm>
        </p:grpSpPr>
        <p:sp>
          <p:nvSpPr>
            <p:cNvPr id="66" name="Google Shape;66;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5" name="Google Shape;8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grpSp>
        <p:nvGrpSpPr>
          <p:cNvPr id="87" name="Google Shape;87;p9"/>
          <p:cNvGrpSpPr/>
          <p:nvPr/>
        </p:nvGrpSpPr>
        <p:grpSpPr>
          <a:xfrm>
            <a:off x="0" y="381001"/>
            <a:ext cx="1037850" cy="1016287"/>
            <a:chOff x="0" y="381001"/>
            <a:chExt cx="1037850" cy="1016287"/>
          </a:xfrm>
        </p:grpSpPr>
        <p:sp>
          <p:nvSpPr>
            <p:cNvPr id="88" name="Google Shape;88;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1" name="Google Shape;91;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2" name="Google Shape;92;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3" name="Google Shape;9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grpSp>
        <p:nvGrpSpPr>
          <p:cNvPr id="95" name="Google Shape;95;p10"/>
          <p:cNvGrpSpPr/>
          <p:nvPr/>
        </p:nvGrpSpPr>
        <p:grpSpPr>
          <a:xfrm>
            <a:off x="0" y="4128572"/>
            <a:ext cx="698925" cy="684657"/>
            <a:chOff x="0" y="3785672"/>
            <a:chExt cx="698925" cy="684657"/>
          </a:xfrm>
        </p:grpSpPr>
        <p:sp>
          <p:nvSpPr>
            <p:cNvPr id="96" name="Google Shape;96;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99" name="Google Shape;99;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docs.google.com/spreadsheets/d/18P6JdOyU4Misxe66R5zMpATJBlwfmpQ_KkOOZ7ASm_c/edit#gid=0" TargetMode="Externa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3"/>
          <p:cNvSpPr/>
          <p:nvPr/>
        </p:nvSpPr>
        <p:spPr>
          <a:xfrm>
            <a:off x="1266450" y="513625"/>
            <a:ext cx="6611100" cy="3808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30" name="Google Shape;130;p13"/>
          <p:cNvPicPr preferRelativeResize="0"/>
          <p:nvPr/>
        </p:nvPicPr>
        <p:blipFill>
          <a:blip r:embed="rId3">
            <a:alphaModFix/>
          </a:blip>
          <a:stretch>
            <a:fillRect/>
          </a:stretch>
        </p:blipFill>
        <p:spPr>
          <a:xfrm>
            <a:off x="763800" y="513625"/>
            <a:ext cx="7616399" cy="3808200"/>
          </a:xfrm>
          <a:prstGeom prst="rect">
            <a:avLst/>
          </a:prstGeom>
          <a:noFill/>
          <a:ln>
            <a:noFill/>
          </a:ln>
        </p:spPr>
      </p:pic>
      <p:sp>
        <p:nvSpPr>
          <p:cNvPr id="131" name="Google Shape;131;p13"/>
          <p:cNvSpPr txBox="1"/>
          <p:nvPr/>
        </p:nvSpPr>
        <p:spPr>
          <a:xfrm>
            <a:off x="2671650" y="1364750"/>
            <a:ext cx="3800700" cy="9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a:solidFill>
                  <a:schemeClr val="dk1"/>
                </a:solidFill>
                <a:latin typeface="Lato"/>
                <a:ea typeface="Lato"/>
                <a:cs typeface="Lato"/>
                <a:sym typeface="Lato"/>
              </a:rPr>
              <a:t>Do Movies with higher Box Office Revenue perform better at the Academy Awards?</a:t>
            </a:r>
            <a:endParaRPr sz="1700">
              <a:solidFill>
                <a:schemeClr val="dk1"/>
              </a:solidFill>
              <a:latin typeface="Lato"/>
              <a:ea typeface="Lato"/>
              <a:cs typeface="Lato"/>
              <a:sym typeface="Lato"/>
            </a:endParaRPr>
          </a:p>
        </p:txBody>
      </p:sp>
      <p:pic>
        <p:nvPicPr>
          <p:cNvPr id="132" name="Google Shape;132;p13"/>
          <p:cNvPicPr preferRelativeResize="0"/>
          <p:nvPr/>
        </p:nvPicPr>
        <p:blipFill>
          <a:blip r:embed="rId4">
            <a:alphaModFix/>
          </a:blip>
          <a:stretch>
            <a:fillRect/>
          </a:stretch>
        </p:blipFill>
        <p:spPr>
          <a:xfrm rot="353972">
            <a:off x="2568075" y="661125"/>
            <a:ext cx="5938701" cy="623300"/>
          </a:xfrm>
          <a:prstGeom prst="rect">
            <a:avLst/>
          </a:prstGeom>
          <a:noFill/>
          <a:ln>
            <a:noFill/>
          </a:ln>
        </p:spPr>
      </p:pic>
      <p:pic>
        <p:nvPicPr>
          <p:cNvPr id="133" name="Google Shape;133;p13"/>
          <p:cNvPicPr preferRelativeResize="0"/>
          <p:nvPr/>
        </p:nvPicPr>
        <p:blipFill>
          <a:blip r:embed="rId5">
            <a:alphaModFix/>
          </a:blip>
          <a:stretch>
            <a:fillRect/>
          </a:stretch>
        </p:blipFill>
        <p:spPr>
          <a:xfrm rot="-199329">
            <a:off x="4438366" y="2402456"/>
            <a:ext cx="4242873" cy="838762"/>
          </a:xfrm>
          <a:prstGeom prst="rect">
            <a:avLst/>
          </a:prstGeom>
          <a:noFill/>
          <a:ln>
            <a:noFill/>
          </a:ln>
        </p:spPr>
      </p:pic>
      <p:pic>
        <p:nvPicPr>
          <p:cNvPr id="134" name="Google Shape;134;p13"/>
          <p:cNvPicPr preferRelativeResize="0"/>
          <p:nvPr/>
        </p:nvPicPr>
        <p:blipFill>
          <a:blip r:embed="rId6">
            <a:alphaModFix/>
          </a:blip>
          <a:stretch>
            <a:fillRect/>
          </a:stretch>
        </p:blipFill>
        <p:spPr>
          <a:xfrm rot="311226">
            <a:off x="1379404" y="2448905"/>
            <a:ext cx="2961842" cy="1824025"/>
          </a:xfrm>
          <a:prstGeom prst="rect">
            <a:avLst/>
          </a:prstGeom>
          <a:noFill/>
          <a:ln>
            <a:noFill/>
          </a:ln>
        </p:spPr>
      </p:pic>
      <p:pic>
        <p:nvPicPr>
          <p:cNvPr id="135" name="Google Shape;135;p13"/>
          <p:cNvPicPr preferRelativeResize="0"/>
          <p:nvPr/>
        </p:nvPicPr>
        <p:blipFill>
          <a:blip r:embed="rId7">
            <a:alphaModFix/>
          </a:blip>
          <a:stretch>
            <a:fillRect/>
          </a:stretch>
        </p:blipFill>
        <p:spPr>
          <a:xfrm rot="-734681">
            <a:off x="3432548" y="3283275"/>
            <a:ext cx="5355014" cy="847725"/>
          </a:xfrm>
          <a:prstGeom prst="rect">
            <a:avLst/>
          </a:prstGeom>
          <a:noFill/>
          <a:ln>
            <a:noFill/>
          </a:ln>
        </p:spPr>
      </p:pic>
      <p:pic>
        <p:nvPicPr>
          <p:cNvPr id="136" name="Google Shape;136;p13"/>
          <p:cNvPicPr preferRelativeResize="0"/>
          <p:nvPr/>
        </p:nvPicPr>
        <p:blipFill>
          <a:blip r:embed="rId8">
            <a:alphaModFix/>
          </a:blip>
          <a:stretch>
            <a:fillRect/>
          </a:stretch>
        </p:blipFill>
        <p:spPr>
          <a:xfrm rot="-762123">
            <a:off x="952900" y="637513"/>
            <a:ext cx="4200525" cy="847725"/>
          </a:xfrm>
          <a:prstGeom prst="rect">
            <a:avLst/>
          </a:prstGeom>
          <a:noFill/>
          <a:ln>
            <a:noFill/>
          </a:ln>
        </p:spPr>
      </p:pic>
      <p:pic>
        <p:nvPicPr>
          <p:cNvPr id="137" name="Google Shape;137;p13"/>
          <p:cNvPicPr preferRelativeResize="0"/>
          <p:nvPr/>
        </p:nvPicPr>
        <p:blipFill rotWithShape="1">
          <a:blip r:embed="rId9">
            <a:alphaModFix/>
          </a:blip>
          <a:srcRect l="1273" r="2996" b="35429"/>
          <a:stretch/>
        </p:blipFill>
        <p:spPr>
          <a:xfrm>
            <a:off x="1535750" y="1442938"/>
            <a:ext cx="6072500" cy="797625"/>
          </a:xfrm>
          <a:prstGeom prst="rect">
            <a:avLst/>
          </a:prstGeom>
          <a:noFill/>
          <a:ln>
            <a:noFill/>
          </a:ln>
        </p:spPr>
      </p:pic>
      <p:pic>
        <p:nvPicPr>
          <p:cNvPr id="138" name="Google Shape;138;p13"/>
          <p:cNvPicPr preferRelativeResize="0"/>
          <p:nvPr/>
        </p:nvPicPr>
        <p:blipFill>
          <a:blip r:embed="rId10">
            <a:alphaModFix/>
          </a:blip>
          <a:stretch>
            <a:fillRect/>
          </a:stretch>
        </p:blipFill>
        <p:spPr>
          <a:xfrm>
            <a:off x="-66027" y="865800"/>
            <a:ext cx="2822400" cy="4123600"/>
          </a:xfrm>
          <a:prstGeom prst="rect">
            <a:avLst/>
          </a:prstGeom>
          <a:noFill/>
          <a:ln>
            <a:noFill/>
          </a:ln>
        </p:spPr>
      </p:pic>
      <p:pic>
        <p:nvPicPr>
          <p:cNvPr id="139" name="Google Shape;139;p13"/>
          <p:cNvPicPr preferRelativeResize="0"/>
          <p:nvPr/>
        </p:nvPicPr>
        <p:blipFill>
          <a:blip r:embed="rId10">
            <a:alphaModFix/>
          </a:blip>
          <a:stretch>
            <a:fillRect/>
          </a:stretch>
        </p:blipFill>
        <p:spPr>
          <a:xfrm>
            <a:off x="6537473" y="865800"/>
            <a:ext cx="2822400" cy="412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1500"/>
                                        <p:tgtEl>
                                          <p:spTgt spid="13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 calcmode="lin" valueType="num">
                                      <p:cBhvr additive="base">
                                        <p:cTn id="10" dur="1500"/>
                                        <p:tgtEl>
                                          <p:spTgt spid="139"/>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131"/>
                                        </p:tgtEl>
                                        <p:attrNameLst>
                                          <p:attrName>style.visibility</p:attrName>
                                        </p:attrNameLst>
                                      </p:cBhvr>
                                      <p:to>
                                        <p:strVal val="visible"/>
                                      </p:to>
                                    </p:set>
                                    <p:animEffect transition="in" filter="fade">
                                      <p:cBhvr>
                                        <p:cTn id="13" dur="1500"/>
                                        <p:tgtEl>
                                          <p:spTgt spid="1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3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7"/>
                                        </p:tgtEl>
                                        <p:attrNameLst>
                                          <p:attrName>style.visibility</p:attrName>
                                        </p:attrNameLst>
                                      </p:cBhvr>
                                      <p:to>
                                        <p:strVal val="visible"/>
                                      </p:to>
                                    </p:set>
                                    <p:animEffect transition="in" filter="fade">
                                      <p:cBhvr>
                                        <p:cTn id="38"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ctrTitle"/>
          </p:nvPr>
        </p:nvSpPr>
        <p:spPr>
          <a:xfrm>
            <a:off x="904009" y="556650"/>
            <a:ext cx="7335981"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t>Pie Chart – Oscar Season stats</a:t>
            </a:r>
            <a:endParaRPr lang="en-GB" dirty="0"/>
          </a:p>
        </p:txBody>
      </p:sp>
      <p:sp>
        <p:nvSpPr>
          <p:cNvPr id="8" name="Google Shape;188;p18">
            <a:extLst>
              <a:ext uri="{FF2B5EF4-FFF2-40B4-BE49-F238E27FC236}">
                <a16:creationId xmlns:a16="http://schemas.microsoft.com/office/drawing/2014/main" id="{4D7492C5-62D5-6FBB-1F5A-A58EA7E5FBD4}"/>
              </a:ext>
            </a:extLst>
          </p:cNvPr>
          <p:cNvSpPr/>
          <p:nvPr/>
        </p:nvSpPr>
        <p:spPr>
          <a:xfrm>
            <a:off x="86081" y="3991948"/>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2008 – 56% increase above average</a:t>
            </a:r>
            <a:endParaRPr sz="1200" dirty="0">
              <a:solidFill>
                <a:schemeClr val="dk1"/>
              </a:solidFill>
              <a:latin typeface="Lato"/>
              <a:ea typeface="Lato"/>
              <a:cs typeface="Lato"/>
              <a:sym typeface="Lato"/>
            </a:endParaRPr>
          </a:p>
        </p:txBody>
      </p:sp>
      <p:sp>
        <p:nvSpPr>
          <p:cNvPr id="9" name="Google Shape;188;p18">
            <a:extLst>
              <a:ext uri="{FF2B5EF4-FFF2-40B4-BE49-F238E27FC236}">
                <a16:creationId xmlns:a16="http://schemas.microsoft.com/office/drawing/2014/main" id="{E06801A1-17A3-91BD-C089-FC9BE5B35F0C}"/>
              </a:ext>
            </a:extLst>
          </p:cNvPr>
          <p:cNvSpPr/>
          <p:nvPr/>
        </p:nvSpPr>
        <p:spPr>
          <a:xfrm>
            <a:off x="3130585" y="3991948"/>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2013 – 119% increase above average</a:t>
            </a:r>
            <a:endParaRPr sz="1200" dirty="0">
              <a:solidFill>
                <a:schemeClr val="dk1"/>
              </a:solidFill>
              <a:latin typeface="Lato"/>
              <a:ea typeface="Lato"/>
              <a:cs typeface="Lato"/>
              <a:sym typeface="Lato"/>
            </a:endParaRPr>
          </a:p>
        </p:txBody>
      </p:sp>
      <p:sp>
        <p:nvSpPr>
          <p:cNvPr id="10" name="Google Shape;188;p18">
            <a:extLst>
              <a:ext uri="{FF2B5EF4-FFF2-40B4-BE49-F238E27FC236}">
                <a16:creationId xmlns:a16="http://schemas.microsoft.com/office/drawing/2014/main" id="{7FFB0B6E-2EC9-7E23-CD9C-B80560465357}"/>
              </a:ext>
            </a:extLst>
          </p:cNvPr>
          <p:cNvSpPr/>
          <p:nvPr/>
        </p:nvSpPr>
        <p:spPr>
          <a:xfrm>
            <a:off x="6175089" y="3991948"/>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2018 – 81% increase above average</a:t>
            </a:r>
          </a:p>
        </p:txBody>
      </p:sp>
      <p:pic>
        <p:nvPicPr>
          <p:cNvPr id="6" name="Picture 5" descr="A blue and orange pie chart&#10;&#10;Description automatically generated">
            <a:extLst>
              <a:ext uri="{FF2B5EF4-FFF2-40B4-BE49-F238E27FC236}">
                <a16:creationId xmlns:a16="http://schemas.microsoft.com/office/drawing/2014/main" id="{29943212-A07A-D41D-780C-C25FD0DE3C28}"/>
              </a:ext>
            </a:extLst>
          </p:cNvPr>
          <p:cNvPicPr>
            <a:picLocks noChangeAspect="1"/>
          </p:cNvPicPr>
          <p:nvPr/>
        </p:nvPicPr>
        <p:blipFill>
          <a:blip r:embed="rId3"/>
          <a:stretch>
            <a:fillRect/>
          </a:stretch>
        </p:blipFill>
        <p:spPr>
          <a:xfrm>
            <a:off x="86081" y="1490689"/>
            <a:ext cx="2882830" cy="2162122"/>
          </a:xfrm>
          <a:prstGeom prst="rect">
            <a:avLst/>
          </a:prstGeom>
        </p:spPr>
      </p:pic>
      <p:pic>
        <p:nvPicPr>
          <p:cNvPr id="11" name="Picture 10" descr="A blue and orange pie chart&#10;&#10;Description automatically generated">
            <a:extLst>
              <a:ext uri="{FF2B5EF4-FFF2-40B4-BE49-F238E27FC236}">
                <a16:creationId xmlns:a16="http://schemas.microsoft.com/office/drawing/2014/main" id="{0097FDE9-6703-27B8-5321-042647EAB941}"/>
              </a:ext>
            </a:extLst>
          </p:cNvPr>
          <p:cNvPicPr>
            <a:picLocks noChangeAspect="1"/>
          </p:cNvPicPr>
          <p:nvPr/>
        </p:nvPicPr>
        <p:blipFill>
          <a:blip r:embed="rId4"/>
          <a:stretch>
            <a:fillRect/>
          </a:stretch>
        </p:blipFill>
        <p:spPr>
          <a:xfrm>
            <a:off x="3130584" y="1490689"/>
            <a:ext cx="2882829" cy="2162122"/>
          </a:xfrm>
          <a:prstGeom prst="rect">
            <a:avLst/>
          </a:prstGeom>
        </p:spPr>
      </p:pic>
      <p:pic>
        <p:nvPicPr>
          <p:cNvPr id="13" name="Picture 12" descr="A blue and orange pie chart&#10;&#10;Description automatically generated">
            <a:extLst>
              <a:ext uri="{FF2B5EF4-FFF2-40B4-BE49-F238E27FC236}">
                <a16:creationId xmlns:a16="http://schemas.microsoft.com/office/drawing/2014/main" id="{E4DE4878-9EE3-7BDA-8A9D-ED53389E1482}"/>
              </a:ext>
            </a:extLst>
          </p:cNvPr>
          <p:cNvPicPr>
            <a:picLocks noChangeAspect="1"/>
          </p:cNvPicPr>
          <p:nvPr/>
        </p:nvPicPr>
        <p:blipFill>
          <a:blip r:embed="rId5"/>
          <a:stretch>
            <a:fillRect/>
          </a:stretch>
        </p:blipFill>
        <p:spPr>
          <a:xfrm>
            <a:off x="6175086" y="1490689"/>
            <a:ext cx="2882829" cy="2162122"/>
          </a:xfrm>
          <a:prstGeom prst="rect">
            <a:avLst/>
          </a:prstGeom>
        </p:spPr>
      </p:pic>
    </p:spTree>
    <p:extLst>
      <p:ext uri="{BB962C8B-B14F-4D97-AF65-F5344CB8AC3E}">
        <p14:creationId xmlns:p14="http://schemas.microsoft.com/office/powerpoint/2010/main" val="342859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Histogram</a:t>
            </a:r>
            <a:endParaRPr dirty="0"/>
          </a:p>
        </p:txBody>
      </p:sp>
      <p:sp>
        <p:nvSpPr>
          <p:cNvPr id="8" name="Google Shape;188;p18">
            <a:extLst>
              <a:ext uri="{FF2B5EF4-FFF2-40B4-BE49-F238E27FC236}">
                <a16:creationId xmlns:a16="http://schemas.microsoft.com/office/drawing/2014/main" id="{4D7492C5-62D5-6FBB-1F5A-A58EA7E5FBD4}"/>
              </a:ext>
            </a:extLst>
          </p:cNvPr>
          <p:cNvSpPr/>
          <p:nvPr/>
        </p:nvSpPr>
        <p:spPr>
          <a:xfrm>
            <a:off x="86081" y="3991948"/>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2008 – 6 in December</a:t>
            </a:r>
            <a:endParaRPr sz="1200" dirty="0">
              <a:solidFill>
                <a:schemeClr val="dk1"/>
              </a:solidFill>
              <a:latin typeface="Lato"/>
              <a:ea typeface="Lato"/>
              <a:cs typeface="Lato"/>
              <a:sym typeface="Lato"/>
            </a:endParaRPr>
          </a:p>
        </p:txBody>
      </p:sp>
      <p:sp>
        <p:nvSpPr>
          <p:cNvPr id="9" name="Google Shape;188;p18">
            <a:extLst>
              <a:ext uri="{FF2B5EF4-FFF2-40B4-BE49-F238E27FC236}">
                <a16:creationId xmlns:a16="http://schemas.microsoft.com/office/drawing/2014/main" id="{E06801A1-17A3-91BD-C089-FC9BE5B35F0C}"/>
              </a:ext>
            </a:extLst>
          </p:cNvPr>
          <p:cNvSpPr/>
          <p:nvPr/>
        </p:nvSpPr>
        <p:spPr>
          <a:xfrm>
            <a:off x="3130585" y="3991948"/>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2013 – 11 in December</a:t>
            </a:r>
            <a:endParaRPr sz="1200" dirty="0">
              <a:solidFill>
                <a:schemeClr val="dk1"/>
              </a:solidFill>
              <a:latin typeface="Lato"/>
              <a:ea typeface="Lato"/>
              <a:cs typeface="Lato"/>
              <a:sym typeface="Lato"/>
            </a:endParaRPr>
          </a:p>
        </p:txBody>
      </p:sp>
      <p:sp>
        <p:nvSpPr>
          <p:cNvPr id="10" name="Google Shape;188;p18">
            <a:extLst>
              <a:ext uri="{FF2B5EF4-FFF2-40B4-BE49-F238E27FC236}">
                <a16:creationId xmlns:a16="http://schemas.microsoft.com/office/drawing/2014/main" id="{7FFB0B6E-2EC9-7E23-CD9C-B80560465357}"/>
              </a:ext>
            </a:extLst>
          </p:cNvPr>
          <p:cNvSpPr/>
          <p:nvPr/>
        </p:nvSpPr>
        <p:spPr>
          <a:xfrm>
            <a:off x="6175089" y="3991948"/>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2018 - 10 in December</a:t>
            </a:r>
            <a:endParaRPr sz="1200" dirty="0">
              <a:solidFill>
                <a:schemeClr val="dk1"/>
              </a:solidFill>
              <a:latin typeface="Lato"/>
              <a:ea typeface="Lato"/>
              <a:cs typeface="Lato"/>
              <a:sym typeface="Lato"/>
            </a:endParaRPr>
          </a:p>
        </p:txBody>
      </p:sp>
      <p:pic>
        <p:nvPicPr>
          <p:cNvPr id="12" name="Picture 11" descr="A graph with blue squares&#10;&#10;Description automatically generated">
            <a:extLst>
              <a:ext uri="{FF2B5EF4-FFF2-40B4-BE49-F238E27FC236}">
                <a16:creationId xmlns:a16="http://schemas.microsoft.com/office/drawing/2014/main" id="{70907984-5785-4270-2FB7-39CEBDCD4F7C}"/>
              </a:ext>
            </a:extLst>
          </p:cNvPr>
          <p:cNvPicPr>
            <a:picLocks noChangeAspect="1"/>
          </p:cNvPicPr>
          <p:nvPr/>
        </p:nvPicPr>
        <p:blipFill>
          <a:blip r:embed="rId3"/>
          <a:stretch>
            <a:fillRect/>
          </a:stretch>
        </p:blipFill>
        <p:spPr>
          <a:xfrm>
            <a:off x="86082" y="1490138"/>
            <a:ext cx="2882829" cy="2162122"/>
          </a:xfrm>
          <a:prstGeom prst="rect">
            <a:avLst/>
          </a:prstGeom>
        </p:spPr>
      </p:pic>
      <p:pic>
        <p:nvPicPr>
          <p:cNvPr id="14" name="Picture 13" descr="A graph with blue squares&#10;&#10;Description automatically generated">
            <a:extLst>
              <a:ext uri="{FF2B5EF4-FFF2-40B4-BE49-F238E27FC236}">
                <a16:creationId xmlns:a16="http://schemas.microsoft.com/office/drawing/2014/main" id="{5AD7A943-8729-F1B0-8D64-3E74B27AA856}"/>
              </a:ext>
            </a:extLst>
          </p:cNvPr>
          <p:cNvPicPr>
            <a:picLocks noChangeAspect="1"/>
          </p:cNvPicPr>
          <p:nvPr/>
        </p:nvPicPr>
        <p:blipFill>
          <a:blip r:embed="rId4"/>
          <a:stretch>
            <a:fillRect/>
          </a:stretch>
        </p:blipFill>
        <p:spPr>
          <a:xfrm>
            <a:off x="3130584" y="1490138"/>
            <a:ext cx="2882831" cy="2162123"/>
          </a:xfrm>
          <a:prstGeom prst="rect">
            <a:avLst/>
          </a:prstGeom>
        </p:spPr>
      </p:pic>
      <p:pic>
        <p:nvPicPr>
          <p:cNvPr id="16" name="Picture 15" descr="A graph with blue squares&#10;&#10;Description automatically generated">
            <a:extLst>
              <a:ext uri="{FF2B5EF4-FFF2-40B4-BE49-F238E27FC236}">
                <a16:creationId xmlns:a16="http://schemas.microsoft.com/office/drawing/2014/main" id="{F6DE87CD-3292-63BE-4099-09F92745E957}"/>
              </a:ext>
            </a:extLst>
          </p:cNvPr>
          <p:cNvPicPr>
            <a:picLocks noChangeAspect="1"/>
          </p:cNvPicPr>
          <p:nvPr/>
        </p:nvPicPr>
        <p:blipFill>
          <a:blip r:embed="rId5"/>
          <a:stretch>
            <a:fillRect/>
          </a:stretch>
        </p:blipFill>
        <p:spPr>
          <a:xfrm>
            <a:off x="6175088" y="1490138"/>
            <a:ext cx="2882829" cy="2162122"/>
          </a:xfrm>
          <a:prstGeom prst="rect">
            <a:avLst/>
          </a:prstGeom>
        </p:spPr>
      </p:pic>
    </p:spTree>
    <p:extLst>
      <p:ext uri="{BB962C8B-B14F-4D97-AF65-F5344CB8AC3E}">
        <p14:creationId xmlns:p14="http://schemas.microsoft.com/office/powerpoint/2010/main" val="126501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3"/>
          <p:cNvSpPr/>
          <p:nvPr/>
        </p:nvSpPr>
        <p:spPr>
          <a:xfrm>
            <a:off x="1266450" y="513625"/>
            <a:ext cx="6611100" cy="3808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30" name="Google Shape;130;p13"/>
          <p:cNvPicPr preferRelativeResize="0"/>
          <p:nvPr/>
        </p:nvPicPr>
        <p:blipFill>
          <a:blip r:embed="rId3">
            <a:alphaModFix/>
          </a:blip>
          <a:stretch>
            <a:fillRect/>
          </a:stretch>
        </p:blipFill>
        <p:spPr>
          <a:xfrm>
            <a:off x="763800" y="513625"/>
            <a:ext cx="7616399" cy="3808200"/>
          </a:xfrm>
          <a:prstGeom prst="rect">
            <a:avLst/>
          </a:prstGeom>
          <a:noFill/>
          <a:ln>
            <a:noFill/>
          </a:ln>
        </p:spPr>
      </p:pic>
      <p:sp>
        <p:nvSpPr>
          <p:cNvPr id="131" name="Google Shape;131;p13"/>
          <p:cNvSpPr txBox="1"/>
          <p:nvPr/>
        </p:nvSpPr>
        <p:spPr>
          <a:xfrm>
            <a:off x="2579269" y="1447801"/>
            <a:ext cx="3985459" cy="1011382"/>
          </a:xfrm>
          <a:prstGeom prst="rect">
            <a:avLst/>
          </a:prstGeom>
          <a:noFill/>
          <a:ln>
            <a:noFill/>
          </a:ln>
        </p:spPr>
        <p:txBody>
          <a:bodyPr spcFirstLastPara="1" wrap="square" lIns="91425" tIns="91425" rIns="91425" bIns="91425" anchor="t" anchorCtr="0">
            <a:noAutofit/>
          </a:bodyPr>
          <a:lstStyle/>
          <a:p>
            <a:pPr lvl="0" algn="ctr"/>
            <a:r>
              <a:rPr lang="en-US" sz="1700" b="1" dirty="0">
                <a:solidFill>
                  <a:schemeClr val="dk1"/>
                </a:solidFill>
                <a:latin typeface="Lato"/>
                <a:ea typeface="Lato"/>
                <a:cs typeface="Lato"/>
                <a:sym typeface="Lato"/>
              </a:rPr>
              <a:t>Hypothesis 2:</a:t>
            </a:r>
          </a:p>
          <a:p>
            <a:pPr lvl="0" algn="ctr"/>
            <a:r>
              <a:rPr lang="en-US" sz="1700" dirty="0">
                <a:solidFill>
                  <a:schemeClr val="dk1"/>
                </a:solidFill>
                <a:latin typeface="Lato"/>
                <a:ea typeface="Lato"/>
                <a:cs typeface="Lato"/>
                <a:sym typeface="Lato"/>
              </a:rPr>
              <a:t>If a movie receives high review scores, it is more likely to be nominated</a:t>
            </a:r>
          </a:p>
        </p:txBody>
      </p:sp>
    </p:spTree>
    <p:extLst>
      <p:ext uri="{BB962C8B-B14F-4D97-AF65-F5344CB8AC3E}">
        <p14:creationId xmlns:p14="http://schemas.microsoft.com/office/powerpoint/2010/main" val="257499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ctrTitle"/>
          </p:nvPr>
        </p:nvSpPr>
        <p:spPr>
          <a:xfrm>
            <a:off x="2802300" y="316749"/>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Multi-Box Plot</a:t>
            </a:r>
            <a:endParaRPr dirty="0"/>
          </a:p>
        </p:txBody>
      </p:sp>
      <p:sp>
        <p:nvSpPr>
          <p:cNvPr id="8" name="Google Shape;188;p18">
            <a:extLst>
              <a:ext uri="{FF2B5EF4-FFF2-40B4-BE49-F238E27FC236}">
                <a16:creationId xmlns:a16="http://schemas.microsoft.com/office/drawing/2014/main" id="{4D7492C5-62D5-6FBB-1F5A-A58EA7E5FBD4}"/>
              </a:ext>
            </a:extLst>
          </p:cNvPr>
          <p:cNvSpPr/>
          <p:nvPr/>
        </p:nvSpPr>
        <p:spPr>
          <a:xfrm>
            <a:off x="5503208" y="1561151"/>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2008</a:t>
            </a:r>
            <a:endParaRPr sz="1200" dirty="0">
              <a:solidFill>
                <a:schemeClr val="dk1"/>
              </a:solidFill>
              <a:latin typeface="Lato"/>
              <a:ea typeface="Lato"/>
              <a:cs typeface="Lato"/>
              <a:sym typeface="Lato"/>
            </a:endParaRPr>
          </a:p>
        </p:txBody>
      </p:sp>
      <p:sp>
        <p:nvSpPr>
          <p:cNvPr id="9" name="Google Shape;188;p18">
            <a:extLst>
              <a:ext uri="{FF2B5EF4-FFF2-40B4-BE49-F238E27FC236}">
                <a16:creationId xmlns:a16="http://schemas.microsoft.com/office/drawing/2014/main" id="{E06801A1-17A3-91BD-C089-FC9BE5B35F0C}"/>
              </a:ext>
            </a:extLst>
          </p:cNvPr>
          <p:cNvSpPr/>
          <p:nvPr/>
        </p:nvSpPr>
        <p:spPr>
          <a:xfrm>
            <a:off x="5503208" y="2902997"/>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2013</a:t>
            </a:r>
            <a:endParaRPr sz="1200" dirty="0">
              <a:solidFill>
                <a:schemeClr val="dk1"/>
              </a:solidFill>
              <a:latin typeface="Lato"/>
              <a:ea typeface="Lato"/>
              <a:cs typeface="Lato"/>
              <a:sym typeface="Lato"/>
            </a:endParaRPr>
          </a:p>
        </p:txBody>
      </p:sp>
      <p:sp>
        <p:nvSpPr>
          <p:cNvPr id="10" name="Google Shape;188;p18">
            <a:extLst>
              <a:ext uri="{FF2B5EF4-FFF2-40B4-BE49-F238E27FC236}">
                <a16:creationId xmlns:a16="http://schemas.microsoft.com/office/drawing/2014/main" id="{7FFB0B6E-2EC9-7E23-CD9C-B80560465357}"/>
              </a:ext>
            </a:extLst>
          </p:cNvPr>
          <p:cNvSpPr/>
          <p:nvPr/>
        </p:nvSpPr>
        <p:spPr>
          <a:xfrm>
            <a:off x="5503208" y="4244843"/>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2018</a:t>
            </a:r>
            <a:endParaRPr sz="1200" dirty="0">
              <a:solidFill>
                <a:schemeClr val="dk1"/>
              </a:solidFill>
              <a:latin typeface="Lato"/>
              <a:ea typeface="Lato"/>
              <a:cs typeface="Lato"/>
              <a:sym typeface="Lato"/>
            </a:endParaRPr>
          </a:p>
        </p:txBody>
      </p:sp>
      <p:pic>
        <p:nvPicPr>
          <p:cNvPr id="13" name="Picture 12">
            <a:extLst>
              <a:ext uri="{FF2B5EF4-FFF2-40B4-BE49-F238E27FC236}">
                <a16:creationId xmlns:a16="http://schemas.microsoft.com/office/drawing/2014/main" id="{7FDD77B5-DA4B-9E46-6930-2633C312B761}"/>
              </a:ext>
            </a:extLst>
          </p:cNvPr>
          <p:cNvPicPr>
            <a:picLocks noChangeAspect="1"/>
          </p:cNvPicPr>
          <p:nvPr/>
        </p:nvPicPr>
        <p:blipFill rotWithShape="1">
          <a:blip r:embed="rId3"/>
          <a:srcRect r="63106"/>
          <a:stretch/>
        </p:blipFill>
        <p:spPr>
          <a:xfrm>
            <a:off x="551062" y="1108449"/>
            <a:ext cx="4173340" cy="1256858"/>
          </a:xfrm>
          <a:prstGeom prst="rect">
            <a:avLst/>
          </a:prstGeom>
        </p:spPr>
      </p:pic>
      <p:pic>
        <p:nvPicPr>
          <p:cNvPr id="15" name="Picture 14">
            <a:extLst>
              <a:ext uri="{FF2B5EF4-FFF2-40B4-BE49-F238E27FC236}">
                <a16:creationId xmlns:a16="http://schemas.microsoft.com/office/drawing/2014/main" id="{116DACC7-DDBF-991B-3528-5C69CEC59CDA}"/>
              </a:ext>
            </a:extLst>
          </p:cNvPr>
          <p:cNvPicPr>
            <a:picLocks noChangeAspect="1"/>
          </p:cNvPicPr>
          <p:nvPr/>
        </p:nvPicPr>
        <p:blipFill rotWithShape="1">
          <a:blip r:embed="rId4"/>
          <a:srcRect r="63105"/>
          <a:stretch/>
        </p:blipFill>
        <p:spPr>
          <a:xfrm>
            <a:off x="551061" y="2450294"/>
            <a:ext cx="4173339" cy="1256859"/>
          </a:xfrm>
          <a:prstGeom prst="rect">
            <a:avLst/>
          </a:prstGeom>
        </p:spPr>
      </p:pic>
      <p:pic>
        <p:nvPicPr>
          <p:cNvPr id="17" name="Picture 16">
            <a:extLst>
              <a:ext uri="{FF2B5EF4-FFF2-40B4-BE49-F238E27FC236}">
                <a16:creationId xmlns:a16="http://schemas.microsoft.com/office/drawing/2014/main" id="{2609F931-627B-9393-CE86-73AAF0A5B94D}"/>
              </a:ext>
            </a:extLst>
          </p:cNvPr>
          <p:cNvPicPr>
            <a:picLocks noChangeAspect="1"/>
          </p:cNvPicPr>
          <p:nvPr/>
        </p:nvPicPr>
        <p:blipFill rotWithShape="1">
          <a:blip r:embed="rId5"/>
          <a:srcRect l="-6025" t="-187413" r="68298" b="187413"/>
          <a:stretch/>
        </p:blipFill>
        <p:spPr>
          <a:xfrm>
            <a:off x="0" y="2063750"/>
            <a:ext cx="3449782" cy="1016000"/>
          </a:xfrm>
          <a:prstGeom prst="rect">
            <a:avLst/>
          </a:prstGeom>
        </p:spPr>
      </p:pic>
      <p:pic>
        <p:nvPicPr>
          <p:cNvPr id="19" name="Picture 18">
            <a:extLst>
              <a:ext uri="{FF2B5EF4-FFF2-40B4-BE49-F238E27FC236}">
                <a16:creationId xmlns:a16="http://schemas.microsoft.com/office/drawing/2014/main" id="{1BAA23D9-75DC-3405-DD33-1FEFB06E62A6}"/>
              </a:ext>
            </a:extLst>
          </p:cNvPr>
          <p:cNvPicPr>
            <a:picLocks noChangeAspect="1"/>
          </p:cNvPicPr>
          <p:nvPr/>
        </p:nvPicPr>
        <p:blipFill rotWithShape="1">
          <a:blip r:embed="rId5"/>
          <a:srcRect r="63106"/>
          <a:stretch/>
        </p:blipFill>
        <p:spPr>
          <a:xfrm>
            <a:off x="551061" y="3792141"/>
            <a:ext cx="4173339" cy="1256857"/>
          </a:xfrm>
          <a:prstGeom prst="rect">
            <a:avLst/>
          </a:prstGeom>
        </p:spPr>
      </p:pic>
    </p:spTree>
    <p:extLst>
      <p:ext uri="{BB962C8B-B14F-4D97-AF65-F5344CB8AC3E}">
        <p14:creationId xmlns:p14="http://schemas.microsoft.com/office/powerpoint/2010/main" val="118491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3"/>
          <p:cNvSpPr/>
          <p:nvPr/>
        </p:nvSpPr>
        <p:spPr>
          <a:xfrm>
            <a:off x="1266450" y="513625"/>
            <a:ext cx="6611100" cy="3808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30" name="Google Shape;130;p13"/>
          <p:cNvPicPr preferRelativeResize="0"/>
          <p:nvPr/>
        </p:nvPicPr>
        <p:blipFill>
          <a:blip r:embed="rId3">
            <a:alphaModFix/>
          </a:blip>
          <a:stretch>
            <a:fillRect/>
          </a:stretch>
        </p:blipFill>
        <p:spPr>
          <a:xfrm>
            <a:off x="763800" y="513625"/>
            <a:ext cx="7616399" cy="3808200"/>
          </a:xfrm>
          <a:prstGeom prst="rect">
            <a:avLst/>
          </a:prstGeom>
          <a:noFill/>
          <a:ln>
            <a:noFill/>
          </a:ln>
        </p:spPr>
      </p:pic>
      <p:sp>
        <p:nvSpPr>
          <p:cNvPr id="131" name="Google Shape;131;p13"/>
          <p:cNvSpPr txBox="1"/>
          <p:nvPr/>
        </p:nvSpPr>
        <p:spPr>
          <a:xfrm>
            <a:off x="2579270" y="1456460"/>
            <a:ext cx="3985459" cy="1205344"/>
          </a:xfrm>
          <a:prstGeom prst="rect">
            <a:avLst/>
          </a:prstGeom>
          <a:noFill/>
          <a:ln>
            <a:noFill/>
          </a:ln>
        </p:spPr>
        <p:txBody>
          <a:bodyPr spcFirstLastPara="1" wrap="square" lIns="91425" tIns="91425" rIns="91425" bIns="91425" anchor="t" anchorCtr="0">
            <a:noAutofit/>
          </a:bodyPr>
          <a:lstStyle/>
          <a:p>
            <a:pPr lvl="0" algn="ctr"/>
            <a:r>
              <a:rPr lang="en-US" sz="1700" b="1" dirty="0">
                <a:solidFill>
                  <a:schemeClr val="dk1"/>
                </a:solidFill>
                <a:latin typeface="Lato"/>
                <a:ea typeface="Lato"/>
                <a:cs typeface="Lato"/>
                <a:sym typeface="Lato"/>
              </a:rPr>
              <a:t>Hypothesis 3:</a:t>
            </a:r>
          </a:p>
          <a:p>
            <a:pPr lvl="0" algn="ctr"/>
            <a:r>
              <a:rPr lang="en-US" sz="1700" dirty="0">
                <a:solidFill>
                  <a:schemeClr val="dk1"/>
                </a:solidFill>
                <a:latin typeface="Lato"/>
                <a:ea typeface="Lato"/>
                <a:cs typeface="Lato"/>
                <a:sym typeface="Lato"/>
              </a:rPr>
              <a:t>The later in the year a movie is released, the higher average review scores it will receive.</a:t>
            </a:r>
          </a:p>
        </p:txBody>
      </p:sp>
    </p:spTree>
    <p:extLst>
      <p:ext uri="{BB962C8B-B14F-4D97-AF65-F5344CB8AC3E}">
        <p14:creationId xmlns:p14="http://schemas.microsoft.com/office/powerpoint/2010/main" val="284975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Scatterplot</a:t>
            </a:r>
            <a:endParaRPr dirty="0"/>
          </a:p>
        </p:txBody>
      </p:sp>
      <p:sp>
        <p:nvSpPr>
          <p:cNvPr id="8" name="Google Shape;188;p18">
            <a:extLst>
              <a:ext uri="{FF2B5EF4-FFF2-40B4-BE49-F238E27FC236}">
                <a16:creationId xmlns:a16="http://schemas.microsoft.com/office/drawing/2014/main" id="{4D7492C5-62D5-6FBB-1F5A-A58EA7E5FBD4}"/>
              </a:ext>
            </a:extLst>
          </p:cNvPr>
          <p:cNvSpPr/>
          <p:nvPr/>
        </p:nvSpPr>
        <p:spPr>
          <a:xfrm>
            <a:off x="86081" y="3991948"/>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2008 - </a:t>
            </a:r>
            <a:r>
              <a:rPr lang="en-GB" sz="1200" b="1" dirty="0">
                <a:solidFill>
                  <a:schemeClr val="dk1"/>
                </a:solidFill>
                <a:latin typeface="Lato"/>
                <a:ea typeface="Lato"/>
                <a:cs typeface="Lato"/>
                <a:sym typeface="Lato"/>
              </a:rPr>
              <a:t>The r-value is: 0.13618784692218067</a:t>
            </a:r>
            <a:endParaRPr sz="1200" dirty="0">
              <a:solidFill>
                <a:schemeClr val="dk1"/>
              </a:solidFill>
              <a:latin typeface="Lato"/>
              <a:ea typeface="Lato"/>
              <a:cs typeface="Lato"/>
              <a:sym typeface="Lato"/>
            </a:endParaRPr>
          </a:p>
        </p:txBody>
      </p:sp>
      <p:sp>
        <p:nvSpPr>
          <p:cNvPr id="9" name="Google Shape;188;p18">
            <a:extLst>
              <a:ext uri="{FF2B5EF4-FFF2-40B4-BE49-F238E27FC236}">
                <a16:creationId xmlns:a16="http://schemas.microsoft.com/office/drawing/2014/main" id="{E06801A1-17A3-91BD-C089-FC9BE5B35F0C}"/>
              </a:ext>
            </a:extLst>
          </p:cNvPr>
          <p:cNvSpPr/>
          <p:nvPr/>
        </p:nvSpPr>
        <p:spPr>
          <a:xfrm>
            <a:off x="3130585" y="3991948"/>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2013 - </a:t>
            </a:r>
            <a:r>
              <a:rPr lang="en-GB" sz="1200" b="1" dirty="0">
                <a:solidFill>
                  <a:schemeClr val="dk1"/>
                </a:solidFill>
                <a:latin typeface="Lato"/>
                <a:ea typeface="Lato"/>
                <a:cs typeface="Lato"/>
                <a:sym typeface="Lato"/>
              </a:rPr>
              <a:t>The r-value is: 0.15815392452964822</a:t>
            </a:r>
            <a:endParaRPr sz="1200" dirty="0">
              <a:solidFill>
                <a:schemeClr val="dk1"/>
              </a:solidFill>
              <a:latin typeface="Lato"/>
              <a:ea typeface="Lato"/>
              <a:cs typeface="Lato"/>
              <a:sym typeface="Lato"/>
            </a:endParaRPr>
          </a:p>
        </p:txBody>
      </p:sp>
      <p:sp>
        <p:nvSpPr>
          <p:cNvPr id="10" name="Google Shape;188;p18">
            <a:extLst>
              <a:ext uri="{FF2B5EF4-FFF2-40B4-BE49-F238E27FC236}">
                <a16:creationId xmlns:a16="http://schemas.microsoft.com/office/drawing/2014/main" id="{7FFB0B6E-2EC9-7E23-CD9C-B80560465357}"/>
              </a:ext>
            </a:extLst>
          </p:cNvPr>
          <p:cNvSpPr/>
          <p:nvPr/>
        </p:nvSpPr>
        <p:spPr>
          <a:xfrm>
            <a:off x="6175089" y="3991948"/>
            <a:ext cx="2882830" cy="351452"/>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2018 - </a:t>
            </a:r>
            <a:r>
              <a:rPr lang="en-GB" sz="1200" b="1" dirty="0">
                <a:solidFill>
                  <a:schemeClr val="dk1"/>
                </a:solidFill>
                <a:latin typeface="Lato"/>
                <a:ea typeface="Lato"/>
                <a:cs typeface="Lato"/>
                <a:sym typeface="Lato"/>
              </a:rPr>
              <a:t>The r-value is: 0.03995487401930444</a:t>
            </a:r>
            <a:endParaRPr sz="1200" dirty="0">
              <a:solidFill>
                <a:schemeClr val="dk1"/>
              </a:solidFill>
              <a:latin typeface="Lato"/>
              <a:ea typeface="Lato"/>
              <a:cs typeface="Lato"/>
              <a:sym typeface="Lato"/>
            </a:endParaRPr>
          </a:p>
        </p:txBody>
      </p:sp>
      <p:pic>
        <p:nvPicPr>
          <p:cNvPr id="6" name="Picture 5" descr="A diagram of a number of blue dots&#10;&#10;Description automatically generated">
            <a:extLst>
              <a:ext uri="{FF2B5EF4-FFF2-40B4-BE49-F238E27FC236}">
                <a16:creationId xmlns:a16="http://schemas.microsoft.com/office/drawing/2014/main" id="{2C7525BA-3B7E-C861-AA9E-2CB62010E9D7}"/>
              </a:ext>
            </a:extLst>
          </p:cNvPr>
          <p:cNvPicPr>
            <a:picLocks noChangeAspect="1"/>
          </p:cNvPicPr>
          <p:nvPr/>
        </p:nvPicPr>
        <p:blipFill>
          <a:blip r:embed="rId3"/>
          <a:stretch>
            <a:fillRect/>
          </a:stretch>
        </p:blipFill>
        <p:spPr>
          <a:xfrm>
            <a:off x="6175089" y="1490138"/>
            <a:ext cx="2882829" cy="2162122"/>
          </a:xfrm>
          <a:prstGeom prst="rect">
            <a:avLst/>
          </a:prstGeom>
        </p:spPr>
      </p:pic>
      <p:pic>
        <p:nvPicPr>
          <p:cNvPr id="11" name="Picture 10" descr="A diagram of blue dots&#10;&#10;Description automatically generated">
            <a:extLst>
              <a:ext uri="{FF2B5EF4-FFF2-40B4-BE49-F238E27FC236}">
                <a16:creationId xmlns:a16="http://schemas.microsoft.com/office/drawing/2014/main" id="{0379A900-46B5-78B2-6B4A-81F7C5E83E09}"/>
              </a:ext>
            </a:extLst>
          </p:cNvPr>
          <p:cNvPicPr>
            <a:picLocks noChangeAspect="1"/>
          </p:cNvPicPr>
          <p:nvPr/>
        </p:nvPicPr>
        <p:blipFill>
          <a:blip r:embed="rId4"/>
          <a:stretch>
            <a:fillRect/>
          </a:stretch>
        </p:blipFill>
        <p:spPr>
          <a:xfrm>
            <a:off x="3130585" y="1490138"/>
            <a:ext cx="2882830" cy="2162122"/>
          </a:xfrm>
          <a:prstGeom prst="rect">
            <a:avLst/>
          </a:prstGeom>
        </p:spPr>
      </p:pic>
      <p:pic>
        <p:nvPicPr>
          <p:cNvPr id="13" name="Picture 12" descr="A graph of blue dots&#10;&#10;Description automatically generated">
            <a:extLst>
              <a:ext uri="{FF2B5EF4-FFF2-40B4-BE49-F238E27FC236}">
                <a16:creationId xmlns:a16="http://schemas.microsoft.com/office/drawing/2014/main" id="{2D3C82E6-0EC6-3F68-2E4F-27B0BF5C7100}"/>
              </a:ext>
            </a:extLst>
          </p:cNvPr>
          <p:cNvPicPr>
            <a:picLocks noChangeAspect="1"/>
          </p:cNvPicPr>
          <p:nvPr/>
        </p:nvPicPr>
        <p:blipFill>
          <a:blip r:embed="rId5"/>
          <a:stretch>
            <a:fillRect/>
          </a:stretch>
        </p:blipFill>
        <p:spPr>
          <a:xfrm>
            <a:off x="86081" y="1490139"/>
            <a:ext cx="2882829" cy="2162122"/>
          </a:xfrm>
          <a:prstGeom prst="rect">
            <a:avLst/>
          </a:prstGeom>
        </p:spPr>
      </p:pic>
    </p:spTree>
    <p:extLst>
      <p:ext uri="{BB962C8B-B14F-4D97-AF65-F5344CB8AC3E}">
        <p14:creationId xmlns:p14="http://schemas.microsoft.com/office/powerpoint/2010/main" val="26200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Conclusions</a:t>
            </a:r>
            <a:endParaRPr dirty="0"/>
          </a:p>
        </p:txBody>
      </p:sp>
      <p:sp>
        <p:nvSpPr>
          <p:cNvPr id="10" name="Google Shape;169;p16">
            <a:extLst>
              <a:ext uri="{FF2B5EF4-FFF2-40B4-BE49-F238E27FC236}">
                <a16:creationId xmlns:a16="http://schemas.microsoft.com/office/drawing/2014/main" id="{267B5D68-7C11-E21D-AD11-B81C2160A3C4}"/>
              </a:ext>
            </a:extLst>
          </p:cNvPr>
          <p:cNvSpPr/>
          <p:nvPr/>
        </p:nvSpPr>
        <p:spPr>
          <a:xfrm>
            <a:off x="3236700" y="1520579"/>
            <a:ext cx="2670600" cy="3130445"/>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No, </a:t>
            </a:r>
            <a:r>
              <a:rPr lang="en" sz="1200" dirty="0">
                <a:solidFill>
                  <a:schemeClr val="dk1"/>
                </a:solidFill>
                <a:latin typeface="Lato"/>
                <a:ea typeface="Lato"/>
                <a:cs typeface="Lato"/>
                <a:sym typeface="Lato"/>
              </a:rPr>
              <a:t>a movie receiving a high review scores does not mean it is more likely to be nominated</a:t>
            </a:r>
            <a:endParaRPr sz="1200" dirty="0">
              <a:solidFill>
                <a:schemeClr val="dk1"/>
              </a:solidFill>
            </a:endParaRPr>
          </a:p>
        </p:txBody>
      </p:sp>
      <p:sp>
        <p:nvSpPr>
          <p:cNvPr id="11" name="Google Shape;170;p16">
            <a:extLst>
              <a:ext uri="{FF2B5EF4-FFF2-40B4-BE49-F238E27FC236}">
                <a16:creationId xmlns:a16="http://schemas.microsoft.com/office/drawing/2014/main" id="{26C0B25F-4187-E5E9-21D1-C895455B872D}"/>
              </a:ext>
            </a:extLst>
          </p:cNvPr>
          <p:cNvSpPr/>
          <p:nvPr/>
        </p:nvSpPr>
        <p:spPr>
          <a:xfrm>
            <a:off x="300075" y="1520580"/>
            <a:ext cx="2670600" cy="3130445"/>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Yes, </a:t>
            </a:r>
            <a:r>
              <a:rPr lang="en" sz="1200" dirty="0">
                <a:solidFill>
                  <a:schemeClr val="dk1"/>
                </a:solidFill>
                <a:latin typeface="Lato"/>
                <a:ea typeface="Lato"/>
                <a:cs typeface="Lato"/>
                <a:sym typeface="Lato"/>
              </a:rPr>
              <a:t>If a movie is released within two months of the nominations closing, it is more likely to be nominated</a:t>
            </a:r>
            <a:endParaRPr sz="1200" dirty="0">
              <a:solidFill>
                <a:schemeClr val="dk1"/>
              </a:solidFill>
              <a:latin typeface="Lato"/>
              <a:ea typeface="Lato"/>
              <a:cs typeface="Lato"/>
              <a:sym typeface="Lato"/>
            </a:endParaRPr>
          </a:p>
        </p:txBody>
      </p:sp>
      <p:sp>
        <p:nvSpPr>
          <p:cNvPr id="12" name="Google Shape;171;p16">
            <a:extLst>
              <a:ext uri="{FF2B5EF4-FFF2-40B4-BE49-F238E27FC236}">
                <a16:creationId xmlns:a16="http://schemas.microsoft.com/office/drawing/2014/main" id="{296FF672-D795-C85C-9E47-D6C4366AD636}"/>
              </a:ext>
            </a:extLst>
          </p:cNvPr>
          <p:cNvSpPr/>
          <p:nvPr/>
        </p:nvSpPr>
        <p:spPr>
          <a:xfrm>
            <a:off x="6173325" y="1520579"/>
            <a:ext cx="2670600" cy="3130444"/>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Yes, </a:t>
            </a:r>
            <a:r>
              <a:rPr lang="en" sz="1200" dirty="0">
                <a:solidFill>
                  <a:schemeClr val="dk1"/>
                </a:solidFill>
                <a:latin typeface="Lato"/>
                <a:ea typeface="Lato"/>
                <a:cs typeface="Lato"/>
                <a:sym typeface="Lato"/>
              </a:rPr>
              <a:t>the later in the year a movie is released, the higher average review scores it will receive.</a:t>
            </a:r>
            <a:endParaRPr sz="1200" dirty="0">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3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Driving Factor</a:t>
            </a:r>
            <a:endParaRPr dirty="0"/>
          </a:p>
        </p:txBody>
      </p:sp>
      <p:pic>
        <p:nvPicPr>
          <p:cNvPr id="5" name="Picture 4" descr="A group of people on a stage&#10;&#10;Description automatically generated">
            <a:extLst>
              <a:ext uri="{FF2B5EF4-FFF2-40B4-BE49-F238E27FC236}">
                <a16:creationId xmlns:a16="http://schemas.microsoft.com/office/drawing/2014/main" id="{1E1CBCFD-A3F4-5D9E-3599-D6BB5DD91CF6}"/>
              </a:ext>
            </a:extLst>
          </p:cNvPr>
          <p:cNvPicPr>
            <a:picLocks noChangeAspect="1"/>
          </p:cNvPicPr>
          <p:nvPr/>
        </p:nvPicPr>
        <p:blipFill>
          <a:blip r:embed="rId3"/>
          <a:stretch>
            <a:fillRect/>
          </a:stretch>
        </p:blipFill>
        <p:spPr>
          <a:xfrm>
            <a:off x="2222139" y="1408866"/>
            <a:ext cx="4699721" cy="3133148"/>
          </a:xfrm>
          <a:prstGeom prst="rect">
            <a:avLst/>
          </a:prstGeom>
        </p:spPr>
      </p:pic>
    </p:spTree>
    <p:extLst>
      <p:ext uri="{BB962C8B-B14F-4D97-AF65-F5344CB8AC3E}">
        <p14:creationId xmlns:p14="http://schemas.microsoft.com/office/powerpoint/2010/main" val="267964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The Future</a:t>
            </a:r>
            <a:endParaRPr dirty="0"/>
          </a:p>
        </p:txBody>
      </p:sp>
      <p:sp>
        <p:nvSpPr>
          <p:cNvPr id="10" name="Google Shape;169;p16">
            <a:extLst>
              <a:ext uri="{FF2B5EF4-FFF2-40B4-BE49-F238E27FC236}">
                <a16:creationId xmlns:a16="http://schemas.microsoft.com/office/drawing/2014/main" id="{267B5D68-7C11-E21D-AD11-B81C2160A3C4}"/>
              </a:ext>
            </a:extLst>
          </p:cNvPr>
          <p:cNvSpPr/>
          <p:nvPr/>
        </p:nvSpPr>
        <p:spPr>
          <a:xfrm>
            <a:off x="3236700" y="1520580"/>
            <a:ext cx="2670600" cy="135424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Changes to the Academy</a:t>
            </a:r>
            <a:endParaRPr sz="1200" dirty="0">
              <a:solidFill>
                <a:schemeClr val="dk1"/>
              </a:solidFill>
            </a:endParaRPr>
          </a:p>
        </p:txBody>
      </p:sp>
      <p:sp>
        <p:nvSpPr>
          <p:cNvPr id="11" name="Google Shape;170;p16">
            <a:extLst>
              <a:ext uri="{FF2B5EF4-FFF2-40B4-BE49-F238E27FC236}">
                <a16:creationId xmlns:a16="http://schemas.microsoft.com/office/drawing/2014/main" id="{26C0B25F-4187-E5E9-21D1-C895455B872D}"/>
              </a:ext>
            </a:extLst>
          </p:cNvPr>
          <p:cNvSpPr/>
          <p:nvPr/>
        </p:nvSpPr>
        <p:spPr>
          <a:xfrm>
            <a:off x="300075" y="1520579"/>
            <a:ext cx="2670600" cy="135424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Streaming</a:t>
            </a:r>
            <a:endParaRPr sz="1200" dirty="0">
              <a:solidFill>
                <a:schemeClr val="dk1"/>
              </a:solidFill>
              <a:latin typeface="Lato"/>
              <a:ea typeface="Lato"/>
              <a:cs typeface="Lato"/>
              <a:sym typeface="Lato"/>
            </a:endParaRPr>
          </a:p>
        </p:txBody>
      </p:sp>
      <p:sp>
        <p:nvSpPr>
          <p:cNvPr id="12" name="Google Shape;171;p16">
            <a:extLst>
              <a:ext uri="{FF2B5EF4-FFF2-40B4-BE49-F238E27FC236}">
                <a16:creationId xmlns:a16="http://schemas.microsoft.com/office/drawing/2014/main" id="{296FF672-D795-C85C-9E47-D6C4366AD636}"/>
              </a:ext>
            </a:extLst>
          </p:cNvPr>
          <p:cNvSpPr/>
          <p:nvPr/>
        </p:nvSpPr>
        <p:spPr>
          <a:xfrm>
            <a:off x="6173325" y="1520579"/>
            <a:ext cx="2670600" cy="135424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Unexpected Global Events</a:t>
            </a:r>
            <a:endParaRPr sz="1200" dirty="0">
              <a:solidFill>
                <a:schemeClr val="dk1"/>
              </a:solidFill>
              <a:latin typeface="Lato"/>
              <a:ea typeface="Lato"/>
              <a:cs typeface="Lato"/>
              <a:sym typeface="Lato"/>
            </a:endParaRPr>
          </a:p>
        </p:txBody>
      </p:sp>
      <p:sp>
        <p:nvSpPr>
          <p:cNvPr id="2" name="Google Shape;170;p16">
            <a:extLst>
              <a:ext uri="{FF2B5EF4-FFF2-40B4-BE49-F238E27FC236}">
                <a16:creationId xmlns:a16="http://schemas.microsoft.com/office/drawing/2014/main" id="{A33E4003-30AA-1EB9-B8B8-7D438E714D74}"/>
              </a:ext>
            </a:extLst>
          </p:cNvPr>
          <p:cNvSpPr/>
          <p:nvPr/>
        </p:nvSpPr>
        <p:spPr>
          <a:xfrm>
            <a:off x="992801" y="3196979"/>
            <a:ext cx="3378307" cy="1665966"/>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Summer Family Blockbusters</a:t>
            </a:r>
            <a:endParaRPr sz="1200" dirty="0">
              <a:solidFill>
                <a:schemeClr val="dk1"/>
              </a:solidFill>
              <a:latin typeface="Lato"/>
              <a:ea typeface="Lato"/>
              <a:cs typeface="Lato"/>
              <a:sym typeface="Lato"/>
            </a:endParaRPr>
          </a:p>
        </p:txBody>
      </p:sp>
      <p:sp>
        <p:nvSpPr>
          <p:cNvPr id="3" name="Google Shape;170;p16">
            <a:extLst>
              <a:ext uri="{FF2B5EF4-FFF2-40B4-BE49-F238E27FC236}">
                <a16:creationId xmlns:a16="http://schemas.microsoft.com/office/drawing/2014/main" id="{C8857454-30B3-3DFD-F785-7036AEC2EF51}"/>
              </a:ext>
            </a:extLst>
          </p:cNvPr>
          <p:cNvSpPr/>
          <p:nvPr/>
        </p:nvSpPr>
        <p:spPr>
          <a:xfrm>
            <a:off x="4772892" y="3196979"/>
            <a:ext cx="3378307" cy="1665966"/>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Winter Awards Attempts</a:t>
            </a:r>
            <a:endParaRPr sz="1200" dirty="0">
              <a:solidFill>
                <a:schemeClr val="dk1"/>
              </a:solidFill>
              <a:latin typeface="Lato"/>
              <a:ea typeface="Lato"/>
              <a:cs typeface="Lato"/>
              <a:sym typeface="Lato"/>
            </a:endParaRPr>
          </a:p>
        </p:txBody>
      </p:sp>
    </p:spTree>
    <p:extLst>
      <p:ext uri="{BB962C8B-B14F-4D97-AF65-F5344CB8AC3E}">
        <p14:creationId xmlns:p14="http://schemas.microsoft.com/office/powerpoint/2010/main" val="365702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3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3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3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1948950" y="1541550"/>
            <a:ext cx="5246100" cy="1030200"/>
          </a:xfrm>
          <a:prstGeom prst="rect">
            <a:avLst/>
          </a:prstGeom>
          <a:effectLst>
            <a:outerShdw blurRad="57150" dist="19050" dir="5400000" algn="bl" rotWithShape="0">
              <a:srgbClr val="000000">
                <a:alpha val="23000"/>
              </a:srgbClr>
            </a:outerShd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dirty="0"/>
              <a:t>Is ‘Oscar Bait’ real?</a:t>
            </a:r>
            <a:endParaRPr dirty="0"/>
          </a:p>
        </p:txBody>
      </p:sp>
      <p:sp>
        <p:nvSpPr>
          <p:cNvPr id="145" name="Google Shape;145;p14"/>
          <p:cNvSpPr txBox="1">
            <a:spLocks noGrp="1"/>
          </p:cNvSpPr>
          <p:nvPr>
            <p:ph type="subTitle" idx="1"/>
          </p:nvPr>
        </p:nvSpPr>
        <p:spPr>
          <a:xfrm>
            <a:off x="3572700" y="2897725"/>
            <a:ext cx="1998600" cy="1130400"/>
          </a:xfrm>
          <a:prstGeom prst="rect">
            <a:avLst/>
          </a:prstGeom>
          <a:effectLst>
            <a:outerShdw blurRad="57150" dist="19050" dir="5400000" algn="bl" rotWithShape="0">
              <a:srgbClr val="000000">
                <a:alpha val="18000"/>
              </a:srgbClr>
            </a:outerShdw>
          </a:effectLst>
        </p:spPr>
        <p:txBody>
          <a:bodyPr spcFirstLastPara="1" wrap="square" lIns="91425" tIns="91425" rIns="91425" bIns="91425" anchor="t" anchorCtr="0">
            <a:normAutofit fontScale="25000" lnSpcReduction="20000"/>
          </a:bodyPr>
          <a:lstStyle/>
          <a:p>
            <a:pPr marL="0" lvl="0" indent="0" algn="ctr" rtl="0">
              <a:spcBef>
                <a:spcPts val="0"/>
              </a:spcBef>
              <a:spcAft>
                <a:spcPts val="0"/>
              </a:spcAft>
              <a:buNone/>
            </a:pPr>
            <a:r>
              <a:rPr lang="en" sz="4800" dirty="0">
                <a:solidFill>
                  <a:schemeClr val="dk1"/>
                </a:solidFill>
                <a:latin typeface="Montserrat"/>
                <a:ea typeface="Montserrat"/>
                <a:cs typeface="Montserrat"/>
                <a:sym typeface="Montserrat"/>
              </a:rPr>
              <a:t>Team members:</a:t>
            </a:r>
            <a:endParaRPr sz="4800" dirty="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dirty="0">
                <a:solidFill>
                  <a:schemeClr val="dk1"/>
                </a:solidFill>
                <a:latin typeface="Montserrat"/>
                <a:ea typeface="Montserrat"/>
                <a:cs typeface="Montserrat"/>
                <a:sym typeface="Montserrat"/>
              </a:rPr>
              <a:t>Athul Madhusudhanan</a:t>
            </a:r>
            <a:endParaRPr sz="4800" dirty="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dirty="0">
                <a:solidFill>
                  <a:schemeClr val="dk1"/>
                </a:solidFill>
                <a:latin typeface="Montserrat"/>
                <a:ea typeface="Montserrat"/>
                <a:cs typeface="Montserrat"/>
                <a:sym typeface="Montserrat"/>
              </a:rPr>
              <a:t>Daniel Daniel</a:t>
            </a:r>
            <a:endParaRPr sz="4800" dirty="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dirty="0">
                <a:solidFill>
                  <a:schemeClr val="dk1"/>
                </a:solidFill>
                <a:latin typeface="Montserrat"/>
                <a:ea typeface="Montserrat"/>
                <a:cs typeface="Montserrat"/>
                <a:sym typeface="Montserrat"/>
              </a:rPr>
              <a:t>Essa Bostan</a:t>
            </a:r>
            <a:endParaRPr sz="4800" dirty="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dirty="0">
                <a:solidFill>
                  <a:schemeClr val="dk1"/>
                </a:solidFill>
                <a:latin typeface="Montserrat"/>
                <a:ea typeface="Montserrat"/>
                <a:cs typeface="Montserrat"/>
                <a:sym typeface="Montserrat"/>
              </a:rPr>
              <a:t>Mujahid Iqbal</a:t>
            </a:r>
            <a:endParaRPr sz="4800" dirty="0">
              <a:solidFill>
                <a:schemeClr val="dk1"/>
              </a:solidFill>
              <a:latin typeface="Montserrat"/>
              <a:ea typeface="Montserrat"/>
              <a:cs typeface="Montserrat"/>
              <a:sym typeface="Montserrat"/>
            </a:endParaRPr>
          </a:p>
          <a:p>
            <a:pPr marL="0" lvl="0" indent="0" algn="ctr" rtl="0">
              <a:spcBef>
                <a:spcPts val="0"/>
              </a:spcBef>
              <a:spcAft>
                <a:spcPts val="0"/>
              </a:spcAft>
              <a:buNone/>
            </a:pPr>
            <a:r>
              <a:rPr lang="en" sz="4800" dirty="0">
                <a:solidFill>
                  <a:schemeClr val="dk1"/>
                </a:solidFill>
                <a:latin typeface="Montserrat"/>
                <a:ea typeface="Montserrat"/>
                <a:cs typeface="Montserrat"/>
                <a:sym typeface="Montserrat"/>
              </a:rPr>
              <a:t>James Hanson</a:t>
            </a:r>
            <a:endParaRPr sz="4800"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p:txBody>
      </p:sp>
      <p:cxnSp>
        <p:nvCxnSpPr>
          <p:cNvPr id="146" name="Google Shape;146;p14"/>
          <p:cNvCxnSpPr/>
          <p:nvPr/>
        </p:nvCxnSpPr>
        <p:spPr>
          <a:xfrm>
            <a:off x="3610800" y="2571750"/>
            <a:ext cx="1922400" cy="0"/>
          </a:xfrm>
          <a:prstGeom prst="straightConnector1">
            <a:avLst/>
          </a:prstGeom>
          <a:noFill/>
          <a:ln w="19050" cap="flat" cmpd="sng">
            <a:solidFill>
              <a:schemeClr val="dk1"/>
            </a:solidFill>
            <a:prstDash val="solid"/>
            <a:round/>
            <a:headEnd type="none" w="med" len="med"/>
            <a:tailEnd type="none" w="med" len="med"/>
          </a:ln>
          <a:effectLst>
            <a:outerShdw blurRad="57150" dist="19050" dir="5400000" algn="bl" rotWithShape="0">
              <a:srgbClr val="000000">
                <a:alpha val="2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ctrTitle"/>
          </p:nvPr>
        </p:nvSpPr>
        <p:spPr>
          <a:xfrm>
            <a:off x="3251850" y="499825"/>
            <a:ext cx="26403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What is it?</a:t>
            </a:r>
            <a:endParaRPr dirty="0"/>
          </a:p>
        </p:txBody>
      </p:sp>
      <p:grpSp>
        <p:nvGrpSpPr>
          <p:cNvPr id="152" name="Google Shape;152;p15"/>
          <p:cNvGrpSpPr/>
          <p:nvPr/>
        </p:nvGrpSpPr>
        <p:grpSpPr>
          <a:xfrm>
            <a:off x="414725" y="1647175"/>
            <a:ext cx="1834514" cy="2760132"/>
            <a:chOff x="414725" y="1647175"/>
            <a:chExt cx="1834514" cy="2760132"/>
          </a:xfrm>
        </p:grpSpPr>
        <p:sp>
          <p:nvSpPr>
            <p:cNvPr id="153" name="Google Shape;153;p15"/>
            <p:cNvSpPr/>
            <p:nvPr/>
          </p:nvSpPr>
          <p:spPr>
            <a:xfrm>
              <a:off x="414725" y="1647175"/>
              <a:ext cx="1834500" cy="13428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Lato"/>
                  <a:ea typeface="Lato"/>
                  <a:cs typeface="Lato"/>
                  <a:sym typeface="Lato"/>
                </a:rPr>
                <a:t>Films engineered to </a:t>
              </a:r>
              <a:r>
                <a:rPr lang="en" b="1" dirty="0">
                  <a:solidFill>
                    <a:schemeClr val="dk1"/>
                  </a:solidFill>
                  <a:latin typeface="Lato"/>
                  <a:ea typeface="Lato"/>
                  <a:cs typeface="Lato"/>
                  <a:sym typeface="Lato"/>
                </a:rPr>
                <a:t>attract an Oscar nomination</a:t>
              </a:r>
              <a:endParaRPr b="1" dirty="0">
                <a:solidFill>
                  <a:schemeClr val="dk1"/>
                </a:solidFill>
                <a:latin typeface="Lato"/>
                <a:ea typeface="Lato"/>
                <a:cs typeface="Lato"/>
                <a:sym typeface="Lato"/>
              </a:endParaRPr>
            </a:p>
          </p:txBody>
        </p:sp>
        <p:pic>
          <p:nvPicPr>
            <p:cNvPr id="154" name="Google Shape;154;p15"/>
            <p:cNvPicPr preferRelativeResize="0"/>
            <p:nvPr/>
          </p:nvPicPr>
          <p:blipFill>
            <a:blip r:embed="rId3">
              <a:alphaModFix/>
            </a:blip>
            <a:stretch>
              <a:fillRect/>
            </a:stretch>
          </p:blipFill>
          <p:spPr>
            <a:xfrm>
              <a:off x="414738" y="3186400"/>
              <a:ext cx="1834501" cy="1220907"/>
            </a:xfrm>
            <a:prstGeom prst="rect">
              <a:avLst/>
            </a:prstGeom>
            <a:noFill/>
            <a:ln>
              <a:noFill/>
            </a:ln>
          </p:spPr>
        </p:pic>
      </p:grpSp>
      <p:grpSp>
        <p:nvGrpSpPr>
          <p:cNvPr id="155" name="Google Shape;155;p15"/>
          <p:cNvGrpSpPr/>
          <p:nvPr/>
        </p:nvGrpSpPr>
        <p:grpSpPr>
          <a:xfrm>
            <a:off x="2574738" y="1647175"/>
            <a:ext cx="1834500" cy="2772225"/>
            <a:chOff x="2574738" y="1647175"/>
            <a:chExt cx="1834500" cy="2772225"/>
          </a:xfrm>
        </p:grpSpPr>
        <p:sp>
          <p:nvSpPr>
            <p:cNvPr id="156" name="Google Shape;156;p15"/>
            <p:cNvSpPr/>
            <p:nvPr/>
          </p:nvSpPr>
          <p:spPr>
            <a:xfrm>
              <a:off x="2574738" y="1647175"/>
              <a:ext cx="1834500" cy="13428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Released </a:t>
              </a:r>
              <a:r>
                <a:rPr lang="en" b="1">
                  <a:latin typeface="Lato"/>
                  <a:ea typeface="Lato"/>
                  <a:cs typeface="Lato"/>
                  <a:sym typeface="Lato"/>
                </a:rPr>
                <a:t>shortly before</a:t>
              </a:r>
              <a:r>
                <a:rPr lang="en">
                  <a:latin typeface="Lato"/>
                  <a:ea typeface="Lato"/>
                  <a:cs typeface="Lato"/>
                  <a:sym typeface="Lato"/>
                </a:rPr>
                <a:t> the Oscar nominations close</a:t>
              </a:r>
              <a:endParaRPr>
                <a:latin typeface="Lato"/>
                <a:ea typeface="Lato"/>
                <a:cs typeface="Lato"/>
                <a:sym typeface="Lato"/>
              </a:endParaRPr>
            </a:p>
          </p:txBody>
        </p:sp>
        <p:pic>
          <p:nvPicPr>
            <p:cNvPr id="157" name="Google Shape;157;p15"/>
            <p:cNvPicPr preferRelativeResize="0"/>
            <p:nvPr/>
          </p:nvPicPr>
          <p:blipFill rotWithShape="1">
            <a:blip r:embed="rId4">
              <a:alphaModFix/>
            </a:blip>
            <a:srcRect l="9284" r="8036"/>
            <a:stretch/>
          </p:blipFill>
          <p:spPr>
            <a:xfrm>
              <a:off x="2574738" y="3174300"/>
              <a:ext cx="1834500" cy="1245100"/>
            </a:xfrm>
            <a:prstGeom prst="rect">
              <a:avLst/>
            </a:prstGeom>
            <a:noFill/>
            <a:ln>
              <a:noFill/>
            </a:ln>
          </p:spPr>
        </p:pic>
      </p:grpSp>
      <p:grpSp>
        <p:nvGrpSpPr>
          <p:cNvPr id="158" name="Google Shape;158;p15"/>
          <p:cNvGrpSpPr/>
          <p:nvPr/>
        </p:nvGrpSpPr>
        <p:grpSpPr>
          <a:xfrm>
            <a:off x="4734738" y="1647175"/>
            <a:ext cx="1834513" cy="2760125"/>
            <a:chOff x="4734738" y="1647175"/>
            <a:chExt cx="1834513" cy="2760125"/>
          </a:xfrm>
        </p:grpSpPr>
        <p:sp>
          <p:nvSpPr>
            <p:cNvPr id="159" name="Google Shape;159;p15"/>
            <p:cNvSpPr/>
            <p:nvPr/>
          </p:nvSpPr>
          <p:spPr>
            <a:xfrm>
              <a:off x="4734750" y="1647175"/>
              <a:ext cx="1834500" cy="13428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Generally with a more </a:t>
              </a:r>
              <a:r>
                <a:rPr lang="en" b="1">
                  <a:latin typeface="Lato"/>
                  <a:ea typeface="Lato"/>
                  <a:cs typeface="Lato"/>
                  <a:sym typeface="Lato"/>
                </a:rPr>
                <a:t>serious tone</a:t>
              </a:r>
              <a:endParaRPr b="1">
                <a:latin typeface="Lato"/>
                <a:ea typeface="Lato"/>
                <a:cs typeface="Lato"/>
                <a:sym typeface="Lato"/>
              </a:endParaRPr>
            </a:p>
          </p:txBody>
        </p:sp>
        <p:pic>
          <p:nvPicPr>
            <p:cNvPr id="160" name="Google Shape;160;p15"/>
            <p:cNvPicPr preferRelativeResize="0"/>
            <p:nvPr/>
          </p:nvPicPr>
          <p:blipFill rotWithShape="1">
            <a:blip r:embed="rId5">
              <a:alphaModFix/>
            </a:blip>
            <a:srcRect l="10367" r="10367"/>
            <a:stretch/>
          </p:blipFill>
          <p:spPr>
            <a:xfrm>
              <a:off x="4734738" y="3162200"/>
              <a:ext cx="1834500" cy="1245100"/>
            </a:xfrm>
            <a:prstGeom prst="rect">
              <a:avLst/>
            </a:prstGeom>
            <a:noFill/>
            <a:ln>
              <a:noFill/>
            </a:ln>
          </p:spPr>
        </p:pic>
      </p:grpSp>
      <p:grpSp>
        <p:nvGrpSpPr>
          <p:cNvPr id="161" name="Google Shape;161;p15"/>
          <p:cNvGrpSpPr/>
          <p:nvPr/>
        </p:nvGrpSpPr>
        <p:grpSpPr>
          <a:xfrm>
            <a:off x="6894738" y="1647175"/>
            <a:ext cx="1834513" cy="2752939"/>
            <a:chOff x="6894738" y="1647175"/>
            <a:chExt cx="1834513" cy="2752939"/>
          </a:xfrm>
        </p:grpSpPr>
        <p:sp>
          <p:nvSpPr>
            <p:cNvPr id="162" name="Google Shape;162;p15"/>
            <p:cNvSpPr/>
            <p:nvPr/>
          </p:nvSpPr>
          <p:spPr>
            <a:xfrm>
              <a:off x="6894750" y="1647175"/>
              <a:ext cx="1834500" cy="13428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Lato"/>
                  <a:ea typeface="Lato"/>
                  <a:cs typeface="Lato"/>
                  <a:sym typeface="Lato"/>
                </a:rPr>
                <a:t>Enhance reputations</a:t>
              </a:r>
              <a:r>
                <a:rPr lang="en">
                  <a:latin typeface="Lato"/>
                  <a:ea typeface="Lato"/>
                  <a:cs typeface="Lato"/>
                  <a:sym typeface="Lato"/>
                </a:rPr>
                <a:t> of those involved</a:t>
              </a:r>
              <a:endParaRPr>
                <a:latin typeface="Lato"/>
                <a:ea typeface="Lato"/>
                <a:cs typeface="Lato"/>
                <a:sym typeface="Lato"/>
              </a:endParaRPr>
            </a:p>
          </p:txBody>
        </p:sp>
        <p:pic>
          <p:nvPicPr>
            <p:cNvPr id="163" name="Google Shape;163;p15"/>
            <p:cNvPicPr preferRelativeResize="0"/>
            <p:nvPr/>
          </p:nvPicPr>
          <p:blipFill>
            <a:blip r:embed="rId6">
              <a:alphaModFix/>
            </a:blip>
            <a:stretch>
              <a:fillRect/>
            </a:stretch>
          </p:blipFill>
          <p:spPr>
            <a:xfrm>
              <a:off x="6894738" y="3169388"/>
              <a:ext cx="1834500" cy="1230727"/>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fade">
                                      <p:cBhvr>
                                        <p:cTn id="7" dur="300"/>
                                        <p:tgtEl>
                                          <p:spTgt spid="1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3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gtEl>
                                        <p:attrNameLst>
                                          <p:attrName>style.visibility</p:attrName>
                                        </p:attrNameLst>
                                      </p:cBhvr>
                                      <p:to>
                                        <p:strVal val="visible"/>
                                      </p:to>
                                    </p:set>
                                    <p:animEffect transition="in" filter="fade">
                                      <p:cBhvr>
                                        <p:cTn id="17" dur="300"/>
                                        <p:tgtEl>
                                          <p:spTgt spid="1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1"/>
                                        </p:tgtEl>
                                        <p:attrNameLst>
                                          <p:attrName>style.visibility</p:attrName>
                                        </p:attrNameLst>
                                      </p:cBhvr>
                                      <p:to>
                                        <p:strVal val="visible"/>
                                      </p:to>
                                    </p:set>
                                    <p:animEffect transition="in" filter="fade">
                                      <p:cBhvr>
                                        <p:cTn id="22" dur="3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The Academy</a:t>
            </a:r>
            <a:endParaRPr dirty="0"/>
          </a:p>
        </p:txBody>
      </p:sp>
      <p:sp>
        <p:nvSpPr>
          <p:cNvPr id="195" name="Google Shape;195;p19"/>
          <p:cNvSpPr/>
          <p:nvPr/>
        </p:nvSpPr>
        <p:spPr>
          <a:xfrm>
            <a:off x="38283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Lato"/>
                <a:ea typeface="Lato"/>
                <a:cs typeface="Lato"/>
                <a:sym typeface="Lato"/>
              </a:rPr>
              <a:t>The organisation that </a:t>
            </a:r>
            <a:r>
              <a:rPr lang="en-US" sz="1200" b="1" dirty="0">
                <a:solidFill>
                  <a:schemeClr val="dk1"/>
                </a:solidFill>
                <a:latin typeface="Lato"/>
                <a:ea typeface="Lato"/>
                <a:cs typeface="Lato"/>
                <a:sym typeface="Lato"/>
              </a:rPr>
              <a:t>hosts and decides </a:t>
            </a:r>
            <a:r>
              <a:rPr lang="en-US" sz="1200" dirty="0">
                <a:solidFill>
                  <a:schemeClr val="dk1"/>
                </a:solidFill>
                <a:latin typeface="Lato"/>
                <a:ea typeface="Lato"/>
                <a:cs typeface="Lato"/>
                <a:sym typeface="Lato"/>
              </a:rPr>
              <a:t>the Academy awards</a:t>
            </a:r>
            <a:endParaRPr sz="1200" dirty="0">
              <a:solidFill>
                <a:schemeClr val="dk1"/>
              </a:solidFill>
              <a:latin typeface="Lato"/>
              <a:ea typeface="Lato"/>
              <a:cs typeface="Lato"/>
              <a:sym typeface="Lato"/>
            </a:endParaRPr>
          </a:p>
        </p:txBody>
      </p:sp>
      <p:sp>
        <p:nvSpPr>
          <p:cNvPr id="196" name="Google Shape;196;p19"/>
          <p:cNvSpPr/>
          <p:nvPr/>
        </p:nvSpPr>
        <p:spPr>
          <a:xfrm>
            <a:off x="502398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1"/>
                </a:solidFill>
                <a:latin typeface="Lato"/>
                <a:ea typeface="Lato"/>
                <a:cs typeface="Lato"/>
                <a:sym typeface="Lato"/>
              </a:rPr>
              <a:t> </a:t>
            </a:r>
            <a:r>
              <a:rPr lang="en-US" sz="1200" dirty="0">
                <a:solidFill>
                  <a:schemeClr val="dk1"/>
                </a:solidFill>
                <a:latin typeface="Lato"/>
                <a:ea typeface="Lato"/>
                <a:cs typeface="Lato"/>
                <a:sym typeface="Lato"/>
              </a:rPr>
              <a:t>Various </a:t>
            </a:r>
            <a:r>
              <a:rPr lang="en-US" sz="1200" b="1" dirty="0">
                <a:solidFill>
                  <a:schemeClr val="dk1"/>
                </a:solidFill>
                <a:latin typeface="Lato"/>
                <a:ea typeface="Lato"/>
                <a:cs typeface="Lato"/>
                <a:sym typeface="Lato"/>
              </a:rPr>
              <a:t>actors</a:t>
            </a: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writers</a:t>
            </a: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producers</a:t>
            </a:r>
            <a:r>
              <a:rPr lang="en-US" sz="1200" dirty="0">
                <a:solidFill>
                  <a:schemeClr val="dk1"/>
                </a:solidFill>
                <a:latin typeface="Lato"/>
                <a:ea typeface="Lato"/>
                <a:cs typeface="Lato"/>
                <a:sym typeface="Lato"/>
              </a:rPr>
              <a:t>, and </a:t>
            </a:r>
            <a:r>
              <a:rPr lang="en-US" sz="1200" b="1" dirty="0">
                <a:solidFill>
                  <a:schemeClr val="dk1"/>
                </a:solidFill>
                <a:latin typeface="Lato"/>
                <a:ea typeface="Lato"/>
                <a:cs typeface="Lato"/>
                <a:sym typeface="Lato"/>
              </a:rPr>
              <a:t>other</a:t>
            </a:r>
            <a:r>
              <a:rPr lang="en-US" sz="1200" dirty="0">
                <a:solidFill>
                  <a:schemeClr val="dk1"/>
                </a:solidFill>
                <a:latin typeface="Lato"/>
                <a:ea typeface="Lato"/>
                <a:cs typeface="Lato"/>
                <a:sym typeface="Lato"/>
              </a:rPr>
              <a:t> </a:t>
            </a:r>
            <a:r>
              <a:rPr lang="en-US" sz="1200" b="1" dirty="0">
                <a:solidFill>
                  <a:schemeClr val="dk1"/>
                </a:solidFill>
                <a:latin typeface="Lato"/>
                <a:ea typeface="Lato"/>
                <a:cs typeface="Lato"/>
                <a:sym typeface="Lato"/>
              </a:rPr>
              <a:t>craftsmen</a:t>
            </a:r>
            <a:r>
              <a:rPr lang="en-US" sz="1200" dirty="0">
                <a:solidFill>
                  <a:schemeClr val="dk1"/>
                </a:solidFill>
                <a:latin typeface="Lato"/>
                <a:ea typeface="Lato"/>
                <a:cs typeface="Lato"/>
                <a:sym typeface="Lato"/>
              </a:rPr>
              <a:t> </a:t>
            </a:r>
            <a:endParaRPr sz="1200" dirty="0">
              <a:solidFill>
                <a:schemeClr val="dk1"/>
              </a:solidFill>
              <a:latin typeface="Lato"/>
              <a:ea typeface="Lato"/>
              <a:cs typeface="Lato"/>
              <a:sym typeface="Lato"/>
            </a:endParaRPr>
          </a:p>
        </p:txBody>
      </p:sp>
      <p:pic>
        <p:nvPicPr>
          <p:cNvPr id="3" name="Picture 2" descr="A close-up of a statue&#10;&#10;Description automatically generated">
            <a:extLst>
              <a:ext uri="{FF2B5EF4-FFF2-40B4-BE49-F238E27FC236}">
                <a16:creationId xmlns:a16="http://schemas.microsoft.com/office/drawing/2014/main" id="{85B2CD57-420C-C964-EE66-5064F6042472}"/>
              </a:ext>
            </a:extLst>
          </p:cNvPr>
          <p:cNvPicPr>
            <a:picLocks noChangeAspect="1"/>
          </p:cNvPicPr>
          <p:nvPr/>
        </p:nvPicPr>
        <p:blipFill rotWithShape="1">
          <a:blip r:embed="rId3"/>
          <a:srcRect t="1486" b="1486"/>
          <a:stretch/>
        </p:blipFill>
        <p:spPr>
          <a:xfrm>
            <a:off x="382838" y="1467449"/>
            <a:ext cx="3729000" cy="2208602"/>
          </a:xfrm>
          <a:prstGeom prst="rect">
            <a:avLst/>
          </a:prstGeom>
        </p:spPr>
      </p:pic>
      <p:pic>
        <p:nvPicPr>
          <p:cNvPr id="5" name="Picture 4" descr="A group of people in a theater&#10;&#10;Description automatically generated">
            <a:extLst>
              <a:ext uri="{FF2B5EF4-FFF2-40B4-BE49-F238E27FC236}">
                <a16:creationId xmlns:a16="http://schemas.microsoft.com/office/drawing/2014/main" id="{A4ACEB28-9CC9-2F9A-2D15-D879105270D5}"/>
              </a:ext>
            </a:extLst>
          </p:cNvPr>
          <p:cNvPicPr>
            <a:picLocks noChangeAspect="1"/>
          </p:cNvPicPr>
          <p:nvPr/>
        </p:nvPicPr>
        <p:blipFill rotWithShape="1">
          <a:blip r:embed="rId4"/>
          <a:srcRect l="3046" r="1950"/>
          <a:stretch/>
        </p:blipFill>
        <p:spPr>
          <a:xfrm>
            <a:off x="5023988" y="1467449"/>
            <a:ext cx="3725172" cy="22086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a:spLocks noGrp="1"/>
          </p:cNvSpPr>
          <p:nvPr>
            <p:ph type="ctrTitle"/>
          </p:nvPr>
        </p:nvSpPr>
        <p:spPr>
          <a:xfrm>
            <a:off x="3108150" y="499825"/>
            <a:ext cx="29277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Hypotheses</a:t>
            </a:r>
            <a:endParaRPr/>
          </a:p>
        </p:txBody>
      </p:sp>
      <p:sp>
        <p:nvSpPr>
          <p:cNvPr id="169" name="Google Shape;169;p16"/>
          <p:cNvSpPr/>
          <p:nvPr/>
        </p:nvSpPr>
        <p:spPr>
          <a:xfrm>
            <a:off x="3236700" y="1926000"/>
            <a:ext cx="2670600" cy="25206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Question:</a:t>
            </a:r>
            <a:endParaRPr sz="1200" dirty="0">
              <a:solidFill>
                <a:schemeClr val="dk1"/>
              </a:solidFill>
            </a:endParaRPr>
          </a:p>
          <a:p>
            <a:pPr marL="0" lvl="0" indent="0" algn="ctr" rtl="0">
              <a:spcBef>
                <a:spcPts val="0"/>
              </a:spcBef>
              <a:spcAft>
                <a:spcPts val="0"/>
              </a:spcAft>
              <a:buNone/>
            </a:pPr>
            <a:r>
              <a:rPr lang="en" sz="1200" dirty="0">
                <a:solidFill>
                  <a:schemeClr val="dk1"/>
                </a:solidFill>
              </a:rPr>
              <a:t>Do movie review scores accurately reflect how a movie will perform at the Academy Awards?</a:t>
            </a:r>
            <a:endParaRPr sz="1200" dirty="0">
              <a:solidFill>
                <a:schemeClr val="dk1"/>
              </a:solidFill>
            </a:endParaRPr>
          </a:p>
          <a:p>
            <a:pPr marL="0" lvl="0" indent="0" algn="ctr" rtl="0">
              <a:spcBef>
                <a:spcPts val="0"/>
              </a:spcBef>
              <a:spcAft>
                <a:spcPts val="0"/>
              </a:spcAft>
              <a:buNone/>
            </a:pPr>
            <a:endParaRPr sz="1200" dirty="0">
              <a:solidFill>
                <a:schemeClr val="dk1"/>
              </a:solidFill>
            </a:endParaRPr>
          </a:p>
          <a:p>
            <a:pPr marL="0" lvl="0" indent="0" algn="ctr" rtl="0">
              <a:spcBef>
                <a:spcPts val="0"/>
              </a:spcBef>
              <a:spcAft>
                <a:spcPts val="0"/>
              </a:spcAft>
              <a:buNone/>
            </a:pPr>
            <a:r>
              <a:rPr lang="en" sz="1200" b="1" dirty="0">
                <a:solidFill>
                  <a:schemeClr val="dk1"/>
                </a:solidFill>
                <a:latin typeface="Lato"/>
                <a:ea typeface="Lato"/>
                <a:cs typeface="Lato"/>
                <a:sym typeface="Lato"/>
              </a:rPr>
              <a:t>Hypothesis:</a:t>
            </a:r>
            <a:endParaRPr sz="1200" b="1" dirty="0">
              <a:solidFill>
                <a:schemeClr val="dk1"/>
              </a:solidFill>
              <a:latin typeface="Lato"/>
              <a:ea typeface="Lato"/>
              <a:cs typeface="Lato"/>
              <a:sym typeface="Lato"/>
            </a:endParaRPr>
          </a:p>
          <a:p>
            <a:pPr marL="0" lvl="0" indent="0" algn="ctr" rtl="0">
              <a:spcBef>
                <a:spcPts val="0"/>
              </a:spcBef>
              <a:spcAft>
                <a:spcPts val="0"/>
              </a:spcAft>
              <a:buNone/>
            </a:pPr>
            <a:r>
              <a:rPr lang="en" sz="1200" dirty="0">
                <a:solidFill>
                  <a:schemeClr val="dk1"/>
                </a:solidFill>
                <a:latin typeface="Lato"/>
                <a:ea typeface="Lato"/>
                <a:cs typeface="Lato"/>
                <a:sym typeface="Lato"/>
              </a:rPr>
              <a:t>If a movie receives high review scores, it is more likely to be nominated</a:t>
            </a:r>
            <a:endParaRPr sz="1200" dirty="0">
              <a:solidFill>
                <a:schemeClr val="dk1"/>
              </a:solidFill>
            </a:endParaRPr>
          </a:p>
        </p:txBody>
      </p:sp>
      <p:sp>
        <p:nvSpPr>
          <p:cNvPr id="170" name="Google Shape;170;p16"/>
          <p:cNvSpPr/>
          <p:nvPr/>
        </p:nvSpPr>
        <p:spPr>
          <a:xfrm>
            <a:off x="300075" y="1926000"/>
            <a:ext cx="2670600" cy="25206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Question:</a:t>
            </a:r>
            <a:endParaRPr sz="1200" b="1" dirty="0">
              <a:solidFill>
                <a:schemeClr val="dk1"/>
              </a:solidFill>
              <a:latin typeface="Lato"/>
              <a:ea typeface="Lato"/>
              <a:cs typeface="Lato"/>
              <a:sym typeface="Lato"/>
            </a:endParaRPr>
          </a:p>
          <a:p>
            <a:pPr marL="0" lvl="0" indent="0" algn="ctr" rtl="0">
              <a:spcBef>
                <a:spcPts val="0"/>
              </a:spcBef>
              <a:spcAft>
                <a:spcPts val="0"/>
              </a:spcAft>
              <a:buNone/>
            </a:pPr>
            <a:r>
              <a:rPr lang="en" sz="1200" dirty="0">
                <a:solidFill>
                  <a:schemeClr val="dk1"/>
                </a:solidFill>
                <a:latin typeface="Lato"/>
                <a:ea typeface="Lato"/>
                <a:cs typeface="Lato"/>
                <a:sym typeface="Lato"/>
              </a:rPr>
              <a:t>Are movies released within two months of the Academy Awards Nominations window more likely to be nominated for an award?</a:t>
            </a:r>
            <a:endParaRPr sz="1200" dirty="0">
              <a:solidFill>
                <a:schemeClr val="dk1"/>
              </a:solidFill>
              <a:latin typeface="Lato"/>
              <a:ea typeface="Lato"/>
              <a:cs typeface="Lato"/>
              <a:sym typeface="Lato"/>
            </a:endParaRPr>
          </a:p>
          <a:p>
            <a:pPr marL="0" lvl="0" indent="0" algn="ctr" rtl="0">
              <a:spcBef>
                <a:spcPts val="0"/>
              </a:spcBef>
              <a:spcAft>
                <a:spcPts val="0"/>
              </a:spcAft>
              <a:buNone/>
            </a:pPr>
            <a:endParaRPr sz="1200" dirty="0">
              <a:solidFill>
                <a:schemeClr val="dk1"/>
              </a:solidFill>
              <a:latin typeface="Lato"/>
              <a:ea typeface="Lato"/>
              <a:cs typeface="Lato"/>
              <a:sym typeface="Lato"/>
            </a:endParaRPr>
          </a:p>
          <a:p>
            <a:pPr marL="0" lvl="0" indent="0" algn="ctr" rtl="0">
              <a:spcBef>
                <a:spcPts val="0"/>
              </a:spcBef>
              <a:spcAft>
                <a:spcPts val="0"/>
              </a:spcAft>
              <a:buNone/>
            </a:pPr>
            <a:r>
              <a:rPr lang="en" sz="1200" b="1" dirty="0">
                <a:solidFill>
                  <a:schemeClr val="dk1"/>
                </a:solidFill>
                <a:latin typeface="Lato"/>
                <a:ea typeface="Lato"/>
                <a:cs typeface="Lato"/>
                <a:sym typeface="Lato"/>
              </a:rPr>
              <a:t>Hypothesis:</a:t>
            </a:r>
            <a:endParaRPr sz="1200" b="1" dirty="0">
              <a:solidFill>
                <a:schemeClr val="dk1"/>
              </a:solidFill>
              <a:latin typeface="Lato"/>
              <a:ea typeface="Lato"/>
              <a:cs typeface="Lato"/>
              <a:sym typeface="Lato"/>
            </a:endParaRPr>
          </a:p>
          <a:p>
            <a:pPr marL="0" lvl="0" indent="0" algn="ctr" rtl="0">
              <a:spcBef>
                <a:spcPts val="0"/>
              </a:spcBef>
              <a:spcAft>
                <a:spcPts val="0"/>
              </a:spcAft>
              <a:buNone/>
            </a:pPr>
            <a:r>
              <a:rPr lang="en" sz="1200" dirty="0">
                <a:solidFill>
                  <a:schemeClr val="dk1"/>
                </a:solidFill>
                <a:latin typeface="Lato"/>
                <a:ea typeface="Lato"/>
                <a:cs typeface="Lato"/>
                <a:sym typeface="Lato"/>
              </a:rPr>
              <a:t>If a movie is released within two months of the nominations closing, it is more likely to be nominated</a:t>
            </a:r>
            <a:endParaRPr sz="1200" dirty="0">
              <a:solidFill>
                <a:schemeClr val="dk1"/>
              </a:solidFill>
              <a:latin typeface="Lato"/>
              <a:ea typeface="Lato"/>
              <a:cs typeface="Lato"/>
              <a:sym typeface="Lato"/>
            </a:endParaRPr>
          </a:p>
        </p:txBody>
      </p:sp>
      <p:sp>
        <p:nvSpPr>
          <p:cNvPr id="171" name="Google Shape;171;p16"/>
          <p:cNvSpPr/>
          <p:nvPr/>
        </p:nvSpPr>
        <p:spPr>
          <a:xfrm>
            <a:off x="6173325" y="1926000"/>
            <a:ext cx="2670600" cy="25206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dk1"/>
                </a:solidFill>
                <a:latin typeface="Lato"/>
                <a:ea typeface="Lato"/>
                <a:cs typeface="Lato"/>
                <a:sym typeface="Lato"/>
              </a:rPr>
              <a:t>Question:</a:t>
            </a:r>
            <a:endParaRPr sz="1200" dirty="0">
              <a:solidFill>
                <a:schemeClr val="dk1"/>
              </a:solidFill>
              <a:latin typeface="Lato"/>
              <a:ea typeface="Lato"/>
              <a:cs typeface="Lato"/>
              <a:sym typeface="Lato"/>
            </a:endParaRPr>
          </a:p>
          <a:p>
            <a:pPr marL="0" lvl="0" indent="0" algn="ctr" rtl="0">
              <a:spcBef>
                <a:spcPts val="0"/>
              </a:spcBef>
              <a:spcAft>
                <a:spcPts val="0"/>
              </a:spcAft>
              <a:buNone/>
            </a:pPr>
            <a:r>
              <a:rPr lang="en" sz="1200" dirty="0">
                <a:solidFill>
                  <a:schemeClr val="dk1"/>
                </a:solidFill>
                <a:latin typeface="Lato"/>
                <a:ea typeface="Lato"/>
                <a:cs typeface="Lato"/>
                <a:sym typeface="Lato"/>
              </a:rPr>
              <a:t>Do movies released within two months of the Academy Awards Nominations window receive higher review scores than movies released outside of that window?</a:t>
            </a:r>
            <a:endParaRPr sz="1200" dirty="0">
              <a:solidFill>
                <a:schemeClr val="dk1"/>
              </a:solidFill>
              <a:latin typeface="Lato"/>
              <a:ea typeface="Lato"/>
              <a:cs typeface="Lato"/>
              <a:sym typeface="Lato"/>
            </a:endParaRPr>
          </a:p>
          <a:p>
            <a:pPr marL="0" lvl="0" indent="0" algn="ctr" rtl="0">
              <a:spcBef>
                <a:spcPts val="0"/>
              </a:spcBef>
              <a:spcAft>
                <a:spcPts val="0"/>
              </a:spcAft>
              <a:buNone/>
            </a:pPr>
            <a:endParaRPr sz="1200" dirty="0">
              <a:solidFill>
                <a:schemeClr val="dk1"/>
              </a:solidFill>
              <a:latin typeface="Lato"/>
              <a:ea typeface="Lato"/>
              <a:cs typeface="Lato"/>
              <a:sym typeface="Lato"/>
            </a:endParaRPr>
          </a:p>
          <a:p>
            <a:pPr marL="0" lvl="0" indent="0" algn="ctr" rtl="0">
              <a:spcBef>
                <a:spcPts val="0"/>
              </a:spcBef>
              <a:spcAft>
                <a:spcPts val="0"/>
              </a:spcAft>
              <a:buNone/>
            </a:pPr>
            <a:r>
              <a:rPr lang="en" sz="1200" b="1" dirty="0">
                <a:solidFill>
                  <a:schemeClr val="dk1"/>
                </a:solidFill>
                <a:latin typeface="Lato"/>
                <a:ea typeface="Lato"/>
                <a:cs typeface="Lato"/>
                <a:sym typeface="Lato"/>
              </a:rPr>
              <a:t>Hypothesis:</a:t>
            </a:r>
            <a:endParaRPr sz="1200" dirty="0">
              <a:solidFill>
                <a:schemeClr val="dk1"/>
              </a:solidFill>
              <a:latin typeface="Lato"/>
              <a:ea typeface="Lato"/>
              <a:cs typeface="Lato"/>
              <a:sym typeface="Lato"/>
            </a:endParaRPr>
          </a:p>
          <a:p>
            <a:pPr marL="0" lvl="0" indent="0" algn="ctr" rtl="0">
              <a:spcBef>
                <a:spcPts val="0"/>
              </a:spcBef>
              <a:spcAft>
                <a:spcPts val="0"/>
              </a:spcAft>
              <a:buNone/>
            </a:pPr>
            <a:r>
              <a:rPr lang="en" sz="1200" dirty="0">
                <a:solidFill>
                  <a:schemeClr val="dk1"/>
                </a:solidFill>
                <a:latin typeface="Lato"/>
                <a:ea typeface="Lato"/>
                <a:cs typeface="Lato"/>
                <a:sym typeface="Lato"/>
              </a:rPr>
              <a:t>The later in the year a movie is released, the higher average review scores it will receive.</a:t>
            </a:r>
            <a:endParaRPr sz="1200" dirty="0">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3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3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1"/>
                                        </p:tgtEl>
                                        <p:attrNameLst>
                                          <p:attrName>style.visibility</p:attrName>
                                        </p:attrNameLst>
                                      </p:cBhvr>
                                      <p:to>
                                        <p:strVal val="visible"/>
                                      </p:to>
                                    </p:set>
                                    <p:animEffect transition="in" filter="fade">
                                      <p:cBhvr>
                                        <p:cTn id="17" dur="3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7"/>
          <p:cNvSpPr txBox="1">
            <a:spLocks noGrp="1"/>
          </p:cNvSpPr>
          <p:nvPr>
            <p:ph type="ctrTitle"/>
          </p:nvPr>
        </p:nvSpPr>
        <p:spPr>
          <a:xfrm>
            <a:off x="2127150" y="499825"/>
            <a:ext cx="48897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Team Collaboration</a:t>
            </a:r>
            <a:endParaRPr/>
          </a:p>
        </p:txBody>
      </p:sp>
      <p:pic>
        <p:nvPicPr>
          <p:cNvPr id="177" name="Google Shape;177;p17"/>
          <p:cNvPicPr preferRelativeResize="0"/>
          <p:nvPr/>
        </p:nvPicPr>
        <p:blipFill rotWithShape="1">
          <a:blip r:embed="rId3">
            <a:alphaModFix/>
          </a:blip>
          <a:srcRect b="23506"/>
          <a:stretch/>
        </p:blipFill>
        <p:spPr>
          <a:xfrm>
            <a:off x="280600" y="1396537"/>
            <a:ext cx="3942249" cy="2350426"/>
          </a:xfrm>
          <a:prstGeom prst="rect">
            <a:avLst/>
          </a:prstGeom>
          <a:noFill/>
          <a:ln>
            <a:noFill/>
          </a:ln>
        </p:spPr>
      </p:pic>
      <p:sp>
        <p:nvSpPr>
          <p:cNvPr id="178" name="Google Shape;178;p17"/>
          <p:cNvSpPr/>
          <p:nvPr/>
        </p:nvSpPr>
        <p:spPr>
          <a:xfrm>
            <a:off x="387213"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Agile Project Management</a:t>
            </a:r>
            <a:endParaRPr sz="1200">
              <a:solidFill>
                <a:schemeClr val="dk1"/>
              </a:solidFill>
              <a:latin typeface="Lato"/>
              <a:ea typeface="Lato"/>
              <a:cs typeface="Lato"/>
              <a:sym typeface="Lato"/>
            </a:endParaRPr>
          </a:p>
        </p:txBody>
      </p:sp>
      <p:pic>
        <p:nvPicPr>
          <p:cNvPr id="179" name="Google Shape;179;p17"/>
          <p:cNvPicPr preferRelativeResize="0"/>
          <p:nvPr/>
        </p:nvPicPr>
        <p:blipFill rotWithShape="1">
          <a:blip r:embed="rId4">
            <a:alphaModFix/>
          </a:blip>
          <a:srcRect r="11520" b="2028"/>
          <a:stretch/>
        </p:blipFill>
        <p:spPr>
          <a:xfrm>
            <a:off x="4925225" y="1396525"/>
            <a:ext cx="3942250" cy="2350425"/>
          </a:xfrm>
          <a:prstGeom prst="rect">
            <a:avLst/>
          </a:prstGeom>
          <a:noFill/>
          <a:ln>
            <a:noFill/>
          </a:ln>
        </p:spPr>
      </p:pic>
      <p:sp>
        <p:nvSpPr>
          <p:cNvPr id="180" name="Google Shape;180;p17"/>
          <p:cNvSpPr/>
          <p:nvPr/>
        </p:nvSpPr>
        <p:spPr>
          <a:xfrm>
            <a:off x="503183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Establish commit policy</a:t>
            </a:r>
            <a:endParaRPr sz="12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ctrTitle"/>
          </p:nvPr>
        </p:nvSpPr>
        <p:spPr>
          <a:xfrm>
            <a:off x="2802300" y="492475"/>
            <a:ext cx="3539400"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Sources</a:t>
            </a:r>
            <a:endParaRPr/>
          </a:p>
        </p:txBody>
      </p:sp>
      <p:pic>
        <p:nvPicPr>
          <p:cNvPr id="186" name="Google Shape;186;p18"/>
          <p:cNvPicPr preferRelativeResize="0"/>
          <p:nvPr/>
        </p:nvPicPr>
        <p:blipFill>
          <a:blip r:embed="rId3">
            <a:alphaModFix/>
          </a:blip>
          <a:stretch>
            <a:fillRect/>
          </a:stretch>
        </p:blipFill>
        <p:spPr>
          <a:xfrm>
            <a:off x="268375" y="1429250"/>
            <a:ext cx="3957950" cy="2132486"/>
          </a:xfrm>
          <a:prstGeom prst="rect">
            <a:avLst/>
          </a:prstGeom>
          <a:noFill/>
          <a:ln>
            <a:noFill/>
          </a:ln>
        </p:spPr>
      </p:pic>
      <p:pic>
        <p:nvPicPr>
          <p:cNvPr id="187" name="Google Shape;187;p18"/>
          <p:cNvPicPr preferRelativeResize="0"/>
          <p:nvPr/>
        </p:nvPicPr>
        <p:blipFill rotWithShape="1">
          <a:blip r:embed="rId4">
            <a:alphaModFix/>
          </a:blip>
          <a:srcRect b="1922"/>
          <a:stretch/>
        </p:blipFill>
        <p:spPr>
          <a:xfrm>
            <a:off x="4909525" y="1429250"/>
            <a:ext cx="3957950" cy="2132493"/>
          </a:xfrm>
          <a:prstGeom prst="rect">
            <a:avLst/>
          </a:prstGeom>
          <a:noFill/>
          <a:ln>
            <a:noFill/>
          </a:ln>
        </p:spPr>
      </p:pic>
      <p:sp>
        <p:nvSpPr>
          <p:cNvPr id="188" name="Google Shape;188;p18"/>
          <p:cNvSpPr/>
          <p:nvPr/>
        </p:nvSpPr>
        <p:spPr>
          <a:xfrm>
            <a:off x="38283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Lato"/>
                <a:ea typeface="Lato"/>
                <a:cs typeface="Lato"/>
                <a:sym typeface="Lato"/>
              </a:rPr>
              <a:t>developer.themoviedb.org</a:t>
            </a:r>
            <a:endParaRPr sz="1200">
              <a:solidFill>
                <a:schemeClr val="dk1"/>
              </a:solidFill>
              <a:latin typeface="Lato"/>
              <a:ea typeface="Lato"/>
              <a:cs typeface="Lato"/>
              <a:sym typeface="Lato"/>
            </a:endParaRPr>
          </a:p>
        </p:txBody>
      </p:sp>
      <p:sp>
        <p:nvSpPr>
          <p:cNvPr id="189" name="Google Shape;189;p18"/>
          <p:cNvSpPr/>
          <p:nvPr/>
        </p:nvSpPr>
        <p:spPr>
          <a:xfrm>
            <a:off x="5023988" y="3998875"/>
            <a:ext cx="3729000" cy="66030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u="sng">
                <a:solidFill>
                  <a:schemeClr val="dk1"/>
                </a:solidFill>
                <a:hlinkClick r:id="rId5">
                  <a:extLst>
                    <a:ext uri="{A12FA001-AC4F-418D-AE19-62706E023703}">
                      <ahyp:hlinkClr xmlns:ahyp="http://schemas.microsoft.com/office/drawing/2018/hyperlinkcolor" val="tx"/>
                    </a:ext>
                  </a:extLst>
                </a:hlinkClick>
              </a:rPr>
              <a:t>Oscars Winner and Nominee Master Spreadsheet - Google Sheets</a:t>
            </a:r>
            <a:endParaRPr sz="1200" b="1">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3"/>
          <p:cNvSpPr/>
          <p:nvPr/>
        </p:nvSpPr>
        <p:spPr>
          <a:xfrm>
            <a:off x="1266450" y="513625"/>
            <a:ext cx="6611100" cy="38082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30" name="Google Shape;130;p13"/>
          <p:cNvPicPr preferRelativeResize="0"/>
          <p:nvPr/>
        </p:nvPicPr>
        <p:blipFill>
          <a:blip r:embed="rId3">
            <a:alphaModFix/>
          </a:blip>
          <a:stretch>
            <a:fillRect/>
          </a:stretch>
        </p:blipFill>
        <p:spPr>
          <a:xfrm>
            <a:off x="763800" y="513625"/>
            <a:ext cx="7616399" cy="3808200"/>
          </a:xfrm>
          <a:prstGeom prst="rect">
            <a:avLst/>
          </a:prstGeom>
          <a:noFill/>
          <a:ln>
            <a:noFill/>
          </a:ln>
        </p:spPr>
      </p:pic>
      <p:sp>
        <p:nvSpPr>
          <p:cNvPr id="131" name="Google Shape;131;p13"/>
          <p:cNvSpPr txBox="1"/>
          <p:nvPr/>
        </p:nvSpPr>
        <p:spPr>
          <a:xfrm>
            <a:off x="2579269" y="1447800"/>
            <a:ext cx="3985459" cy="1226127"/>
          </a:xfrm>
          <a:prstGeom prst="rect">
            <a:avLst/>
          </a:prstGeom>
          <a:noFill/>
          <a:ln>
            <a:noFill/>
          </a:ln>
        </p:spPr>
        <p:txBody>
          <a:bodyPr spcFirstLastPara="1" wrap="square" lIns="91425" tIns="91425" rIns="91425" bIns="91425" anchor="t" anchorCtr="0">
            <a:noAutofit/>
          </a:bodyPr>
          <a:lstStyle/>
          <a:p>
            <a:pPr lvl="0" algn="ctr"/>
            <a:r>
              <a:rPr lang="en-US" sz="1700" b="1" dirty="0">
                <a:solidFill>
                  <a:schemeClr val="dk1"/>
                </a:solidFill>
                <a:latin typeface="Lato"/>
                <a:ea typeface="Lato"/>
                <a:cs typeface="Lato"/>
                <a:sym typeface="Lato"/>
              </a:rPr>
              <a:t>Hypothesis 1:</a:t>
            </a:r>
          </a:p>
          <a:p>
            <a:pPr lvl="0" algn="ctr"/>
            <a:r>
              <a:rPr lang="en-US" sz="1700" dirty="0">
                <a:solidFill>
                  <a:schemeClr val="dk1"/>
                </a:solidFill>
                <a:latin typeface="Lato"/>
                <a:ea typeface="Lato"/>
                <a:cs typeface="Lato"/>
                <a:sym typeface="Lato"/>
              </a:rPr>
              <a:t>If a movie is released within two months of the nominations closing, it is more likely to be nominated</a:t>
            </a:r>
          </a:p>
        </p:txBody>
      </p:sp>
    </p:spTree>
    <p:extLst>
      <p:ext uri="{BB962C8B-B14F-4D97-AF65-F5344CB8AC3E}">
        <p14:creationId xmlns:p14="http://schemas.microsoft.com/office/powerpoint/2010/main" val="419529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0"/>
          <p:cNvSpPr txBox="1">
            <a:spLocks noGrp="1"/>
          </p:cNvSpPr>
          <p:nvPr>
            <p:ph type="ctrTitle"/>
          </p:nvPr>
        </p:nvSpPr>
        <p:spPr>
          <a:xfrm>
            <a:off x="2611120" y="484325"/>
            <a:ext cx="3921759" cy="791700"/>
          </a:xfrm>
          <a:prstGeom prst="rect">
            <a:avLst/>
          </a:prstGeom>
          <a:effectLst>
            <a:outerShdw blurRad="57150" dist="19050" dir="5400000" algn="bl" rotWithShape="0">
              <a:srgbClr val="000000">
                <a:alpha val="16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Multi-Line Plot</a:t>
            </a:r>
            <a:endParaRPr dirty="0"/>
          </a:p>
        </p:txBody>
      </p:sp>
      <p:sp>
        <p:nvSpPr>
          <p:cNvPr id="203" name="Google Shape;203;p20"/>
          <p:cNvSpPr/>
          <p:nvPr/>
        </p:nvSpPr>
        <p:spPr>
          <a:xfrm>
            <a:off x="5099051" y="1441546"/>
            <a:ext cx="3729000" cy="3135740"/>
          </a:xfrm>
          <a:prstGeom prst="rect">
            <a:avLst/>
          </a:prstGeom>
          <a:solidFill>
            <a:srgbClr val="8F6600">
              <a:alpha val="77220"/>
            </a:srgbClr>
          </a:solidFill>
          <a:ln w="9525" cap="flat" cmpd="sng">
            <a:solidFill>
              <a:srgbClr val="8F6600"/>
            </a:solidFill>
            <a:prstDash val="solid"/>
            <a:round/>
            <a:headEnd type="none" w="sm" len="sm"/>
            <a:tailEnd type="none" w="sm" len="sm"/>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b="1" dirty="0">
                <a:solidFill>
                  <a:schemeClr val="dk1"/>
                </a:solidFill>
                <a:latin typeface="Lato"/>
                <a:ea typeface="Lato"/>
                <a:cs typeface="Lato"/>
                <a:sym typeface="Lato"/>
              </a:rPr>
              <a:t>More nominated movies are released during “Oscar Season”</a:t>
            </a:r>
          </a:p>
          <a:p>
            <a:pPr marL="171450" lvl="0" indent="-171450" rtl="0">
              <a:spcBef>
                <a:spcPts val="0"/>
              </a:spcBef>
              <a:spcAft>
                <a:spcPts val="0"/>
              </a:spcAft>
              <a:buFont typeface="Arial" panose="020B0604020202020204" pitchFamily="34" charset="0"/>
              <a:buChar char="•"/>
            </a:pPr>
            <a:r>
              <a:rPr lang="en-US" sz="1200" b="1" dirty="0">
                <a:solidFill>
                  <a:schemeClr val="dk1"/>
                </a:solidFill>
                <a:latin typeface="Lato"/>
                <a:ea typeface="Lato"/>
                <a:cs typeface="Lato"/>
                <a:sym typeface="Lato"/>
              </a:rPr>
              <a:t>Strategic releases</a:t>
            </a:r>
          </a:p>
          <a:p>
            <a:pPr marL="171450" lvl="0" indent="-171450" rtl="0">
              <a:spcBef>
                <a:spcPts val="0"/>
              </a:spcBef>
              <a:spcAft>
                <a:spcPts val="0"/>
              </a:spcAft>
              <a:buFont typeface="Arial" panose="020B0604020202020204" pitchFamily="34" charset="0"/>
              <a:buChar char="•"/>
            </a:pPr>
            <a:r>
              <a:rPr lang="en-US" sz="1200" b="1" dirty="0">
                <a:solidFill>
                  <a:schemeClr val="dk1"/>
                </a:solidFill>
                <a:latin typeface="Lato"/>
                <a:ea typeface="Lato"/>
                <a:cs typeface="Lato"/>
                <a:sym typeface="Lato"/>
              </a:rPr>
              <a:t>Fresher in the minds of voters</a:t>
            </a:r>
          </a:p>
          <a:p>
            <a:pPr marL="171450" lvl="0" indent="-171450" rtl="0">
              <a:spcBef>
                <a:spcPts val="0"/>
              </a:spcBef>
              <a:spcAft>
                <a:spcPts val="0"/>
              </a:spcAft>
              <a:buFont typeface="Arial" panose="020B0604020202020204" pitchFamily="34" charset="0"/>
              <a:buChar char="•"/>
            </a:pPr>
            <a:r>
              <a:rPr lang="en-US" sz="1200" b="1" dirty="0">
                <a:solidFill>
                  <a:schemeClr val="dk1"/>
                </a:solidFill>
                <a:latin typeface="Lato"/>
                <a:ea typeface="Lato"/>
                <a:cs typeface="Lato"/>
                <a:sym typeface="Lato"/>
              </a:rPr>
              <a:t>Effect of streaming services?</a:t>
            </a:r>
          </a:p>
        </p:txBody>
      </p:sp>
      <p:pic>
        <p:nvPicPr>
          <p:cNvPr id="2" name="Content Placeholder 4" descr="A graph with blue lines and orange lines">
            <a:extLst>
              <a:ext uri="{FF2B5EF4-FFF2-40B4-BE49-F238E27FC236}">
                <a16:creationId xmlns:a16="http://schemas.microsoft.com/office/drawing/2014/main" id="{464CB026-1436-9B39-7556-FE5550F52D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49" y="1441546"/>
            <a:ext cx="4180988" cy="313574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2838</Words>
  <Application>Microsoft Office PowerPoint</Application>
  <PresentationFormat>On-screen Show (16:9)</PresentationFormat>
  <Paragraphs>121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Symbol</vt:lpstr>
      <vt:lpstr>Lato</vt:lpstr>
      <vt:lpstr>Courier New</vt:lpstr>
      <vt:lpstr>Montserrat</vt:lpstr>
      <vt:lpstr>Aptos</vt:lpstr>
      <vt:lpstr>Focus</vt:lpstr>
      <vt:lpstr>PowerPoint Presentation</vt:lpstr>
      <vt:lpstr>Is ‘Oscar Bait’ real?</vt:lpstr>
      <vt:lpstr>What is it?</vt:lpstr>
      <vt:lpstr>The Academy</vt:lpstr>
      <vt:lpstr>Hypotheses</vt:lpstr>
      <vt:lpstr>Team Collaboration</vt:lpstr>
      <vt:lpstr>Data Sources</vt:lpstr>
      <vt:lpstr>PowerPoint Presentation</vt:lpstr>
      <vt:lpstr>Multi-Line Plot</vt:lpstr>
      <vt:lpstr>Pie Chart – Oscar Season stats</vt:lpstr>
      <vt:lpstr>Histogram</vt:lpstr>
      <vt:lpstr>PowerPoint Presentation</vt:lpstr>
      <vt:lpstr>Multi-Box Plot</vt:lpstr>
      <vt:lpstr>PowerPoint Presentation</vt:lpstr>
      <vt:lpstr>Scatterplot</vt:lpstr>
      <vt:lpstr>Conclusions</vt:lpstr>
      <vt:lpstr>Driving Factor</vt:lpstr>
      <vt:lpstr>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Jamie Hanson</cp:lastModifiedBy>
  <cp:revision>15</cp:revision>
  <dcterms:modified xsi:type="dcterms:W3CDTF">2024-03-21T16:40:18Z</dcterms:modified>
</cp:coreProperties>
</file>