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82"/>
  </p:normalViewPr>
  <p:slideViewPr>
    <p:cSldViewPr snapToGrid="0" snapToObjects="1">
      <p:cViewPr>
        <p:scale>
          <a:sx n="100" d="100"/>
          <a:sy n="100" d="100"/>
        </p:scale>
        <p:origin x="10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D4FF30-8FC8-254A-9503-97CE06D06EFD}" type="datetimeFigureOut">
              <a:rPr lang="en-US" smtClean="0"/>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1642774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1288127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2477522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9310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2682914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D4FF30-8FC8-254A-9503-97CE06D06EFD}" type="datetimeFigureOut">
              <a:rPr lang="en-US" smtClean="0"/>
              <a:t>4/29/21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4238848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D4FF30-8FC8-254A-9503-97CE06D06EFD}" type="datetimeFigureOut">
              <a:rPr lang="en-US" smtClean="0"/>
              <a:t>4/29/21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2545300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4FF30-8FC8-254A-9503-97CE06D06EFD}" type="datetimeFigureOut">
              <a:rPr lang="en-US" smtClean="0"/>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1598611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4FF30-8FC8-254A-9503-97CE06D06EFD}" type="datetimeFigureOut">
              <a:rPr lang="en-US" smtClean="0"/>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640677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D4FF30-8FC8-254A-9503-97CE06D06EFD}" type="datetimeFigureOut">
              <a:rPr lang="en-US" smtClean="0"/>
              <a:t>4/29/21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131665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D4FF30-8FC8-254A-9503-97CE06D06EFD}" type="datetimeFigureOut">
              <a:rPr lang="en-US" smtClean="0"/>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382963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D4FF30-8FC8-254A-9503-97CE06D06EFD}" type="datetimeFigureOut">
              <a:rPr lang="en-US" smtClean="0"/>
              <a:t>4/29/21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78963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354822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D4FF30-8FC8-254A-9503-97CE06D06EFD}" type="datetimeFigureOut">
              <a:rPr lang="en-US" smtClean="0"/>
              <a:t>4/29/21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255698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D4FF30-8FC8-254A-9503-97CE06D06EFD}" type="datetimeFigureOut">
              <a:rPr lang="en-US" smtClean="0"/>
              <a:t>4/29/21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167696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4D4FF30-8FC8-254A-9503-97CE06D06EFD}" type="datetimeFigureOut">
              <a:rPr lang="en-US" smtClean="0"/>
              <a:t>4/29/21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272150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82469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D4FF30-8FC8-254A-9503-97CE06D06EFD}" type="datetimeFigureOut">
              <a:rPr lang="en-US" smtClean="0"/>
              <a:t>4/29/21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3DBD5A-9B0E-3C48-8ADC-51DBD61A05A1}" type="slidenum">
              <a:rPr lang="en-US" smtClean="0"/>
              <a:t>‹#›</a:t>
            </a:fld>
            <a:endParaRPr lang="en-US"/>
          </a:p>
        </p:txBody>
      </p:sp>
    </p:spTree>
    <p:extLst>
      <p:ext uri="{BB962C8B-B14F-4D97-AF65-F5344CB8AC3E}">
        <p14:creationId xmlns:p14="http://schemas.microsoft.com/office/powerpoint/2010/main" val="356150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4D4FF30-8FC8-254A-9503-97CE06D06EFD}" type="datetimeFigureOut">
              <a:rPr lang="en-US" smtClean="0"/>
              <a:t>4/29/21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D3DBD5A-9B0E-3C48-8ADC-51DBD61A05A1}" type="slidenum">
              <a:rPr lang="en-US" smtClean="0"/>
              <a:t>‹#›</a:t>
            </a:fld>
            <a:endParaRPr lang="en-US"/>
          </a:p>
        </p:txBody>
      </p:sp>
    </p:spTree>
    <p:extLst>
      <p:ext uri="{BB962C8B-B14F-4D97-AF65-F5344CB8AC3E}">
        <p14:creationId xmlns:p14="http://schemas.microsoft.com/office/powerpoint/2010/main" val="6375750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eo4j.com/download-neo4j-now/?utm_program=na-prospecting&amp;utm_source=google&amp;utm_medium=cpc&amp;utm_campaign=na-search-branded&amp;utm_adgroup=neo4j-desktop&amp;gclid=CjwKCAjw3pWDBhB3EiwAV1c5rCBed0wpy0sSIZiTut2OYPmBx6Ma_Xyc7ygP3_2SBAMRPzBw3Q3AmRoCHA0QAvD_BwE" TargetMode="External"/><Relationship Id="rId2" Type="http://schemas.openxmlformats.org/officeDocument/2006/relationships/hyperlink" Target="bookmark://_Oracle%E2%80%99s_HR_Database/" TargetMode="External"/><Relationship Id="rId1" Type="http://schemas.openxmlformats.org/officeDocument/2006/relationships/slideLayout" Target="../slideLayouts/slideLayout18.xml"/><Relationship Id="rId4" Type="http://schemas.openxmlformats.org/officeDocument/2006/relationships/hyperlink" Target="https://github.com/jamieboehme/graph-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123F8-4FC2-2F41-A786-9B0D26276CDD}"/>
              </a:ext>
            </a:extLst>
          </p:cNvPr>
          <p:cNvSpPr>
            <a:spLocks noGrp="1"/>
          </p:cNvSpPr>
          <p:nvPr>
            <p:ph type="title"/>
          </p:nvPr>
        </p:nvSpPr>
        <p:spPr>
          <a:xfrm>
            <a:off x="1289069" y="381344"/>
            <a:ext cx="9613863" cy="1080937"/>
          </a:xfrm>
        </p:spPr>
        <p:txBody>
          <a:bodyPr>
            <a:normAutofit/>
          </a:bodyPr>
          <a:lstStyle/>
          <a:p>
            <a:r>
              <a:rPr lang="en-US" b="1" dirty="0">
                <a:solidFill>
                  <a:srgbClr val="002060"/>
                </a:solidFill>
                <a:latin typeface="Calibri Light" panose="020F0302020204030204" pitchFamily="34" charset="0"/>
                <a:cs typeface="Calibri Light" panose="020F0302020204030204" pitchFamily="34" charset="0"/>
              </a:rPr>
              <a:t>Small graph database Implementation</a:t>
            </a:r>
            <a:br>
              <a:rPr lang="en-US" b="1" dirty="0">
                <a:solidFill>
                  <a:srgbClr val="002060"/>
                </a:solidFill>
                <a:latin typeface="Calibri Light" panose="020F0302020204030204" pitchFamily="34" charset="0"/>
                <a:cs typeface="Calibri Light" panose="020F0302020204030204" pitchFamily="34" charset="0"/>
              </a:rPr>
            </a:br>
            <a:r>
              <a:rPr lang="en-US" sz="1400" b="1" dirty="0">
                <a:solidFill>
                  <a:srgbClr val="002060"/>
                </a:solidFill>
                <a:latin typeface="Calibri Light" panose="020F0302020204030204" pitchFamily="34" charset="0"/>
                <a:cs typeface="Calibri Light" panose="020F0302020204030204" pitchFamily="34" charset="0"/>
              </a:rPr>
              <a:t>Presented by: Jamie Boehme</a:t>
            </a:r>
          </a:p>
        </p:txBody>
      </p:sp>
      <p:sp>
        <p:nvSpPr>
          <p:cNvPr id="10" name="Text Placeholder 9">
            <a:extLst>
              <a:ext uri="{FF2B5EF4-FFF2-40B4-BE49-F238E27FC236}">
                <a16:creationId xmlns:a16="http://schemas.microsoft.com/office/drawing/2014/main" id="{A4AE7045-CCA2-E04A-8815-BBCD6B1134BE}"/>
              </a:ext>
            </a:extLst>
          </p:cNvPr>
          <p:cNvSpPr>
            <a:spLocks noGrp="1"/>
          </p:cNvSpPr>
          <p:nvPr>
            <p:ph type="body" idx="1"/>
          </p:nvPr>
        </p:nvSpPr>
        <p:spPr>
          <a:xfrm>
            <a:off x="476213" y="2467504"/>
            <a:ext cx="4700059" cy="693135"/>
          </a:xfrm>
        </p:spPr>
        <p:txBody>
          <a:bodyPr/>
          <a:lstStyle/>
          <a:p>
            <a:r>
              <a:rPr lang="en-US" dirty="0">
                <a:solidFill>
                  <a:srgbClr val="002060"/>
                </a:solidFill>
                <a:latin typeface="Calibri Light" panose="020F0302020204030204" pitchFamily="34" charset="0"/>
                <a:cs typeface="Calibri Light" panose="020F0302020204030204" pitchFamily="34" charset="0"/>
              </a:rPr>
              <a:t>Objectives</a:t>
            </a:r>
          </a:p>
        </p:txBody>
      </p:sp>
      <p:sp>
        <p:nvSpPr>
          <p:cNvPr id="6" name="Content Placeholder 5">
            <a:extLst>
              <a:ext uri="{FF2B5EF4-FFF2-40B4-BE49-F238E27FC236}">
                <a16:creationId xmlns:a16="http://schemas.microsoft.com/office/drawing/2014/main" id="{81973D98-D9DC-9D4E-B96F-BA3B4DD99598}"/>
              </a:ext>
            </a:extLst>
          </p:cNvPr>
          <p:cNvSpPr>
            <a:spLocks noGrp="1"/>
          </p:cNvSpPr>
          <p:nvPr>
            <p:ph sz="half" idx="2"/>
          </p:nvPr>
        </p:nvSpPr>
        <p:spPr>
          <a:xfrm>
            <a:off x="476213" y="3160639"/>
            <a:ext cx="5380705" cy="2906179"/>
          </a:xfrm>
        </p:spPr>
        <p:txBody>
          <a:bodyPr>
            <a:normAutofit/>
          </a:bodyPr>
          <a:lstStyle/>
          <a:p>
            <a:pPr fontAlgn="base">
              <a:lnSpc>
                <a:spcPct val="100000"/>
              </a:lnSpc>
            </a:pPr>
            <a:r>
              <a:rPr lang="en-US" sz="1000" dirty="0">
                <a:effectLst/>
                <a:latin typeface="Calibri Light" panose="020F0302020204030204" pitchFamily="34" charset="0"/>
                <a:cs typeface="Calibri Light" panose="020F0302020204030204" pitchFamily="34" charset="0"/>
              </a:rPr>
              <a:t>Determine how Neo4j handles traditional database concepts like ACID vs BASE database design, normalization, and transaction-based vs read-only usage </a:t>
            </a:r>
          </a:p>
          <a:p>
            <a:pPr fontAlgn="base">
              <a:lnSpc>
                <a:spcPct val="100000"/>
              </a:lnSpc>
            </a:pPr>
            <a:r>
              <a:rPr lang="en-US" sz="1000" dirty="0">
                <a:effectLst/>
                <a:latin typeface="Calibri Light" panose="020F0302020204030204" pitchFamily="34" charset="0"/>
                <a:cs typeface="Calibri Light" panose="020F0302020204030204" pitchFamily="34" charset="0"/>
              </a:rPr>
              <a:t>Understand how data from a relational database can be translated to a graph database environment.  </a:t>
            </a:r>
          </a:p>
          <a:p>
            <a:pPr fontAlgn="base">
              <a:lnSpc>
                <a:spcPct val="100000"/>
              </a:lnSpc>
            </a:pPr>
            <a:r>
              <a:rPr lang="en-US" sz="1000" dirty="0">
                <a:effectLst/>
                <a:latin typeface="Calibri Light" panose="020F0302020204030204" pitchFamily="34" charset="0"/>
                <a:cs typeface="Calibri Light" panose="020F0302020204030204" pitchFamily="34" charset="0"/>
              </a:rPr>
              <a:t>Discover how the syntax differs from general DDL and DML SQL statements to Cypher </a:t>
            </a:r>
          </a:p>
          <a:p>
            <a:pPr fontAlgn="base">
              <a:lnSpc>
                <a:spcPct val="100000"/>
              </a:lnSpc>
            </a:pPr>
            <a:r>
              <a:rPr lang="en-US" sz="1000" dirty="0">
                <a:effectLst/>
                <a:latin typeface="Calibri Light" panose="020F0302020204030204" pitchFamily="34" charset="0"/>
                <a:cs typeface="Calibri Light" panose="020F0302020204030204" pitchFamily="34" charset="0"/>
              </a:rPr>
              <a:t>Learn a new, cutting-edge coding platform to develop a database using knowledge and concepts learned from working with Oracle databases </a:t>
            </a:r>
          </a:p>
          <a:p>
            <a:pPr fontAlgn="base">
              <a:lnSpc>
                <a:spcPct val="100000"/>
              </a:lnSpc>
            </a:pPr>
            <a:r>
              <a:rPr lang="en-US" sz="1000" dirty="0">
                <a:effectLst/>
                <a:latin typeface="Calibri Light" panose="020F0302020204030204" pitchFamily="34" charset="0"/>
                <a:cs typeface="Calibri Light" panose="020F0302020204030204" pitchFamily="34" charset="0"/>
              </a:rPr>
              <a:t>Speak to the ease and/or difficulty in interpreting data in a graph database vs relational database – from the perspective of a data analyst with 7+ years experience </a:t>
            </a:r>
          </a:p>
        </p:txBody>
      </p:sp>
      <p:sp>
        <p:nvSpPr>
          <p:cNvPr id="7" name="Text Placeholder 6">
            <a:extLst>
              <a:ext uri="{FF2B5EF4-FFF2-40B4-BE49-F238E27FC236}">
                <a16:creationId xmlns:a16="http://schemas.microsoft.com/office/drawing/2014/main" id="{A4DEACDE-BCEF-FB49-A49D-C033A07343FF}"/>
              </a:ext>
            </a:extLst>
          </p:cNvPr>
          <p:cNvSpPr>
            <a:spLocks noGrp="1"/>
          </p:cNvSpPr>
          <p:nvPr>
            <p:ph type="body" sz="quarter" idx="3"/>
          </p:nvPr>
        </p:nvSpPr>
        <p:spPr>
          <a:xfrm>
            <a:off x="6428904" y="2472554"/>
            <a:ext cx="4474028" cy="692076"/>
          </a:xfrm>
        </p:spPr>
        <p:txBody>
          <a:bodyPr/>
          <a:lstStyle/>
          <a:p>
            <a:r>
              <a:rPr lang="en-US" dirty="0">
                <a:solidFill>
                  <a:srgbClr val="002060"/>
                </a:solidFill>
                <a:latin typeface="Calibri Light" panose="020F0302020204030204" pitchFamily="34" charset="0"/>
                <a:cs typeface="Calibri Light" panose="020F0302020204030204" pitchFamily="34" charset="0"/>
              </a:rPr>
              <a:t>Work Completed</a:t>
            </a:r>
          </a:p>
        </p:txBody>
      </p:sp>
      <p:sp>
        <p:nvSpPr>
          <p:cNvPr id="8" name="Content Placeholder 7">
            <a:extLst>
              <a:ext uri="{FF2B5EF4-FFF2-40B4-BE49-F238E27FC236}">
                <a16:creationId xmlns:a16="http://schemas.microsoft.com/office/drawing/2014/main" id="{6C174E43-73FF-2B4A-83EE-628DF751D718}"/>
              </a:ext>
            </a:extLst>
          </p:cNvPr>
          <p:cNvSpPr>
            <a:spLocks noGrp="1"/>
          </p:cNvSpPr>
          <p:nvPr>
            <p:ph sz="quarter" idx="4"/>
          </p:nvPr>
        </p:nvSpPr>
        <p:spPr>
          <a:xfrm>
            <a:off x="6333131" y="3160639"/>
            <a:ext cx="5382656" cy="2906179"/>
          </a:xfrm>
        </p:spPr>
        <p:txBody>
          <a:bodyPr>
            <a:noAutofit/>
          </a:bodyPr>
          <a:lstStyle/>
          <a:p>
            <a:pPr fontAlgn="base">
              <a:lnSpc>
                <a:spcPct val="100000"/>
              </a:lnSpc>
            </a:pPr>
            <a:r>
              <a:rPr lang="en-US" sz="1000" dirty="0">
                <a:latin typeface="Calibri Light" panose="020F0302020204030204" pitchFamily="34" charset="0"/>
                <a:cs typeface="Calibri Light" panose="020F0302020204030204" pitchFamily="34" charset="0"/>
              </a:rPr>
              <a:t>Exported Oracle’s HR Database tables to CSV using a </a:t>
            </a:r>
            <a:r>
              <a:rPr lang="en-US" sz="1000" u="sng" dirty="0">
                <a:latin typeface="Calibri Light" panose="020F0302020204030204" pitchFamily="34" charset="0"/>
                <a:cs typeface="Calibri Light" panose="020F0302020204030204" pitchFamily="34" charset="0"/>
                <a:hlinkClick r:id="rId2"/>
              </a:rPr>
              <a:t>script</a:t>
            </a:r>
            <a:r>
              <a:rPr lang="en-US" sz="1000" dirty="0">
                <a:latin typeface="Calibri Light" panose="020F0302020204030204" pitchFamily="34" charset="0"/>
                <a:cs typeface="Calibri Light" panose="020F0302020204030204" pitchFamily="34" charset="0"/>
              </a:rPr>
              <a:t> personally developed  </a:t>
            </a:r>
          </a:p>
          <a:p>
            <a:pPr fontAlgn="base">
              <a:lnSpc>
                <a:spcPct val="100000"/>
              </a:lnSpc>
            </a:pPr>
            <a:r>
              <a:rPr lang="en-US" sz="1000" dirty="0">
                <a:latin typeface="Calibri Light" panose="020F0302020204030204" pitchFamily="34" charset="0"/>
                <a:cs typeface="Calibri Light" panose="020F0302020204030204" pitchFamily="34" charset="0"/>
              </a:rPr>
              <a:t>Downloaded and Installed Neo4j Desktop: link to </a:t>
            </a:r>
            <a:r>
              <a:rPr lang="en-US" sz="1000" u="sng" dirty="0">
                <a:latin typeface="Calibri Light" panose="020F0302020204030204" pitchFamily="34" charset="0"/>
                <a:cs typeface="Calibri Light" panose="020F0302020204030204" pitchFamily="34" charset="0"/>
                <a:hlinkClick r:id="rId3"/>
              </a:rPr>
              <a:t>download</a:t>
            </a:r>
            <a:r>
              <a:rPr lang="en-US" sz="1000" dirty="0">
                <a:latin typeface="Calibri Light" panose="020F0302020204030204" pitchFamily="34" charset="0"/>
                <a:cs typeface="Calibri Light" panose="020F0302020204030204" pitchFamily="34" charset="0"/>
              </a:rPr>
              <a:t> </a:t>
            </a:r>
          </a:p>
          <a:p>
            <a:pPr fontAlgn="base">
              <a:lnSpc>
                <a:spcPct val="100000"/>
              </a:lnSpc>
            </a:pPr>
            <a:r>
              <a:rPr lang="en-US" sz="1000" dirty="0">
                <a:latin typeface="Calibri Light" panose="020F0302020204030204" pitchFamily="34" charset="0"/>
                <a:cs typeface="Calibri Light" panose="020F0302020204030204" pitchFamily="34" charset="0"/>
              </a:rPr>
              <a:t>Created a new, local database by selecting “Add” &gt; “Local DBMS” within Neo4j Desktop application </a:t>
            </a:r>
          </a:p>
          <a:p>
            <a:pPr fontAlgn="base">
              <a:lnSpc>
                <a:spcPct val="100000"/>
              </a:lnSpc>
            </a:pPr>
            <a:r>
              <a:rPr lang="en-US" sz="1000" dirty="0">
                <a:latin typeface="Calibri Light" panose="020F0302020204030204" pitchFamily="34" charset="0"/>
                <a:cs typeface="Calibri Light" panose="020F0302020204030204" pitchFamily="34" charset="0"/>
              </a:rPr>
              <a:t>Generated a Node Label for each table in the HR database and loaded individual nodes (records) corresponding to each record leveraging the CSV exports from Step 1 </a:t>
            </a:r>
          </a:p>
          <a:p>
            <a:pPr fontAlgn="base">
              <a:lnSpc>
                <a:spcPct val="100000"/>
              </a:lnSpc>
            </a:pPr>
            <a:r>
              <a:rPr lang="en-US" sz="1000" dirty="0">
                <a:latin typeface="Calibri Light" panose="020F0302020204030204" pitchFamily="34" charset="0"/>
                <a:cs typeface="Calibri Light" panose="020F0302020204030204" pitchFamily="34" charset="0"/>
              </a:rPr>
              <a:t>Created indexes on each node property for which I wanted to create a relationship. Note: Indexes on node properties are similar to indexing tables in a relational database environment for primary/foreign keys. This step optimizes the environment and speed to query specific nodes and their relationships. </a:t>
            </a:r>
          </a:p>
          <a:p>
            <a:pPr fontAlgn="base">
              <a:lnSpc>
                <a:spcPct val="100000"/>
              </a:lnSpc>
            </a:pPr>
            <a:r>
              <a:rPr lang="en-US" sz="1000" dirty="0">
                <a:latin typeface="Calibri Light" panose="020F0302020204030204" pitchFamily="34" charset="0"/>
                <a:cs typeface="Calibri Light" panose="020F0302020204030204" pitchFamily="34" charset="0"/>
              </a:rPr>
              <a:t>Developed relationships among node properties </a:t>
            </a:r>
          </a:p>
          <a:p>
            <a:pPr fontAlgn="base">
              <a:lnSpc>
                <a:spcPct val="100000"/>
              </a:lnSpc>
            </a:pPr>
            <a:r>
              <a:rPr lang="en-US" sz="1000" dirty="0">
                <a:latin typeface="Calibri Light" panose="020F0302020204030204" pitchFamily="34" charset="0"/>
                <a:cs typeface="Calibri Light" panose="020F0302020204030204" pitchFamily="34" charset="0"/>
              </a:rPr>
              <a:t>Explored the database using custom Cypher queries </a:t>
            </a:r>
          </a:p>
        </p:txBody>
      </p:sp>
      <p:sp>
        <p:nvSpPr>
          <p:cNvPr id="11" name="Content Placeholder 5">
            <a:extLst>
              <a:ext uri="{FF2B5EF4-FFF2-40B4-BE49-F238E27FC236}">
                <a16:creationId xmlns:a16="http://schemas.microsoft.com/office/drawing/2014/main" id="{60CF210F-3D20-7148-8580-137837307278}"/>
              </a:ext>
            </a:extLst>
          </p:cNvPr>
          <p:cNvSpPr txBox="1">
            <a:spLocks/>
          </p:cNvSpPr>
          <p:nvPr/>
        </p:nvSpPr>
        <p:spPr>
          <a:xfrm>
            <a:off x="476213" y="1462281"/>
            <a:ext cx="11239574" cy="10809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300" dirty="0">
                <a:latin typeface="Calibri Light" panose="020F0302020204030204" pitchFamily="34" charset="0"/>
                <a:cs typeface="Calibri Light" panose="020F0302020204030204" pitchFamily="34" charset="0"/>
              </a:rPr>
              <a:t>Graph databases are gaining greater traction in data dominated industries, being positioned as the next-generation database for companies to accelerate their use of data, gain speed to insight, and yield a competitive advantage over their competitors. Unlike relational databases which are strongly used to capture transaction-based information, graph databases offer a separate, highly connected, relationship-based approach to storing data. The rise in graph databases appears to be correlated with the value companies are seeing in capitalizing on complex relationships that occur in the real world, that allows analysts to capture, organize, and better visualize these relationships via a graph. Examples of where graph databases are seen to be used most prominently include recommendation engines, fraud detection, and master data management.</a:t>
            </a:r>
          </a:p>
          <a:p>
            <a:endParaRPr lang="en-US" sz="1300" dirty="0">
              <a:latin typeface="Calibri Light" panose="020F0302020204030204" pitchFamily="34" charset="0"/>
              <a:cs typeface="Calibri Light" panose="020F0302020204030204" pitchFamily="34" charset="0"/>
            </a:endParaRPr>
          </a:p>
        </p:txBody>
      </p:sp>
      <p:sp>
        <p:nvSpPr>
          <p:cNvPr id="12" name="Rectangle 11">
            <a:extLst>
              <a:ext uri="{FF2B5EF4-FFF2-40B4-BE49-F238E27FC236}">
                <a16:creationId xmlns:a16="http://schemas.microsoft.com/office/drawing/2014/main" id="{1EC38772-B7FC-2E47-A7E2-8E95949219AB}"/>
              </a:ext>
            </a:extLst>
          </p:cNvPr>
          <p:cNvSpPr/>
          <p:nvPr/>
        </p:nvSpPr>
        <p:spPr>
          <a:xfrm>
            <a:off x="476213" y="6245135"/>
            <a:ext cx="11239574" cy="261610"/>
          </a:xfrm>
          <a:prstGeom prst="rect">
            <a:avLst/>
          </a:prstGeom>
        </p:spPr>
        <p:txBody>
          <a:bodyPr wrap="square">
            <a:spAutoFit/>
          </a:bodyPr>
          <a:lstStyle/>
          <a:p>
            <a:pPr algn="ctr"/>
            <a:r>
              <a:rPr lang="en-US" sz="1100" dirty="0">
                <a:solidFill>
                  <a:srgbClr val="000000"/>
                </a:solidFill>
                <a:latin typeface="Calibri Light" panose="020F0302020204030204" pitchFamily="34" charset="0"/>
                <a:cs typeface="Calibri Light" panose="020F0302020204030204" pitchFamily="34" charset="0"/>
              </a:rPr>
              <a:t>All related downloads and scripts can be found in the Appendix and are documented online in my personal and public GitHub repository at </a:t>
            </a:r>
            <a:r>
              <a:rPr lang="en-US" sz="1100" u="sng" dirty="0">
                <a:solidFill>
                  <a:srgbClr val="9454C3"/>
                </a:solidFill>
                <a:latin typeface="Calibri Light" panose="020F0302020204030204" pitchFamily="34" charset="0"/>
                <a:cs typeface="Calibri Light" panose="020F0302020204030204" pitchFamily="34" charset="0"/>
                <a:hlinkClick r:id="rId4"/>
              </a:rPr>
              <a:t>https://github.com/jamieboehme/graph-db</a:t>
            </a:r>
            <a:r>
              <a:rPr lang="en-US" sz="1100" dirty="0">
                <a:solidFill>
                  <a:srgbClr val="000000"/>
                </a:solidFill>
                <a:latin typeface="Calibri Light" panose="020F0302020204030204" pitchFamily="34" charset="0"/>
                <a:cs typeface="Calibri Light" panose="020F0302020204030204" pitchFamily="34" charset="0"/>
              </a:rPr>
              <a:t>.  </a:t>
            </a:r>
            <a:endParaRPr lang="en-US" sz="11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920279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{333693FE-DCBC-E44C-9CEB-CF0071F7365A}tf10001073</Template>
  <TotalTime>7578</TotalTime>
  <Words>418</Words>
  <Application>Microsoft Macintosh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 Light</vt:lpstr>
      <vt:lpstr>Tw Cen MT</vt:lpstr>
      <vt:lpstr>Droplet</vt:lpstr>
      <vt:lpstr>Small graph database Implementation Presented by: Jamie Boehme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graph database Implementation Presented by: Jamie Boehme</dc:title>
  <dc:creator>Boehme, Jamie R.</dc:creator>
  <cp:lastModifiedBy>Boehme, Jamie R.</cp:lastModifiedBy>
  <cp:revision>3</cp:revision>
  <dcterms:created xsi:type="dcterms:W3CDTF">2021-04-29T19:56:34Z</dcterms:created>
  <dcterms:modified xsi:type="dcterms:W3CDTF">2021-05-05T02:14:40Z</dcterms:modified>
</cp:coreProperties>
</file>