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77" r:id="rId6"/>
    <p:sldId id="263" r:id="rId7"/>
    <p:sldId id="268" r:id="rId8"/>
    <p:sldId id="269" r:id="rId9"/>
    <p:sldId id="270" r:id="rId10"/>
    <p:sldId id="264" r:id="rId11"/>
    <p:sldId id="265" r:id="rId12"/>
    <p:sldId id="266" r:id="rId13"/>
    <p:sldId id="267" r:id="rId14"/>
    <p:sldId id="274" r:id="rId15"/>
    <p:sldId id="271" r:id="rId16"/>
    <p:sldId id="273" r:id="rId17"/>
    <p:sldId id="275" r:id="rId18"/>
    <p:sldId id="276" r:id="rId19"/>
    <p:sldId id="272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8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Intro to</a:t>
            </a:r>
            <a:br>
              <a:rPr lang="en-US" sz="8000" dirty="0"/>
            </a:br>
            <a:r>
              <a:rPr lang="en-US" sz="8000" dirty="0"/>
              <a:t>SQL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February 20</a:t>
            </a:r>
            <a:r>
              <a:rPr lang="en-US" sz="24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2020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AD95C-C0A0-4232-83A6-FD34FE58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DEE5F-716E-4CB2-9B10-DE9611B32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SELECT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LIMIT/TOP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COLUMN Aliases</a:t>
            </a:r>
          </a:p>
        </p:txBody>
      </p:sp>
    </p:spTree>
    <p:extLst>
      <p:ext uri="{BB962C8B-B14F-4D97-AF65-F5344CB8AC3E}">
        <p14:creationId xmlns:p14="http://schemas.microsoft.com/office/powerpoint/2010/main" val="191647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9E45-434A-45AB-B06F-71C4C205F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A57C6-54CC-4A9A-9272-59C0774FC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ORDER BY</a:t>
            </a:r>
          </a:p>
        </p:txBody>
      </p:sp>
    </p:spTree>
    <p:extLst>
      <p:ext uri="{BB962C8B-B14F-4D97-AF65-F5344CB8AC3E}">
        <p14:creationId xmlns:p14="http://schemas.microsoft.com/office/powerpoint/2010/main" val="422233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41D8-24C0-444F-8CA2-F1E8986C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5A0E4-E0EA-4732-8F3C-63DF295F2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WHERE clause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AND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OR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BETWEEN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LIKE</a:t>
            </a:r>
          </a:p>
        </p:txBody>
      </p:sp>
    </p:spTree>
    <p:extLst>
      <p:ext uri="{BB962C8B-B14F-4D97-AF65-F5344CB8AC3E}">
        <p14:creationId xmlns:p14="http://schemas.microsoft.com/office/powerpoint/2010/main" val="2127326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976A-60F1-4B68-A42A-25CDEA43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50941-8319-48AB-8BFB-38A7CB38F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GROUP BY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DISTINCT</a:t>
            </a:r>
          </a:p>
        </p:txBody>
      </p:sp>
    </p:spTree>
    <p:extLst>
      <p:ext uri="{BB962C8B-B14F-4D97-AF65-F5344CB8AC3E}">
        <p14:creationId xmlns:p14="http://schemas.microsoft.com/office/powerpoint/2010/main" val="1871634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A6BA-7CD8-4427-B270-2FE8732DB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81172-F909-42AA-9891-20092D919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COUNT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AVG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HAVING</a:t>
            </a:r>
          </a:p>
        </p:txBody>
      </p:sp>
    </p:spTree>
    <p:extLst>
      <p:ext uri="{BB962C8B-B14F-4D97-AF65-F5344CB8AC3E}">
        <p14:creationId xmlns:p14="http://schemas.microsoft.com/office/powerpoint/2010/main" val="2188162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0FFE-7D96-4B9C-8486-11D1A37B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9E48E-096C-484A-91D5-2399CBA66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INNER JOIN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Select rows from a table that match rows in another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LEFT OUTER JOIN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Select all rows from the left table and matching rows from the right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RIGHT OUTER JOIN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Select all rows from the right table and matching rows from the left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SELF JOIN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37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F3AC-BAF4-4C55-BD2A-C6E8953D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C61C9-C597-410D-B112-E5CCB42FC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a limited or modified subset of data from one or more tables</a:t>
            </a:r>
          </a:p>
        </p:txBody>
      </p:sp>
    </p:spTree>
    <p:extLst>
      <p:ext uri="{BB962C8B-B14F-4D97-AF65-F5344CB8AC3E}">
        <p14:creationId xmlns:p14="http://schemas.microsoft.com/office/powerpoint/2010/main" val="1177706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87B6-A058-4F8F-A783-8A7D0B70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5790-F5FD-4F3A-BD22-523E07D1A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584665"/>
          </a:xfrm>
        </p:spPr>
        <p:txBody>
          <a:bodyPr>
            <a:normAutofit/>
          </a:bodyPr>
          <a:lstStyle/>
          <a:p>
            <a:r>
              <a:rPr lang="en-US" dirty="0"/>
              <a:t>Manipulate and parse strings to filter or modify the way data is returned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43A77F-6F7F-495E-95DF-B0AF57566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324615"/>
              </p:ext>
            </p:extLst>
          </p:nvPr>
        </p:nvGraphicFramePr>
        <p:xfrm>
          <a:off x="1097280" y="2692867"/>
          <a:ext cx="10058400" cy="3204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480092722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98289586"/>
                    </a:ext>
                  </a:extLst>
                </a:gridCol>
              </a:tblGrid>
              <a:tr h="3204594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CHARINDEX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CONCAT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LEFT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LEN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LOWER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REPLACE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REVERSE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RIGHT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STRING_SPLIT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SUBSTRING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TRIM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154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576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98BF-EB2D-4BCC-A5F1-C1436FD13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408B7-2237-47A4-9F5F-248DDE6EC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date information, date parts, and calculate date values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GETDATE()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DATEPART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DATEDIFF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DATEADD</a:t>
            </a:r>
          </a:p>
        </p:txBody>
      </p:sp>
    </p:spTree>
    <p:extLst>
      <p:ext uri="{BB962C8B-B14F-4D97-AF65-F5344CB8AC3E}">
        <p14:creationId xmlns:p14="http://schemas.microsoft.com/office/powerpoint/2010/main" val="3070159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EEA7-8CE0-41FB-BA58-0E7E41650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5834B-3D47-4088-964C-D5D9863CD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PRIMARY KEY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Column(s) that uniquely identify each row in a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FOREIGN KEY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Enforces a link between the data in two tables</a:t>
            </a:r>
          </a:p>
        </p:txBody>
      </p:sp>
    </p:spTree>
    <p:extLst>
      <p:ext uri="{BB962C8B-B14F-4D97-AF65-F5344CB8AC3E}">
        <p14:creationId xmlns:p14="http://schemas.microsoft.com/office/powerpoint/2010/main" val="406182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F665-4184-4CFD-9A7B-41B9F885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63621-CF8B-4116-A64F-87332F4D6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is SQL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Different SQL versions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SQL / Data storage concepts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Getting Started with SQL Basics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Work through examples</a:t>
            </a:r>
          </a:p>
        </p:txBody>
      </p:sp>
    </p:spTree>
    <p:extLst>
      <p:ext uri="{BB962C8B-B14F-4D97-AF65-F5344CB8AC3E}">
        <p14:creationId xmlns:p14="http://schemas.microsoft.com/office/powerpoint/2010/main" val="3722469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AF9E-6B6E-47A6-B88D-E9FE4C06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EDEBC-D161-4F59-9825-297884F6F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Let’s use this SQL functionality </a:t>
            </a:r>
            <a:r>
              <a:rPr lang="en-US"/>
              <a:t>in Healthcare related examples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We’ll be using the Inpatient Prospective Payment System (IPPS) Provider Summary for All Diagnosis-Related Groups (DRGs) for FY 2017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This is the Medicare reimbursement data for inpatient discharges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Includes information on utilization, payment and hospital-specific charges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Let’s check and make sure everyone has access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SELECT TOP 10 * from dbo.IPPS_Data_2017 </a:t>
            </a:r>
          </a:p>
        </p:txBody>
      </p:sp>
    </p:spTree>
    <p:extLst>
      <p:ext uri="{BB962C8B-B14F-4D97-AF65-F5344CB8AC3E}">
        <p14:creationId xmlns:p14="http://schemas.microsoft.com/office/powerpoint/2010/main" val="111062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6B40-110F-4B85-86B8-65A4741B8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87378-22E1-42FA-946A-3B5B02EB7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Standard Query Language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Used to communicate with databases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Standard language for relational database management systems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you store, manipulate and retrieve data in databases</a:t>
            </a:r>
          </a:p>
        </p:txBody>
      </p:sp>
    </p:spTree>
    <p:extLst>
      <p:ext uri="{BB962C8B-B14F-4D97-AF65-F5344CB8AC3E}">
        <p14:creationId xmlns:p14="http://schemas.microsoft.com/office/powerpoint/2010/main" val="328010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58BA-45A6-40B2-A3D2-2981B244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Versions of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6A4EB-EB4E-4547-973E-775B2A58A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Common SQL versions include MS-SQL, </a:t>
            </a:r>
            <a:r>
              <a:rPr lang="en-US" dirty="0" err="1"/>
              <a:t>mySQL</a:t>
            </a:r>
            <a:r>
              <a:rPr lang="en-US" dirty="0"/>
              <a:t>, Oracle, Postgres and others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All built-on top of the SQL query language, provide other benefits, features and functionality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We’ll utilize T-SQL (Transact-SQL) in this class, which is Microsoft’s extension of SQL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T-SQL includes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Procedural Programming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Local Variables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Data Type Processing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Mathematics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NoSQL – non-relational, unstructured, generally document databases</a:t>
            </a:r>
          </a:p>
        </p:txBody>
      </p:sp>
    </p:spTree>
    <p:extLst>
      <p:ext uri="{BB962C8B-B14F-4D97-AF65-F5344CB8AC3E}">
        <p14:creationId xmlns:p14="http://schemas.microsoft.com/office/powerpoint/2010/main" val="351718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6070-E92B-4B41-8D06-27E429810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– Data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00C87-AF1E-4ACC-AAC5-368597F52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Normalized Data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Involves multiple tables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Similar data is organized by table and related data in separate tables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Reduces redundancy and maintains data integrity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Denormalized Data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Generally, all the data is in the same table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Causes redundant data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Faster/easier to query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Which one to use?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Normalized data is generally found in transactional based databases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Denormalized data is often found in reporting environments and data warehouses</a:t>
            </a:r>
          </a:p>
        </p:txBody>
      </p:sp>
    </p:spTree>
    <p:extLst>
      <p:ext uri="{BB962C8B-B14F-4D97-AF65-F5344CB8AC3E}">
        <p14:creationId xmlns:p14="http://schemas.microsoft.com/office/powerpoint/2010/main" val="386753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09FD-F1FE-418B-AF6B-83DD3487F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76EE2-6A6C-4291-BCC5-BA9FB634F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We’ll focus on the SQL basics today to level-set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CRUD Operations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CREATE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READ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UPDATE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2244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5656-6F8E-4674-BB61-021536C3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3F10F-E68A-412A-9974-E075BF48D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ALTER TABLE  ADD column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ALTER TABLE ALTER COLUMN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ALTER TABLE DROP COLUMN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DROP TABLE</a:t>
            </a:r>
          </a:p>
        </p:txBody>
      </p:sp>
    </p:spTree>
    <p:extLst>
      <p:ext uri="{BB962C8B-B14F-4D97-AF65-F5344CB8AC3E}">
        <p14:creationId xmlns:p14="http://schemas.microsoft.com/office/powerpoint/2010/main" val="678305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CCC0-4E29-42CB-9B2C-C7A515B1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F2792-1AF6-49EC-8CDB-A08476458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BIT – Boolean value data - 0, 1, or NULL.</a:t>
            </a:r>
          </a:p>
          <a:p>
            <a:r>
              <a:rPr lang="en-US" dirty="0"/>
              <a:t>INT – BIGINT, INT, SMALLINT, and TINYINT.</a:t>
            </a:r>
          </a:p>
          <a:p>
            <a:r>
              <a:rPr lang="en-US" dirty="0"/>
              <a:t>DECIMAL/FLOAT</a:t>
            </a:r>
          </a:p>
          <a:p>
            <a:r>
              <a:rPr lang="en-US" dirty="0"/>
              <a:t>CHAR – fixed-length, non-Unicode character string.</a:t>
            </a:r>
          </a:p>
          <a:p>
            <a:r>
              <a:rPr lang="en-US" dirty="0"/>
              <a:t>NCHAR – fixed-length, Unicode character strings</a:t>
            </a:r>
          </a:p>
          <a:p>
            <a:r>
              <a:rPr lang="en-US" dirty="0"/>
              <a:t>VARCHAR – store variable-length, non-Unicode string.</a:t>
            </a:r>
          </a:p>
          <a:p>
            <a:r>
              <a:rPr lang="en-US" dirty="0"/>
              <a:t>NVARCHAR –variable-length, Unicode string</a:t>
            </a:r>
          </a:p>
          <a:p>
            <a:r>
              <a:rPr lang="en-US" dirty="0"/>
              <a:t>DATETIME2 –date and time data.</a:t>
            </a:r>
          </a:p>
          <a:p>
            <a:r>
              <a:rPr lang="en-US" dirty="0"/>
              <a:t>DATE –date data.</a:t>
            </a:r>
          </a:p>
          <a:p>
            <a:r>
              <a:rPr lang="en-US" dirty="0"/>
              <a:t>TIME –time data.</a:t>
            </a:r>
          </a:p>
          <a:p>
            <a:r>
              <a:rPr lang="en-US" dirty="0"/>
              <a:t>DATETIMEOFFSET –datetime with the time zone.</a:t>
            </a:r>
          </a:p>
          <a:p>
            <a:r>
              <a:rPr lang="en-US" dirty="0"/>
              <a:t>GUID –GUID and NEWID().</a:t>
            </a:r>
          </a:p>
        </p:txBody>
      </p:sp>
    </p:spTree>
    <p:extLst>
      <p:ext uri="{BB962C8B-B14F-4D97-AF65-F5344CB8AC3E}">
        <p14:creationId xmlns:p14="http://schemas.microsoft.com/office/powerpoint/2010/main" val="3446780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1BC4-B0B9-474C-926E-BAC357C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AB34B-B8E8-4185-8B8E-A2BB7E8EE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INSERT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UPDATE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73781436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{5167E533-2777-4138-BE80-B6FFCA38FAC8}tf56160789</Template>
  <TotalTime>0</TotalTime>
  <Words>567</Words>
  <Application>Microsoft Office PowerPoint</Application>
  <PresentationFormat>Widescreen</PresentationFormat>
  <Paragraphs>129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Bookman Old Style</vt:lpstr>
      <vt:lpstr>Calibri</vt:lpstr>
      <vt:lpstr>Franklin Gothic Book</vt:lpstr>
      <vt:lpstr>1_RetrospectVTI</vt:lpstr>
      <vt:lpstr>Intro to SQL Server</vt:lpstr>
      <vt:lpstr>What to Expect</vt:lpstr>
      <vt:lpstr>SQL</vt:lpstr>
      <vt:lpstr>Different Versions of SQL</vt:lpstr>
      <vt:lpstr>Concepts – Data Normalization</vt:lpstr>
      <vt:lpstr>Getting Started</vt:lpstr>
      <vt:lpstr>Data Definition</vt:lpstr>
      <vt:lpstr>Data Types</vt:lpstr>
      <vt:lpstr>Modifying Data</vt:lpstr>
      <vt:lpstr>Querying Data</vt:lpstr>
      <vt:lpstr>Sorting Data</vt:lpstr>
      <vt:lpstr>Filtering Data</vt:lpstr>
      <vt:lpstr>Grouping Data</vt:lpstr>
      <vt:lpstr>Aggregate Functions</vt:lpstr>
      <vt:lpstr>Joining Tables</vt:lpstr>
      <vt:lpstr>Views</vt:lpstr>
      <vt:lpstr>String Functions</vt:lpstr>
      <vt:lpstr>Date Functions</vt:lpstr>
      <vt:lpstr>Constraints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2020-02-12T15:16:55Z</dcterms:created>
  <dcterms:modified xsi:type="dcterms:W3CDTF">2020-02-19T18:31:37Z</dcterms:modified>
</cp:coreProperties>
</file>