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3FC241-FDA8-4AA6-8FF0-2A4D8A56C5A0}" v="38" dt="2019-11-27T04:27:51.900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 Javor" userId="e840de2940c497cb" providerId="LiveId" clId="{903FC241-FDA8-4AA6-8FF0-2A4D8A56C5A0}"/>
    <pc:docChg chg="undo custSel mod addSld delSld modSld">
      <pc:chgData name="Ron Javor" userId="e840de2940c497cb" providerId="LiveId" clId="{903FC241-FDA8-4AA6-8FF0-2A4D8A56C5A0}" dt="2019-11-27T05:20:31.532" v="565" actId="14100"/>
      <pc:docMkLst>
        <pc:docMk/>
      </pc:docMkLst>
      <pc:sldChg chg="modSp">
        <pc:chgData name="Ron Javor" userId="e840de2940c497cb" providerId="LiveId" clId="{903FC241-FDA8-4AA6-8FF0-2A4D8A56C5A0}" dt="2019-11-27T05:20:31.532" v="565" actId="14100"/>
        <pc:sldMkLst>
          <pc:docMk/>
          <pc:sldMk cId="162922300" sldId="258"/>
        </pc:sldMkLst>
        <pc:spChg chg="mod">
          <ac:chgData name="Ron Javor" userId="e840de2940c497cb" providerId="LiveId" clId="{903FC241-FDA8-4AA6-8FF0-2A4D8A56C5A0}" dt="2019-11-27T05:20:31.532" v="565" actId="14100"/>
          <ac:spMkLst>
            <pc:docMk/>
            <pc:sldMk cId="162922300" sldId="258"/>
            <ac:spMk id="3" creationId="{0DFFD546-CF9A-49AC-B18E-A77BB9BB6D93}"/>
          </ac:spMkLst>
        </pc:spChg>
      </pc:sldChg>
      <pc:sldChg chg="modSp">
        <pc:chgData name="Ron Javor" userId="e840de2940c497cb" providerId="LiveId" clId="{903FC241-FDA8-4AA6-8FF0-2A4D8A56C5A0}" dt="2019-11-27T05:11:29.210" v="532" actId="27636"/>
        <pc:sldMkLst>
          <pc:docMk/>
          <pc:sldMk cId="512310489" sldId="261"/>
        </pc:sldMkLst>
        <pc:spChg chg="mod">
          <ac:chgData name="Ron Javor" userId="e840de2940c497cb" providerId="LiveId" clId="{903FC241-FDA8-4AA6-8FF0-2A4D8A56C5A0}" dt="2019-11-27T05:11:29.210" v="532" actId="27636"/>
          <ac:spMkLst>
            <pc:docMk/>
            <pc:sldMk cId="512310489" sldId="261"/>
            <ac:spMk id="3" creationId="{0DFFD546-CF9A-49AC-B18E-A77BB9BB6D93}"/>
          </ac:spMkLst>
        </pc:spChg>
      </pc:sldChg>
      <pc:sldChg chg="addSp delSp modSp del mod setBg">
        <pc:chgData name="Ron Javor" userId="e840de2940c497cb" providerId="LiveId" clId="{903FC241-FDA8-4AA6-8FF0-2A4D8A56C5A0}" dt="2019-11-27T05:10:50.861" v="457" actId="2696"/>
        <pc:sldMkLst>
          <pc:docMk/>
          <pc:sldMk cId="176846830" sldId="262"/>
        </pc:sldMkLst>
        <pc:spChg chg="add del mod">
          <ac:chgData name="Ron Javor" userId="e840de2940c497cb" providerId="LiveId" clId="{903FC241-FDA8-4AA6-8FF0-2A4D8A56C5A0}" dt="2019-11-27T04:23:35.677" v="212" actId="478"/>
          <ac:spMkLst>
            <pc:docMk/>
            <pc:sldMk cId="176846830" sldId="262"/>
            <ac:spMk id="2" creationId="{6A330886-AC2D-492F-8FDC-19969F48FBF0}"/>
          </ac:spMkLst>
        </pc:spChg>
        <pc:spChg chg="add del mod">
          <ac:chgData name="Ron Javor" userId="e840de2940c497cb" providerId="LiveId" clId="{903FC241-FDA8-4AA6-8FF0-2A4D8A56C5A0}" dt="2019-11-27T04:11:51.578" v="125" actId="478"/>
          <ac:spMkLst>
            <pc:docMk/>
            <pc:sldMk cId="176846830" sldId="262"/>
            <ac:spMk id="6" creationId="{EC4FE02C-6F00-45ED-A471-CC6900CDCB10}"/>
          </ac:spMkLst>
        </pc:spChg>
        <pc:spChg chg="add del">
          <ac:chgData name="Ron Javor" userId="e840de2940c497cb" providerId="LiveId" clId="{903FC241-FDA8-4AA6-8FF0-2A4D8A56C5A0}" dt="2019-11-27T04:11:52.054" v="126" actId="26606"/>
          <ac:spMkLst>
            <pc:docMk/>
            <pc:sldMk cId="176846830" sldId="262"/>
            <ac:spMk id="9" creationId="{6753252F-4873-4F63-801D-CC719279A7D5}"/>
          </ac:spMkLst>
        </pc:spChg>
        <pc:spChg chg="add del">
          <ac:chgData name="Ron Javor" userId="e840de2940c497cb" providerId="LiveId" clId="{903FC241-FDA8-4AA6-8FF0-2A4D8A56C5A0}" dt="2019-11-27T04:11:52.054" v="126" actId="26606"/>
          <ac:spMkLst>
            <pc:docMk/>
            <pc:sldMk cId="176846830" sldId="262"/>
            <ac:spMk id="11" creationId="{047C8CCB-F95D-4249-92DD-651249D3535A}"/>
          </ac:spMkLst>
        </pc:spChg>
        <pc:spChg chg="add del">
          <ac:chgData name="Ron Javor" userId="e840de2940c497cb" providerId="LiveId" clId="{903FC241-FDA8-4AA6-8FF0-2A4D8A56C5A0}" dt="2019-11-27T04:13:59.365" v="141" actId="26606"/>
          <ac:spMkLst>
            <pc:docMk/>
            <pc:sldMk cId="176846830" sldId="262"/>
            <ac:spMk id="12" creationId="{6753252F-4873-4F63-801D-CC719279A7D5}"/>
          </ac:spMkLst>
        </pc:spChg>
        <pc:spChg chg="add">
          <ac:chgData name="Ron Javor" userId="e840de2940c497cb" providerId="LiveId" clId="{903FC241-FDA8-4AA6-8FF0-2A4D8A56C5A0}" dt="2019-11-27T04:14:59.684" v="154" actId="26606"/>
          <ac:spMkLst>
            <pc:docMk/>
            <pc:sldMk cId="176846830" sldId="262"/>
            <ac:spMk id="13" creationId="{6753252F-4873-4F63-801D-CC719279A7D5}"/>
          </ac:spMkLst>
        </pc:spChg>
        <pc:spChg chg="add del">
          <ac:chgData name="Ron Javor" userId="e840de2940c497cb" providerId="LiveId" clId="{903FC241-FDA8-4AA6-8FF0-2A4D8A56C5A0}" dt="2019-11-27T04:13:59.365" v="141" actId="26606"/>
          <ac:spMkLst>
            <pc:docMk/>
            <pc:sldMk cId="176846830" sldId="262"/>
            <ac:spMk id="14" creationId="{047C8CCB-F95D-4249-92DD-651249D3535A}"/>
          </ac:spMkLst>
        </pc:spChg>
        <pc:spChg chg="add">
          <ac:chgData name="Ron Javor" userId="e840de2940c497cb" providerId="LiveId" clId="{903FC241-FDA8-4AA6-8FF0-2A4D8A56C5A0}" dt="2019-11-27T04:14:59.684" v="154" actId="26606"/>
          <ac:spMkLst>
            <pc:docMk/>
            <pc:sldMk cId="176846830" sldId="262"/>
            <ac:spMk id="15" creationId="{047C8CCB-F95D-4249-92DD-651249D3535A}"/>
          </ac:spMkLst>
        </pc:spChg>
        <pc:spChg chg="add mod">
          <ac:chgData name="Ron Javor" userId="e840de2940c497cb" providerId="LiveId" clId="{903FC241-FDA8-4AA6-8FF0-2A4D8A56C5A0}" dt="2019-11-27T04:25:42.284" v="247" actId="1076"/>
          <ac:spMkLst>
            <pc:docMk/>
            <pc:sldMk cId="176846830" sldId="262"/>
            <ac:spMk id="16" creationId="{30BAC76E-79FF-4FED-8D91-46A67BE11374}"/>
          </ac:spMkLst>
        </pc:spChg>
        <pc:graphicFrameChg chg="add del mod modGraphic">
          <ac:chgData name="Ron Javor" userId="e840de2940c497cb" providerId="LiveId" clId="{903FC241-FDA8-4AA6-8FF0-2A4D8A56C5A0}" dt="2019-11-27T04:14:54.332" v="152" actId="478"/>
          <ac:graphicFrameMkLst>
            <pc:docMk/>
            <pc:sldMk cId="176846830" sldId="262"/>
            <ac:graphicFrameMk id="3" creationId="{06429AEB-4429-4D9D-AB1C-5C57EAC53342}"/>
          </ac:graphicFrameMkLst>
        </pc:graphicFrameChg>
        <pc:graphicFrameChg chg="add del mod">
          <ac:chgData name="Ron Javor" userId="e840de2940c497cb" providerId="LiveId" clId="{903FC241-FDA8-4AA6-8FF0-2A4D8A56C5A0}" dt="2019-11-27T04:14:16.257" v="149" actId="478"/>
          <ac:graphicFrameMkLst>
            <pc:docMk/>
            <pc:sldMk cId="176846830" sldId="262"/>
            <ac:graphicFrameMk id="4" creationId="{A73C4A37-FB03-4B2D-B83C-BC7E42836970}"/>
          </ac:graphicFrameMkLst>
        </pc:graphicFrameChg>
        <pc:graphicFrameChg chg="add del mod modGraphic">
          <ac:chgData name="Ron Javor" userId="e840de2940c497cb" providerId="LiveId" clId="{903FC241-FDA8-4AA6-8FF0-2A4D8A56C5A0}" dt="2019-11-27T04:14:12.426" v="148" actId="478"/>
          <ac:graphicFrameMkLst>
            <pc:docMk/>
            <pc:sldMk cId="176846830" sldId="262"/>
            <ac:graphicFrameMk id="7" creationId="{8D4338EB-09E0-4F4E-BB16-7C0A3C148612}"/>
          </ac:graphicFrameMkLst>
        </pc:graphicFrameChg>
        <pc:graphicFrameChg chg="add mod modGraphic">
          <ac:chgData name="Ron Javor" userId="e840de2940c497cb" providerId="LiveId" clId="{903FC241-FDA8-4AA6-8FF0-2A4D8A56C5A0}" dt="2019-11-27T04:26:06.812" v="257" actId="5793"/>
          <ac:graphicFrameMkLst>
            <pc:docMk/>
            <pc:sldMk cId="176846830" sldId="262"/>
            <ac:graphicFrameMk id="8" creationId="{4411F0DA-7E0F-44E5-AB37-F0928D895C81}"/>
          </ac:graphicFrameMkLst>
        </pc:graphicFrameChg>
      </pc:sldChg>
      <pc:sldChg chg="addSp delSp modSp add">
        <pc:chgData name="Ron Javor" userId="e840de2940c497cb" providerId="LiveId" clId="{903FC241-FDA8-4AA6-8FF0-2A4D8A56C5A0}" dt="2019-11-27T04:28:10.676" v="456" actId="14100"/>
        <pc:sldMkLst>
          <pc:docMk/>
          <pc:sldMk cId="2818518573" sldId="264"/>
        </pc:sldMkLst>
        <pc:spChg chg="del">
          <ac:chgData name="Ron Javor" userId="e840de2940c497cb" providerId="LiveId" clId="{903FC241-FDA8-4AA6-8FF0-2A4D8A56C5A0}" dt="2019-11-27T04:27:55.131" v="451" actId="478"/>
          <ac:spMkLst>
            <pc:docMk/>
            <pc:sldMk cId="2818518573" sldId="264"/>
            <ac:spMk id="2" creationId="{6A330886-AC2D-492F-8FDC-19969F48FBF0}"/>
          </ac:spMkLst>
        </pc:spChg>
        <pc:spChg chg="add mod">
          <ac:chgData name="Ron Javor" userId="e840de2940c497cb" providerId="LiveId" clId="{903FC241-FDA8-4AA6-8FF0-2A4D8A56C5A0}" dt="2019-11-27T04:28:10.676" v="456" actId="14100"/>
          <ac:spMkLst>
            <pc:docMk/>
            <pc:sldMk cId="2818518573" sldId="264"/>
            <ac:spMk id="4" creationId="{CBB924AF-08EA-4336-8BBF-6F06290AE833}"/>
          </ac:spMkLst>
        </pc:spChg>
        <pc:spChg chg="add del mod">
          <ac:chgData name="Ron Javor" userId="e840de2940c497cb" providerId="LiveId" clId="{903FC241-FDA8-4AA6-8FF0-2A4D8A56C5A0}" dt="2019-11-27T04:27:58.687" v="452" actId="478"/>
          <ac:spMkLst>
            <pc:docMk/>
            <pc:sldMk cId="2818518573" sldId="264"/>
            <ac:spMk id="6" creationId="{D418290D-14B5-47F4-8ECF-2D0D3AF4517D}"/>
          </ac:spMkLst>
        </pc:spChg>
        <pc:graphicFrameChg chg="add mod modGraphic">
          <ac:chgData name="Ron Javor" userId="e840de2940c497cb" providerId="LiveId" clId="{903FC241-FDA8-4AA6-8FF0-2A4D8A56C5A0}" dt="2019-11-27T04:28:06.874" v="455" actId="14100"/>
          <ac:graphicFrameMkLst>
            <pc:docMk/>
            <pc:sldMk cId="2818518573" sldId="264"/>
            <ac:graphicFrameMk id="3" creationId="{786D8522-0898-40DB-ACF4-6FBDDDB7D7F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93B4-59CE-49AC-966B-12E54A152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55ACB-A140-4CDA-86E8-75909EF96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84FDA-FDD0-41E4-9ABE-E2A98447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9ECFF-B233-466F-A700-98AE4075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E52E3-9976-40F5-8C6C-C96736CC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74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7690-1B3C-4A0E-AD67-31B16AB5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96F14-DC26-494A-A9B6-65DFAFA8E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DD222-3E42-497E-BA2E-A2878936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7610F-CE4E-415A-A828-5205DFA2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25F59-856D-42C8-A969-BADA2CF5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5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F8850-A0E6-4B6B-9887-8BB1ECDB3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F99A0-750E-43EB-A5CD-3F6115CC7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05658-ABDA-4188-935C-C2E043CE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5DD02-13E8-4920-8F4E-8E76F703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350F4-BBCF-46ED-93C2-748F1A6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0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D6F2-FC8D-4C27-9F29-2F3FB2E4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4AE3-A287-4913-ACF4-052B1778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420C2-B26D-4EA0-A13A-C3CAAFEA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7BB2E-7C45-4E07-A513-64F9034A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B7C3-6CEF-4EFC-BD74-419E3028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4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8C07-E59F-4FD3-B972-866954F5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ADEF0-9297-46C2-AEA0-82D86B626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7A28A-86F2-4D87-88B3-EA007498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8CC31-AF07-4C33-9A23-AB0A41446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B99D3-E453-43A4-9F96-23C93D11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1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43D1-5B3E-4716-BE5B-94758E21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9A11-D119-4249-8CE0-D6FE998C0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1530F-54ED-4B38-AA49-1D01A2BC3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9D28E-6009-444B-8D17-CFC6E576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E6CF4-8C77-4A25-B4EA-F2914CDA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DD9E5-7C89-4DA0-B13A-ACC00DDF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6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73D7-7DA4-43CD-8720-5463AE96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D7F60-B0A8-4CDE-9278-C8D71070E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367FB-1191-428A-A885-51BA40D74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53DCB-089C-4C6D-8318-BAAEB81E4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AEBFA-DC98-42DA-B271-68F1543A9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D227DB-7BC5-41FC-A1E0-144A1AEF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829C2-D0D6-45C5-BE70-4B6CD73D6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4F4373-C0EF-4084-B016-5E51AADA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1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C84E-6078-4F77-A828-F9F61152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019C8-0802-40CF-ABEB-010B19E4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75365-5480-45B6-A754-8EAB59EF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50FCE-ED1D-4420-9C9A-AD70133F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6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28E67-045C-466A-9CC8-63CFE2E7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800454-48D5-41A4-9C6B-D3C0C2AC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44391-1326-4876-ABFD-B7213D2F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9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9CB6-6AF7-4D78-97D6-63415846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1D926-4F16-4C10-A09E-E52733799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A08A2-C6EB-4210-AE43-B7E9728DC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D937C-FDE6-48B3-B55E-2FF4AC86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C73E7-A205-4F49-AF2F-A2156E2C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D3860-5DDB-441C-8FF3-EB5C1C07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3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2CC9-E17A-4CD9-BE31-41F5E89E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1EA45-5894-494C-94E7-711C97B9D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88B64-DF7A-4608-8076-E66877A16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B1318-69FA-44FA-B774-B309A9CB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BD7C-2D96-488E-8FDB-946778781366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92A76-44A1-4043-BC2F-049AD9A3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C2000-03BB-4D38-A974-0974717F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0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1A13A-5369-4FB8-A4D2-C3159F4B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54335-5023-4071-8A25-1E463FB9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F3B58-1C7E-45E2-937F-776B36BB1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EBD7C-2D96-488E-8FDB-946778781366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7BA7F-E124-4806-B351-F6DAFDDCA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44890-3B60-4623-B35D-67EFB001D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08ACD-9B0D-4EA9-9150-766C7CD67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5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926D-FD87-44D3-9107-AF46D658B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Best US Cities to Live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CC82B-C869-4138-A02B-2981D7B89D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Examining the Quality of Life through Visualization</a:t>
            </a:r>
          </a:p>
          <a:p>
            <a:endParaRPr lang="en-US" dirty="0"/>
          </a:p>
          <a:p>
            <a:r>
              <a:rPr lang="en-US" dirty="0"/>
              <a:t>Tyler Adams | Edgardo </a:t>
            </a:r>
            <a:r>
              <a:rPr lang="en-US" dirty="0" err="1"/>
              <a:t>Bugcay</a:t>
            </a:r>
            <a:r>
              <a:rPr lang="en-US" dirty="0"/>
              <a:t> | Jamie </a:t>
            </a:r>
            <a:r>
              <a:rPr lang="en-US" dirty="0" err="1"/>
              <a:t>DeGuzman</a:t>
            </a:r>
            <a:r>
              <a:rPr lang="en-US" dirty="0"/>
              <a:t> | Ron Javor</a:t>
            </a:r>
          </a:p>
        </p:txBody>
      </p:sp>
    </p:spTree>
    <p:extLst>
      <p:ext uri="{BB962C8B-B14F-4D97-AF65-F5344CB8AC3E}">
        <p14:creationId xmlns:p14="http://schemas.microsoft.com/office/powerpoint/2010/main" val="422073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(Internal Use)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D546-CF9A-49AC-B18E-A77BB9BB6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7828"/>
            <a:ext cx="10515600" cy="4351338"/>
          </a:xfrm>
        </p:spPr>
        <p:txBody>
          <a:bodyPr/>
          <a:lstStyle/>
          <a:p>
            <a:r>
              <a:rPr lang="en-US" dirty="0"/>
              <a:t>The Story or Question</a:t>
            </a:r>
          </a:p>
          <a:p>
            <a:r>
              <a:rPr lang="en-US" dirty="0"/>
              <a:t>Data Sources, Methodologies</a:t>
            </a:r>
          </a:p>
          <a:p>
            <a:r>
              <a:rPr lang="en-US" dirty="0"/>
              <a:t>Dashboard static snapshots</a:t>
            </a:r>
          </a:p>
          <a:p>
            <a:r>
              <a:rPr lang="en-US" dirty="0"/>
              <a:t>[no slide] Flask active demo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3200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35" y="105672"/>
            <a:ext cx="10515600" cy="1325563"/>
          </a:xfrm>
        </p:spPr>
        <p:txBody>
          <a:bodyPr/>
          <a:lstStyle/>
          <a:p>
            <a:r>
              <a:rPr lang="en-US" b="1" dirty="0"/>
              <a:t>The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D546-CF9A-49AC-B18E-A77BB9BB6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635" y="1338470"/>
            <a:ext cx="11310730" cy="51948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Which US city is ideal?</a:t>
            </a:r>
          </a:p>
          <a:p>
            <a:endParaRPr lang="en-US" dirty="0"/>
          </a:p>
          <a:p>
            <a:r>
              <a:rPr lang="en-US" dirty="0"/>
              <a:t>Many factors determine quality of life – personal differences in parameters and priorities </a:t>
            </a:r>
          </a:p>
          <a:p>
            <a:endParaRPr lang="en-US" dirty="0"/>
          </a:p>
          <a:p>
            <a:r>
              <a:rPr lang="en-US" dirty="0"/>
              <a:t>We examined relative rankings and correlations with data from </a:t>
            </a:r>
            <a:r>
              <a:rPr lang="en-US" dirty="0" err="1"/>
              <a:t>Wallethub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Cost-of-Living</a:t>
            </a:r>
          </a:p>
          <a:p>
            <a:pPr lvl="1"/>
            <a:r>
              <a:rPr lang="en-US" dirty="0"/>
              <a:t>Weather</a:t>
            </a:r>
          </a:p>
          <a:p>
            <a:pPr lvl="1"/>
            <a:r>
              <a:rPr lang="en-US" dirty="0"/>
              <a:t>Happiness </a:t>
            </a:r>
          </a:p>
          <a:p>
            <a:pPr lvl="1"/>
            <a:r>
              <a:rPr lang="en-US" dirty="0"/>
              <a:t>Health </a:t>
            </a:r>
          </a:p>
          <a:p>
            <a:pPr lvl="1"/>
            <a:r>
              <a:rPr lang="en-US" dirty="0"/>
              <a:t>Parks</a:t>
            </a:r>
          </a:p>
          <a:p>
            <a:pPr lvl="1"/>
            <a:r>
              <a:rPr lang="en-US" dirty="0"/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16292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13" y="0"/>
            <a:ext cx="10515600" cy="1325563"/>
          </a:xfrm>
        </p:spPr>
        <p:txBody>
          <a:bodyPr/>
          <a:lstStyle/>
          <a:p>
            <a:r>
              <a:rPr lang="en-US" b="1" dirty="0"/>
              <a:t>Data Sources, 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D546-CF9A-49AC-B18E-A77BB9BB6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47" y="1325563"/>
            <a:ext cx="11327295" cy="514846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Wallethub</a:t>
            </a:r>
            <a:r>
              <a:rPr lang="en-US" dirty="0"/>
              <a:t> provides rankings, scorings for a number of measures. Data not natively  consolidated</a:t>
            </a:r>
          </a:p>
          <a:p>
            <a:pPr lvl="1"/>
            <a:endParaRPr lang="en-US" dirty="0"/>
          </a:p>
          <a:p>
            <a:r>
              <a:rPr lang="en-US" dirty="0"/>
              <a:t>Data manually scraped then munged and merged in Python – latitude, longitude determined by  Geocoding API (Google Maps)</a:t>
            </a:r>
          </a:p>
          <a:p>
            <a:endParaRPr lang="en-US" dirty="0"/>
          </a:p>
          <a:p>
            <a:r>
              <a:rPr lang="en-US" dirty="0"/>
              <a:t>Data output in both CSV, JSON formats – stored to MongoDB in JSON form</a:t>
            </a:r>
          </a:p>
          <a:p>
            <a:endParaRPr lang="en-US" dirty="0"/>
          </a:p>
          <a:p>
            <a:r>
              <a:rPr lang="en-US" dirty="0"/>
              <a:t>Map visualization with Leaflet –show multiple maps in dashboard format for quick views</a:t>
            </a:r>
          </a:p>
          <a:p>
            <a:endParaRPr lang="en-US" dirty="0"/>
          </a:p>
          <a:p>
            <a:r>
              <a:rPr lang="en-US" dirty="0"/>
              <a:t>D3 Scatter Plot with variable axis to compare measures – colors determined as a product multiplier of each axis </a:t>
            </a:r>
          </a:p>
          <a:p>
            <a:pPr lvl="1"/>
            <a:r>
              <a:rPr lang="en-US" dirty="0"/>
              <a:t>Best product multiplier cities rankings are green, near plot origin. Worst are Maroon, far from origin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Flask full-stack app used for display</a:t>
            </a:r>
          </a:p>
        </p:txBody>
      </p:sp>
    </p:spTree>
    <p:extLst>
      <p:ext uri="{BB962C8B-B14F-4D97-AF65-F5344CB8AC3E}">
        <p14:creationId xmlns:p14="http://schemas.microsoft.com/office/powerpoint/2010/main" val="84811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Dashboard Snapshots</a:t>
            </a:r>
          </a:p>
        </p:txBody>
      </p:sp>
    </p:spTree>
    <p:extLst>
      <p:ext uri="{BB962C8B-B14F-4D97-AF65-F5344CB8AC3E}">
        <p14:creationId xmlns:p14="http://schemas.microsoft.com/office/powerpoint/2010/main" val="164471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Dashboard Snapshots</a:t>
            </a:r>
          </a:p>
        </p:txBody>
      </p:sp>
    </p:spTree>
    <p:extLst>
      <p:ext uri="{BB962C8B-B14F-4D97-AF65-F5344CB8AC3E}">
        <p14:creationId xmlns:p14="http://schemas.microsoft.com/office/powerpoint/2010/main" val="381294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6D8522-0898-40DB-ACF4-6FBDDDB7D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738638"/>
              </p:ext>
            </p:extLst>
          </p:nvPr>
        </p:nvGraphicFramePr>
        <p:xfrm>
          <a:off x="966366" y="1047268"/>
          <a:ext cx="9701633" cy="553905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46581">
                  <a:extLst>
                    <a:ext uri="{9D8B030D-6E8A-4147-A177-3AD203B41FA5}">
                      <a16:colId xmlns:a16="http://schemas.microsoft.com/office/drawing/2014/main" val="600785518"/>
                    </a:ext>
                  </a:extLst>
                </a:gridCol>
                <a:gridCol w="2839675">
                  <a:extLst>
                    <a:ext uri="{9D8B030D-6E8A-4147-A177-3AD203B41FA5}">
                      <a16:colId xmlns:a16="http://schemas.microsoft.com/office/drawing/2014/main" val="2364808135"/>
                    </a:ext>
                  </a:extLst>
                </a:gridCol>
                <a:gridCol w="1758803">
                  <a:extLst>
                    <a:ext uri="{9D8B030D-6E8A-4147-A177-3AD203B41FA5}">
                      <a16:colId xmlns:a16="http://schemas.microsoft.com/office/drawing/2014/main" val="494387186"/>
                    </a:ext>
                  </a:extLst>
                </a:gridCol>
                <a:gridCol w="1956574">
                  <a:extLst>
                    <a:ext uri="{9D8B030D-6E8A-4147-A177-3AD203B41FA5}">
                      <a16:colId xmlns:a16="http://schemas.microsoft.com/office/drawing/2014/main" val="1251155295"/>
                    </a:ext>
                  </a:extLst>
                </a:gridCol>
              </a:tblGrid>
              <a:tr h="50344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Measure1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Measure2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Slope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P-value</a:t>
                      </a:r>
                    </a:p>
                  </a:txBody>
                  <a:tcPr marL="66241" marR="66241" marT="33121" marB="33121" anchor="ctr"/>
                </a:tc>
                <a:extLst>
                  <a:ext uri="{0D108BD9-81ED-4DB2-BD59-A6C34878D82A}">
                    <a16:rowId xmlns:a16="http://schemas.microsoft.com/office/drawing/2014/main" val="4157070803"/>
                  </a:ext>
                </a:extLst>
              </a:tr>
              <a:tr h="403250">
                <a:tc>
                  <a:txBody>
                    <a:bodyPr/>
                    <a:lstStyle/>
                    <a:p>
                      <a:r>
                        <a:rPr lang="en-US" sz="2000" dirty="0" err="1"/>
                        <a:t>hap_entertainment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health_rank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0.692889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6.754246e-15</a:t>
                      </a:r>
                    </a:p>
                  </a:txBody>
                  <a:tcPr marL="66241" marR="66241" marT="33121" marB="33121" anchor="ctr"/>
                </a:tc>
                <a:extLst>
                  <a:ext uri="{0D108BD9-81ED-4DB2-BD59-A6C34878D82A}">
                    <a16:rowId xmlns:a16="http://schemas.microsoft.com/office/drawing/2014/main" val="725379916"/>
                  </a:ext>
                </a:extLst>
              </a:tr>
              <a:tr h="403250">
                <a:tc>
                  <a:txBody>
                    <a:bodyPr/>
                    <a:lstStyle/>
                    <a:p>
                      <a:r>
                        <a:rPr lang="en-US" sz="2000" dirty="0" err="1"/>
                        <a:t>greenspace_rank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health_rank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0.574157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8.273011e-10</a:t>
                      </a:r>
                    </a:p>
                  </a:txBody>
                  <a:tcPr marL="66241" marR="66241" marT="33121" marB="33121" anchor="ctr"/>
                </a:tc>
                <a:extLst>
                  <a:ext uri="{0D108BD9-81ED-4DB2-BD59-A6C34878D82A}">
                    <a16:rowId xmlns:a16="http://schemas.microsoft.com/office/drawing/2014/main" val="3871459704"/>
                  </a:ext>
                </a:extLst>
              </a:tr>
              <a:tr h="403250">
                <a:tc>
                  <a:txBody>
                    <a:bodyPr/>
                    <a:lstStyle/>
                    <a:p>
                      <a:r>
                        <a:rPr lang="en-US" sz="2000"/>
                        <a:t>hap_entertainment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income_employment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0.572916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1.120893e-09</a:t>
                      </a:r>
                    </a:p>
                  </a:txBody>
                  <a:tcPr marL="66241" marR="66241" marT="33121" marB="33121" anchor="ctr"/>
                </a:tc>
                <a:extLst>
                  <a:ext uri="{0D108BD9-81ED-4DB2-BD59-A6C34878D82A}">
                    <a16:rowId xmlns:a16="http://schemas.microsoft.com/office/drawing/2014/main" val="1698056419"/>
                  </a:ext>
                </a:extLst>
              </a:tr>
              <a:tr h="403250">
                <a:tc>
                  <a:txBody>
                    <a:bodyPr/>
                    <a:lstStyle/>
                    <a:p>
                      <a:r>
                        <a:rPr lang="en-US" sz="2000"/>
                        <a:t>health_rank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income_employment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0.571850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5.228215e-10</a:t>
                      </a:r>
                    </a:p>
                  </a:txBody>
                  <a:tcPr marL="66241" marR="66241" marT="33121" marB="33121" anchor="ctr"/>
                </a:tc>
                <a:extLst>
                  <a:ext uri="{0D108BD9-81ED-4DB2-BD59-A6C34878D82A}">
                    <a16:rowId xmlns:a16="http://schemas.microsoft.com/office/drawing/2014/main" val="2527781437"/>
                  </a:ext>
                </a:extLst>
              </a:tr>
              <a:tr h="403250">
                <a:tc>
                  <a:txBody>
                    <a:bodyPr/>
                    <a:lstStyle/>
                    <a:p>
                      <a:r>
                        <a:rPr lang="en-US" sz="2000"/>
                        <a:t>community_environment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health_rank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0.507184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1.913020e-07</a:t>
                      </a:r>
                    </a:p>
                  </a:txBody>
                  <a:tcPr marL="66241" marR="66241" marT="33121" marB="33121" anchor="ctr"/>
                </a:tc>
                <a:extLst>
                  <a:ext uri="{0D108BD9-81ED-4DB2-BD59-A6C34878D82A}">
                    <a16:rowId xmlns:a16="http://schemas.microsoft.com/office/drawing/2014/main" val="1506633848"/>
                  </a:ext>
                </a:extLst>
              </a:tr>
              <a:tr h="403250">
                <a:tc>
                  <a:txBody>
                    <a:bodyPr/>
                    <a:lstStyle/>
                    <a:p>
                      <a:r>
                        <a:rPr lang="en-US" sz="2000"/>
                        <a:t>community_environment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hap_entertainment</a:t>
                      </a:r>
                      <a:endParaRPr lang="en-US" sz="2000" dirty="0"/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0.394299</a:t>
                      </a:r>
                    </a:p>
                  </a:txBody>
                  <a:tcPr marL="66241" marR="66241" marT="33121" marB="3312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6.045790e-05</a:t>
                      </a:r>
                    </a:p>
                  </a:txBody>
                  <a:tcPr marL="66241" marR="66241" marT="33121" marB="33121" anchor="ctr"/>
                </a:tc>
                <a:extLst>
                  <a:ext uri="{0D108BD9-81ED-4DB2-BD59-A6C34878D82A}">
                    <a16:rowId xmlns:a16="http://schemas.microsoft.com/office/drawing/2014/main" val="1689925678"/>
                  </a:ext>
                </a:extLst>
              </a:tr>
              <a:tr h="436019">
                <a:tc>
                  <a:txBody>
                    <a:bodyPr/>
                    <a:lstStyle/>
                    <a:p>
                      <a:r>
                        <a:rPr lang="en-US" sz="2000" dirty="0"/>
                        <a:t>costs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hap_entertainment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-0.392757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6.066075e-05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675545"/>
                  </a:ext>
                </a:extLst>
              </a:tr>
              <a:tr h="436019">
                <a:tc>
                  <a:txBody>
                    <a:bodyPr/>
                    <a:lstStyle/>
                    <a:p>
                      <a:r>
                        <a:rPr lang="en-US" sz="2000" dirty="0" err="1"/>
                        <a:t>hap_entertainment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greenspace_rank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0.376317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1.220398e-04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438398"/>
                  </a:ext>
                </a:extLst>
              </a:tr>
              <a:tr h="436019">
                <a:tc>
                  <a:txBody>
                    <a:bodyPr/>
                    <a:lstStyle/>
                    <a:p>
                      <a:r>
                        <a:rPr lang="en-US" sz="2000"/>
                        <a:t>community_environment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income_employment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0.364828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2.983343e-04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938336"/>
                  </a:ext>
                </a:extLst>
              </a:tr>
              <a:tr h="436019">
                <a:tc>
                  <a:txBody>
                    <a:bodyPr/>
                    <a:lstStyle/>
                    <a:p>
                      <a:r>
                        <a:rPr lang="en-US" sz="2000" dirty="0" err="1"/>
                        <a:t>greenspace_rank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income_employment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0.338554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6.899035e-04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7945233"/>
                  </a:ext>
                </a:extLst>
              </a:tr>
              <a:tr h="436019">
                <a:tc>
                  <a:txBody>
                    <a:bodyPr/>
                    <a:lstStyle/>
                    <a:p>
                      <a:r>
                        <a:rPr lang="en-US" sz="2000"/>
                        <a:t>costs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greenspace_rank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-0.251905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1.245095e-02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249056"/>
                  </a:ext>
                </a:extLst>
              </a:tr>
              <a:tr h="436019">
                <a:tc>
                  <a:txBody>
                    <a:bodyPr/>
                    <a:lstStyle/>
                    <a:p>
                      <a:r>
                        <a:rPr lang="en-US" sz="2000" dirty="0" err="1"/>
                        <a:t>community_environment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weather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0.215444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3.203444e-02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2740008"/>
                  </a:ext>
                </a:extLst>
              </a:tr>
            </a:tbl>
          </a:graphicData>
        </a:graphic>
      </p:graphicFrame>
      <p:sp>
        <p:nvSpPr>
          <p:cNvPr id="4" name="Title 15">
            <a:extLst>
              <a:ext uri="{FF2B5EF4-FFF2-40B4-BE49-F238E27FC236}">
                <a16:creationId xmlns:a16="http://schemas.microsoft.com/office/drawing/2014/main" id="{CBB924AF-08EA-4336-8BBF-6F06290AE833}"/>
              </a:ext>
            </a:extLst>
          </p:cNvPr>
          <p:cNvSpPr txBox="1">
            <a:spLocks/>
          </p:cNvSpPr>
          <p:nvPr/>
        </p:nvSpPr>
        <p:spPr>
          <a:xfrm>
            <a:off x="433615" y="1"/>
            <a:ext cx="9234714" cy="1047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Linear Regression – Top 12</a:t>
            </a:r>
          </a:p>
        </p:txBody>
      </p:sp>
    </p:spTree>
    <p:extLst>
      <p:ext uri="{BB962C8B-B14F-4D97-AF65-F5344CB8AC3E}">
        <p14:creationId xmlns:p14="http://schemas.microsoft.com/office/powerpoint/2010/main" val="2818518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0886-AC2D-492F-8FDC-19969F48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D546-CF9A-49AC-B18E-A77BB9BB6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576280"/>
            <a:ext cx="1094298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Not every city has it all</a:t>
            </a:r>
          </a:p>
          <a:p>
            <a:endParaRPr lang="en-US" dirty="0"/>
          </a:p>
          <a:p>
            <a:r>
              <a:rPr lang="en-US" dirty="0"/>
              <a:t>Happiness, Health, Income and Environment / Greenspaces show the strongest linear cross-correlation</a:t>
            </a:r>
          </a:p>
          <a:p>
            <a:pPr lvl="1"/>
            <a:r>
              <a:rPr lang="en-US" dirty="0"/>
              <a:t>Weather did not strongly correlate to any other measure</a:t>
            </a:r>
          </a:p>
          <a:p>
            <a:pPr lvl="1"/>
            <a:r>
              <a:rPr lang="en-US" dirty="0"/>
              <a:t>Costs only lightly correlated </a:t>
            </a:r>
          </a:p>
          <a:p>
            <a:pPr lvl="1"/>
            <a:endParaRPr lang="en-US" dirty="0"/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Common denominator cities reduced the list to 100 (from ~ 300)</a:t>
            </a:r>
          </a:p>
          <a:p>
            <a:pPr lvl="1"/>
            <a:r>
              <a:rPr lang="en-US" dirty="0"/>
              <a:t>Rankings had to be normalized to a scale of 1-100 (ranking of 189 wouldn’t make sense)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1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369</Words>
  <Application>Microsoft Office PowerPoint</Application>
  <PresentationFormat>Widescreen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Best US Cities to Live</vt:lpstr>
      <vt:lpstr>(Internal Use) Outline</vt:lpstr>
      <vt:lpstr>The Story</vt:lpstr>
      <vt:lpstr>Data Sources, Methodologies</vt:lpstr>
      <vt:lpstr>Dashboard Snapshots</vt:lpstr>
      <vt:lpstr>Dashboard Snapshots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US Cities to Live</dc:title>
  <dc:creator>Ron Javor</dc:creator>
  <cp:lastModifiedBy>Ron Javor</cp:lastModifiedBy>
  <cp:revision>1</cp:revision>
  <dcterms:created xsi:type="dcterms:W3CDTF">2019-11-27T04:14:59Z</dcterms:created>
  <dcterms:modified xsi:type="dcterms:W3CDTF">2019-11-27T05:20:39Z</dcterms:modified>
</cp:coreProperties>
</file>