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7"/>
  </p:normalViewPr>
  <p:slideViewPr>
    <p:cSldViewPr snapToGrid="0" snapToObjects="1">
      <p:cViewPr varScale="1">
        <p:scale>
          <a:sx n="90" d="100"/>
          <a:sy n="90" d="100"/>
        </p:scale>
        <p:origin x="232" y="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F5CC-628C-4449-B79F-7C71FD55C1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2611F5-7476-794D-AE67-F5CD5645A3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9A6032-0CF9-6349-A147-C27F258F3D96}"/>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5" name="Footer Placeholder 4">
            <a:extLst>
              <a:ext uri="{FF2B5EF4-FFF2-40B4-BE49-F238E27FC236}">
                <a16:creationId xmlns:a16="http://schemas.microsoft.com/office/drawing/2014/main" id="{DE6BE5B1-F17C-B24A-8A84-458FE7720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AA3DD-C55E-B14D-A76A-08C972BE5775}"/>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116679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BBB9-204D-A946-8739-1DB235DD2E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753960-1321-744F-99B5-F39937F658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09EC2-030C-8345-AB3A-8AA1D53760D8}"/>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5" name="Footer Placeholder 4">
            <a:extLst>
              <a:ext uri="{FF2B5EF4-FFF2-40B4-BE49-F238E27FC236}">
                <a16:creationId xmlns:a16="http://schemas.microsoft.com/office/drawing/2014/main" id="{377413E1-30CF-7449-8D32-73CAABA2E8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F5B30-CCBE-4B48-BC93-CBC329193B5F}"/>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223511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BB7FC-F763-EC44-BBAF-E5B7F88874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F504B6-600C-434C-A229-EBC3608288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2D091-5435-904F-B79A-D9E4BD8D5DE3}"/>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5" name="Footer Placeholder 4">
            <a:extLst>
              <a:ext uri="{FF2B5EF4-FFF2-40B4-BE49-F238E27FC236}">
                <a16:creationId xmlns:a16="http://schemas.microsoft.com/office/drawing/2014/main" id="{AA90A9E6-3CF9-534F-AB5B-B8E1CC62D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1AAA10-2F65-9047-A210-26AE25D505C8}"/>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3018338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BB2D4-2008-FA4C-9775-16D75F53D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F8D63C-82A8-D040-9DCE-CB46E62201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E7B5D-BC09-6D47-95E7-683D2212EDD0}"/>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5" name="Footer Placeholder 4">
            <a:extLst>
              <a:ext uri="{FF2B5EF4-FFF2-40B4-BE49-F238E27FC236}">
                <a16:creationId xmlns:a16="http://schemas.microsoft.com/office/drawing/2014/main" id="{E2EA1076-80DA-CE40-9645-D50EF4D11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E6179-324D-1843-8D09-4ADC3A9F5E6B}"/>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398344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E227-B9C2-3E48-86DE-30A1CCF3B1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7DCC80-487F-3F41-A988-C1BAD08F3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9D2BD4-CEC9-5D41-97A9-B9CE0FCCA964}"/>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5" name="Footer Placeholder 4">
            <a:extLst>
              <a:ext uri="{FF2B5EF4-FFF2-40B4-BE49-F238E27FC236}">
                <a16:creationId xmlns:a16="http://schemas.microsoft.com/office/drawing/2014/main" id="{61F1FCE6-13C2-7847-A2E0-54BDA0BEA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6FD3D-75D2-0149-B388-DFB7B32596C9}"/>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272026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1838-70D1-5A4B-85EE-4995CD6347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1B0DC-CBD2-DF4F-BBD9-C9464E4CC7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582F90-2169-3549-86F1-A91678D0C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022765-EDEC-1E4D-A1BF-112A3830B20D}"/>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6" name="Footer Placeholder 5">
            <a:extLst>
              <a:ext uri="{FF2B5EF4-FFF2-40B4-BE49-F238E27FC236}">
                <a16:creationId xmlns:a16="http://schemas.microsoft.com/office/drawing/2014/main" id="{3EEE0A05-776F-554A-B1FE-A3D6399CA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1B951-B565-DB46-9424-653485226752}"/>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605826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0A970-3B5E-3E4C-9962-1944A5C378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7BCC68-3918-FA48-AFF8-CC5C74473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F3940C-BCFF-3A48-B086-CBE37C581D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231C4E-99FC-464F-832F-55BE7C2232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E6412-1068-0F4B-94A3-4AC7744A54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E0418B-AB9A-0C40-9C06-3C78E08D8B0F}"/>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8" name="Footer Placeholder 7">
            <a:extLst>
              <a:ext uri="{FF2B5EF4-FFF2-40B4-BE49-F238E27FC236}">
                <a16:creationId xmlns:a16="http://schemas.microsoft.com/office/drawing/2014/main" id="{4FB410E2-0DCB-3D44-B946-62AA662178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D4B70-A480-794F-ABF5-C31AC557D551}"/>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4042348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F71E-2EF9-F042-A3EB-1699800C3D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2EC5CF-1061-A841-956B-83BB2AF3BD4B}"/>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4" name="Footer Placeholder 3">
            <a:extLst>
              <a:ext uri="{FF2B5EF4-FFF2-40B4-BE49-F238E27FC236}">
                <a16:creationId xmlns:a16="http://schemas.microsoft.com/office/drawing/2014/main" id="{7583FF9A-0A17-C24C-9AFB-B74E24876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34B61-E890-194F-A0B7-2394CCE53B3B}"/>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143218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B39C1-CBF8-1E4D-B3EB-C5BBC397B6FD}"/>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3" name="Footer Placeholder 2">
            <a:extLst>
              <a:ext uri="{FF2B5EF4-FFF2-40B4-BE49-F238E27FC236}">
                <a16:creationId xmlns:a16="http://schemas.microsoft.com/office/drawing/2014/main" id="{69D3C359-2421-F249-BE0C-391366BE8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B47975-7A54-B04E-B803-AE510C913007}"/>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169930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DBB1-A38B-0245-A311-16B76930A3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00947A-196B-7945-9D83-F3D665DB87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123CE-D098-7E46-9C6B-419D29724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2D797-0F96-AF4E-8479-B66784712A67}"/>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6" name="Footer Placeholder 5">
            <a:extLst>
              <a:ext uri="{FF2B5EF4-FFF2-40B4-BE49-F238E27FC236}">
                <a16:creationId xmlns:a16="http://schemas.microsoft.com/office/drawing/2014/main" id="{53EA86F2-6C23-0549-87EF-5F17070DB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95903-AD6F-6F46-8542-4E74D65FC4A6}"/>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31709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DB50A-C088-2549-B848-8563BAD00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623037-5E7C-5047-A419-8B2A9AA43A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82E09D-B518-3A4D-8541-D8802CCA8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2EF05-11B1-AE4E-AF6F-F803329E352D}"/>
              </a:ext>
            </a:extLst>
          </p:cNvPr>
          <p:cNvSpPr>
            <a:spLocks noGrp="1"/>
          </p:cNvSpPr>
          <p:nvPr>
            <p:ph type="dt" sz="half" idx="10"/>
          </p:nvPr>
        </p:nvSpPr>
        <p:spPr/>
        <p:txBody>
          <a:bodyPr/>
          <a:lstStyle/>
          <a:p>
            <a:fld id="{25D9B151-5AD4-E24F-8124-6F87CF3A563D}" type="datetimeFigureOut">
              <a:rPr lang="en-US" smtClean="0"/>
              <a:t>7/29/19</a:t>
            </a:fld>
            <a:endParaRPr lang="en-US"/>
          </a:p>
        </p:txBody>
      </p:sp>
      <p:sp>
        <p:nvSpPr>
          <p:cNvPr id="6" name="Footer Placeholder 5">
            <a:extLst>
              <a:ext uri="{FF2B5EF4-FFF2-40B4-BE49-F238E27FC236}">
                <a16:creationId xmlns:a16="http://schemas.microsoft.com/office/drawing/2014/main" id="{272D6C0B-0E4A-1D49-9383-88B894A88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DC1EF-5066-D442-8190-AECCC26195BB}"/>
              </a:ext>
            </a:extLst>
          </p:cNvPr>
          <p:cNvSpPr>
            <a:spLocks noGrp="1"/>
          </p:cNvSpPr>
          <p:nvPr>
            <p:ph type="sldNum" sz="quarter" idx="12"/>
          </p:nvPr>
        </p:nvSpPr>
        <p:spPr/>
        <p:txBody>
          <a:bodyPr/>
          <a:lstStyle/>
          <a:p>
            <a:fld id="{D4894194-6E79-5449-8EDA-F74D3C1B97F5}" type="slidenum">
              <a:rPr lang="en-US" smtClean="0"/>
              <a:t>‹#›</a:t>
            </a:fld>
            <a:endParaRPr lang="en-US"/>
          </a:p>
        </p:txBody>
      </p:sp>
    </p:spTree>
    <p:extLst>
      <p:ext uri="{BB962C8B-B14F-4D97-AF65-F5344CB8AC3E}">
        <p14:creationId xmlns:p14="http://schemas.microsoft.com/office/powerpoint/2010/main" val="212642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159232-11BD-0F4F-A813-9872F0D155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0F6B6B-F9FD-2443-89AB-0D9761D4D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AAE5A0-0007-CF4F-9851-524D284B8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9B151-5AD4-E24F-8124-6F87CF3A563D}" type="datetimeFigureOut">
              <a:rPr lang="en-US" smtClean="0"/>
              <a:t>7/29/19</a:t>
            </a:fld>
            <a:endParaRPr lang="en-US"/>
          </a:p>
        </p:txBody>
      </p:sp>
      <p:sp>
        <p:nvSpPr>
          <p:cNvPr id="5" name="Footer Placeholder 4">
            <a:extLst>
              <a:ext uri="{FF2B5EF4-FFF2-40B4-BE49-F238E27FC236}">
                <a16:creationId xmlns:a16="http://schemas.microsoft.com/office/drawing/2014/main" id="{42312265-E53D-5046-8E67-C1C7EEF6F9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C9FC0B-FF9E-494F-A9DD-A2EEB2A108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894194-6E79-5449-8EDA-F74D3C1B97F5}" type="slidenum">
              <a:rPr lang="en-US" smtClean="0"/>
              <a:t>‹#›</a:t>
            </a:fld>
            <a:endParaRPr lang="en-US"/>
          </a:p>
        </p:txBody>
      </p:sp>
    </p:spTree>
    <p:extLst>
      <p:ext uri="{BB962C8B-B14F-4D97-AF65-F5344CB8AC3E}">
        <p14:creationId xmlns:p14="http://schemas.microsoft.com/office/powerpoint/2010/main" val="53771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sciencedirect.com/science/article/pii/S0020138315004180"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sciencedirect.com/science/article/pii/S0020138315004180"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3B326-8A2D-464E-8149-B44E68D38CE3}"/>
              </a:ext>
            </a:extLst>
          </p:cNvPr>
          <p:cNvSpPr>
            <a:spLocks noGrp="1"/>
          </p:cNvSpPr>
          <p:nvPr>
            <p:ph type="ctrTitle"/>
          </p:nvPr>
        </p:nvSpPr>
        <p:spPr>
          <a:xfrm>
            <a:off x="1524000" y="1412111"/>
            <a:ext cx="9144000" cy="2870522"/>
          </a:xfrm>
        </p:spPr>
        <p:txBody>
          <a:bodyPr>
            <a:normAutofit/>
          </a:bodyPr>
          <a:lstStyle/>
          <a:p>
            <a:r>
              <a:rPr lang="en-US" u="sng" dirty="0"/>
              <a:t>Weather and Crime</a:t>
            </a:r>
            <a:br>
              <a:rPr lang="en-US" dirty="0"/>
            </a:br>
            <a:r>
              <a:rPr lang="en-US" sz="4400" i="1" dirty="0"/>
              <a:t>A look at the potential impact of temperature on crime rates in Houston, Texas</a:t>
            </a:r>
          </a:p>
        </p:txBody>
      </p:sp>
    </p:spTree>
    <p:extLst>
      <p:ext uri="{BB962C8B-B14F-4D97-AF65-F5344CB8AC3E}">
        <p14:creationId xmlns:p14="http://schemas.microsoft.com/office/powerpoint/2010/main" val="251932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BFED-1F9F-554C-B999-5083DD1C00E6}"/>
              </a:ext>
            </a:extLst>
          </p:cNvPr>
          <p:cNvSpPr>
            <a:spLocks noGrp="1"/>
          </p:cNvSpPr>
          <p:nvPr>
            <p:ph type="title"/>
          </p:nvPr>
        </p:nvSpPr>
        <p:spPr>
          <a:xfrm>
            <a:off x="838200" y="365126"/>
            <a:ext cx="10515600" cy="734470"/>
          </a:xfrm>
        </p:spPr>
        <p:txBody>
          <a:bodyPr>
            <a:normAutofit/>
          </a:bodyPr>
          <a:lstStyle/>
          <a:p>
            <a:endParaRPr lang="en-US" dirty="0"/>
          </a:p>
        </p:txBody>
      </p:sp>
      <p:sp>
        <p:nvSpPr>
          <p:cNvPr id="3" name="TextBox 2">
            <a:extLst>
              <a:ext uri="{FF2B5EF4-FFF2-40B4-BE49-F238E27FC236}">
                <a16:creationId xmlns:a16="http://schemas.microsoft.com/office/drawing/2014/main" id="{3147514B-E4F9-CD4D-9C8E-F95E8A76982E}"/>
              </a:ext>
            </a:extLst>
          </p:cNvPr>
          <p:cNvSpPr txBox="1"/>
          <p:nvPr/>
        </p:nvSpPr>
        <p:spPr>
          <a:xfrm rot="10800000" flipV="1">
            <a:off x="838200" y="1507151"/>
            <a:ext cx="10515599" cy="4339650"/>
          </a:xfrm>
          <a:prstGeom prst="rect">
            <a:avLst/>
          </a:prstGeom>
          <a:noFill/>
        </p:spPr>
        <p:txBody>
          <a:bodyPr wrap="square" rtlCol="0">
            <a:spAutoFit/>
          </a:bodyPr>
          <a:lstStyle/>
          <a:p>
            <a:r>
              <a:rPr lang="en-US" dirty="0"/>
              <a:t>Where did we get the idea? </a:t>
            </a:r>
          </a:p>
          <a:p>
            <a:endParaRPr lang="en-US" dirty="0"/>
          </a:p>
          <a:p>
            <a:endParaRPr lang="en-US" dirty="0"/>
          </a:p>
          <a:p>
            <a:endParaRPr lang="en-US" dirty="0"/>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endParaRPr lang="en-US" dirty="0">
              <a:hlinkClick r:id="rId2"/>
            </a:endParaRPr>
          </a:p>
          <a:p>
            <a:r>
              <a:rPr lang="en-US" dirty="0">
                <a:hlinkClick r:id="rId2"/>
              </a:rPr>
              <a:t>Investigating the relationship between weather and violence in Baltimore, Maryland, USA</a:t>
            </a:r>
            <a:endParaRPr lang="en-US" dirty="0"/>
          </a:p>
          <a:p>
            <a:pPr lvl="1"/>
            <a:r>
              <a:rPr lang="en-US" sz="1400" i="1" dirty="0"/>
              <a:t>“When adjusting for temporal and meteorological factors, </a:t>
            </a:r>
            <a:r>
              <a:rPr lang="en-US" sz="1400" i="1" dirty="0">
                <a:highlight>
                  <a:srgbClr val="FFFF00"/>
                </a:highlight>
              </a:rPr>
              <a:t>maximum daily temperature </a:t>
            </a:r>
            <a:r>
              <a:rPr lang="en-US" sz="1400" i="1" dirty="0"/>
              <a:t>was positively associated with total trauma, intentional injury, and gunshot wounds presenting to Johns Hopkins Hospital along with total crime, violent crime, and homicides in Baltimore City. ”</a:t>
            </a:r>
          </a:p>
        </p:txBody>
      </p:sp>
      <p:pic>
        <p:nvPicPr>
          <p:cNvPr id="7" name="Picture 6" descr="A picture containing person&#10;&#10;Description automatically generated">
            <a:extLst>
              <a:ext uri="{FF2B5EF4-FFF2-40B4-BE49-F238E27FC236}">
                <a16:creationId xmlns:a16="http://schemas.microsoft.com/office/drawing/2014/main" id="{6B9B7C62-9C45-434D-BE2D-F860743968B6}"/>
              </a:ext>
            </a:extLst>
          </p:cNvPr>
          <p:cNvPicPr>
            <a:picLocks noChangeAspect="1"/>
          </p:cNvPicPr>
          <p:nvPr/>
        </p:nvPicPr>
        <p:blipFill>
          <a:blip r:embed="rId3"/>
          <a:stretch>
            <a:fillRect/>
          </a:stretch>
        </p:blipFill>
        <p:spPr>
          <a:xfrm>
            <a:off x="3939768" y="1349987"/>
            <a:ext cx="4312461" cy="2838929"/>
          </a:xfrm>
          <a:prstGeom prst="rect">
            <a:avLst/>
          </a:prstGeom>
        </p:spPr>
      </p:pic>
    </p:spTree>
    <p:extLst>
      <p:ext uri="{BB962C8B-B14F-4D97-AF65-F5344CB8AC3E}">
        <p14:creationId xmlns:p14="http://schemas.microsoft.com/office/powerpoint/2010/main" val="2416338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BFED-1F9F-554C-B999-5083DD1C00E6}"/>
              </a:ext>
            </a:extLst>
          </p:cNvPr>
          <p:cNvSpPr>
            <a:spLocks noGrp="1"/>
          </p:cNvSpPr>
          <p:nvPr>
            <p:ph type="title"/>
          </p:nvPr>
        </p:nvSpPr>
        <p:spPr>
          <a:xfrm>
            <a:off x="838200" y="593726"/>
            <a:ext cx="10515600" cy="734470"/>
          </a:xfrm>
        </p:spPr>
        <p:txBody>
          <a:bodyPr>
            <a:normAutofit/>
          </a:bodyPr>
          <a:lstStyle/>
          <a:p>
            <a:r>
              <a:rPr lang="en-US" dirty="0"/>
              <a:t>Implications</a:t>
            </a:r>
          </a:p>
        </p:txBody>
      </p:sp>
      <p:sp>
        <p:nvSpPr>
          <p:cNvPr id="3" name="TextBox 2">
            <a:extLst>
              <a:ext uri="{FF2B5EF4-FFF2-40B4-BE49-F238E27FC236}">
                <a16:creationId xmlns:a16="http://schemas.microsoft.com/office/drawing/2014/main" id="{3147514B-E4F9-CD4D-9C8E-F95E8A76982E}"/>
              </a:ext>
            </a:extLst>
          </p:cNvPr>
          <p:cNvSpPr txBox="1"/>
          <p:nvPr/>
        </p:nvSpPr>
        <p:spPr>
          <a:xfrm rot="10800000" flipV="1">
            <a:off x="838200" y="1786741"/>
            <a:ext cx="10515599" cy="3970318"/>
          </a:xfrm>
          <a:prstGeom prst="rect">
            <a:avLst/>
          </a:prstGeom>
          <a:noFill/>
        </p:spPr>
        <p:txBody>
          <a:bodyPr wrap="square" rtlCol="0">
            <a:spAutoFit/>
          </a:bodyPr>
          <a:lstStyle/>
          <a:p>
            <a:r>
              <a:rPr lang="en-US" dirty="0"/>
              <a:t>We did not find a statistically significant linear relationship between average yearly temp and incidence of violent crime and maximum yearly temp and incidence of violent crime in Harris county, which was in keeping with an observation from the article that provided the inspiration for this investigation that </a:t>
            </a:r>
          </a:p>
          <a:p>
            <a:endParaRPr lang="en-US" dirty="0"/>
          </a:p>
          <a:p>
            <a:r>
              <a:rPr lang="en-US" dirty="0"/>
              <a:t>	“In Southern cities like Atlanta and New Orleans, the effect exists but is weaker.”</a:t>
            </a:r>
          </a:p>
          <a:p>
            <a:endParaRPr lang="en-US" dirty="0"/>
          </a:p>
          <a:p>
            <a:r>
              <a:rPr lang="en-US" dirty="0"/>
              <a:t>We did find a statistically significant relationship between incidence of violent crime and median household income in Harris County which warrants much more investigation. Why does a general rise in economic means across the county seem to lead to MORE violent crime? </a:t>
            </a:r>
          </a:p>
          <a:p>
            <a:endParaRPr lang="en-US" dirty="0"/>
          </a:p>
          <a:p>
            <a:r>
              <a:rPr lang="en-US" dirty="0"/>
              <a:t>Crime itself is a phenomenon of human behavior influenced by multiple factors including sociological, economic, environmental, and  psychological factors to name a few. These are beyond the scope of this particular project but make for interesting future investigations.</a:t>
            </a:r>
            <a:endParaRPr lang="en-US" dirty="0">
              <a:hlinkClick r:id="rId2"/>
            </a:endParaRPr>
          </a:p>
          <a:p>
            <a:endParaRPr lang="en-US" dirty="0">
              <a:hlinkClick r:id="rId2"/>
            </a:endParaRPr>
          </a:p>
        </p:txBody>
      </p:sp>
    </p:spTree>
    <p:extLst>
      <p:ext uri="{BB962C8B-B14F-4D97-AF65-F5344CB8AC3E}">
        <p14:creationId xmlns:p14="http://schemas.microsoft.com/office/powerpoint/2010/main" val="977549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1524</TotalTime>
  <Words>117</Words>
  <Application>Microsoft Macintosh PowerPoint</Application>
  <PresentationFormat>Widescreen</PresentationFormat>
  <Paragraphs>23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Weather and Crime A look at the potential impact of temperature on crime rates in Houston, Texas</vt:lpstr>
      <vt:lpstr>PowerPoint Presentation</vt:lpstr>
      <vt:lpstr>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and Crime A look at the potential impact of temperature on crime rates in Houston, Texas</dc:title>
  <dc:creator>preethi dayanand</dc:creator>
  <cp:lastModifiedBy>preethi dayanand</cp:lastModifiedBy>
  <cp:revision>6</cp:revision>
  <dcterms:created xsi:type="dcterms:W3CDTF">2019-07-29T16:27:43Z</dcterms:created>
  <dcterms:modified xsi:type="dcterms:W3CDTF">2019-07-30T17:52:41Z</dcterms:modified>
</cp:coreProperties>
</file>