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4" r:id="rId5"/>
    <p:sldId id="265" r:id="rId6"/>
    <p:sldId id="274" r:id="rId7"/>
    <p:sldId id="270" r:id="rId8"/>
    <p:sldId id="275" r:id="rId9"/>
    <p:sldId id="276" r:id="rId10"/>
    <p:sldId id="278" r:id="rId11"/>
    <p:sldId id="279" r:id="rId12"/>
    <p:sldId id="277" r:id="rId13"/>
    <p:sldId id="257" r:id="rId14"/>
    <p:sldId id="262" r:id="rId15"/>
    <p:sldId id="261" r:id="rId16"/>
    <p:sldId id="258" r:id="rId17"/>
    <p:sldId id="260" r:id="rId18"/>
    <p:sldId id="259" r:id="rId19"/>
    <p:sldId id="263" r:id="rId20"/>
    <p:sldId id="285" r:id="rId21"/>
    <p:sldId id="286" r:id="rId22"/>
    <p:sldId id="287" r:id="rId23"/>
    <p:sldId id="288" r:id="rId24"/>
    <p:sldId id="289" r:id="rId25"/>
    <p:sldId id="290" r:id="rId26"/>
    <p:sldId id="291"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78" d="100"/>
          <a:sy n="78" d="100"/>
        </p:scale>
        <p:origin x="688" y="10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4A57AB-C6C1-4878-B201-706DF90388C2}" type="datetimeFigureOut">
              <a:rPr lang="es-CO" smtClean="0"/>
              <a:t>30/07/19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164649A-F6CE-4E18-8310-01543CC209D1}" type="slidenum">
              <a:rPr lang="es-CO" smtClean="0"/>
              <a:t>‹#›</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95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A57AB-C6C1-4878-B201-706DF90388C2}" type="datetimeFigureOut">
              <a:rPr lang="es-CO" smtClean="0"/>
              <a:t>30/07/19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164649A-F6CE-4E18-8310-01543CC209D1}" type="slidenum">
              <a:rPr lang="es-CO" smtClean="0"/>
              <a:t>‹#›</a:t>
            </a:fld>
            <a:endParaRPr lang="es-CO"/>
          </a:p>
        </p:txBody>
      </p:sp>
    </p:spTree>
    <p:extLst>
      <p:ext uri="{BB962C8B-B14F-4D97-AF65-F5344CB8AC3E}">
        <p14:creationId xmlns:p14="http://schemas.microsoft.com/office/powerpoint/2010/main" val="757076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A57AB-C6C1-4878-B201-706DF90388C2}" type="datetimeFigureOut">
              <a:rPr lang="es-CO" smtClean="0"/>
              <a:t>30/07/19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164649A-F6CE-4E18-8310-01543CC209D1}" type="slidenum">
              <a:rPr lang="es-CO" smtClean="0"/>
              <a:t>‹#›</a:t>
            </a:fld>
            <a:endParaRPr lang="es-CO"/>
          </a:p>
        </p:txBody>
      </p:sp>
    </p:spTree>
    <p:extLst>
      <p:ext uri="{BB962C8B-B14F-4D97-AF65-F5344CB8AC3E}">
        <p14:creationId xmlns:p14="http://schemas.microsoft.com/office/powerpoint/2010/main" val="1829017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A57AB-C6C1-4878-B201-706DF90388C2}" type="datetimeFigureOut">
              <a:rPr lang="es-CO" smtClean="0"/>
              <a:t>30/07/19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164649A-F6CE-4E18-8310-01543CC209D1}" type="slidenum">
              <a:rPr lang="es-CO" smtClean="0"/>
              <a:t>‹#›</a:t>
            </a:fld>
            <a:endParaRPr lang="es-CO"/>
          </a:p>
        </p:txBody>
      </p:sp>
    </p:spTree>
    <p:extLst>
      <p:ext uri="{BB962C8B-B14F-4D97-AF65-F5344CB8AC3E}">
        <p14:creationId xmlns:p14="http://schemas.microsoft.com/office/powerpoint/2010/main" val="3477612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A57AB-C6C1-4878-B201-706DF90388C2}" type="datetimeFigureOut">
              <a:rPr lang="es-CO" smtClean="0"/>
              <a:t>30/07/19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164649A-F6CE-4E18-8310-01543CC209D1}" type="slidenum">
              <a:rPr lang="es-CO" smtClean="0"/>
              <a:t>‹#›</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077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4A57AB-C6C1-4878-B201-706DF90388C2}" type="datetimeFigureOut">
              <a:rPr lang="es-CO" smtClean="0"/>
              <a:t>30/07/19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164649A-F6CE-4E18-8310-01543CC209D1}" type="slidenum">
              <a:rPr lang="es-CO" smtClean="0"/>
              <a:t>‹#›</a:t>
            </a:fld>
            <a:endParaRPr lang="es-CO"/>
          </a:p>
        </p:txBody>
      </p:sp>
    </p:spTree>
    <p:extLst>
      <p:ext uri="{BB962C8B-B14F-4D97-AF65-F5344CB8AC3E}">
        <p14:creationId xmlns:p14="http://schemas.microsoft.com/office/powerpoint/2010/main" val="401783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4A57AB-C6C1-4878-B201-706DF90388C2}" type="datetimeFigureOut">
              <a:rPr lang="es-CO" smtClean="0"/>
              <a:t>30/07/19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164649A-F6CE-4E18-8310-01543CC209D1}" type="slidenum">
              <a:rPr lang="es-CO" smtClean="0"/>
              <a:t>‹#›</a:t>
            </a:fld>
            <a:endParaRPr lang="es-CO"/>
          </a:p>
        </p:txBody>
      </p:sp>
    </p:spTree>
    <p:extLst>
      <p:ext uri="{BB962C8B-B14F-4D97-AF65-F5344CB8AC3E}">
        <p14:creationId xmlns:p14="http://schemas.microsoft.com/office/powerpoint/2010/main" val="50380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4A57AB-C6C1-4878-B201-706DF90388C2}" type="datetimeFigureOut">
              <a:rPr lang="es-CO" smtClean="0"/>
              <a:t>30/07/19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164649A-F6CE-4E18-8310-01543CC209D1}" type="slidenum">
              <a:rPr lang="es-CO" smtClean="0"/>
              <a:t>‹#›</a:t>
            </a:fld>
            <a:endParaRPr lang="es-CO"/>
          </a:p>
        </p:txBody>
      </p:sp>
    </p:spTree>
    <p:extLst>
      <p:ext uri="{BB962C8B-B14F-4D97-AF65-F5344CB8AC3E}">
        <p14:creationId xmlns:p14="http://schemas.microsoft.com/office/powerpoint/2010/main" val="222036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4A57AB-C6C1-4878-B201-706DF90388C2}" type="datetimeFigureOut">
              <a:rPr lang="es-CO" smtClean="0"/>
              <a:t>30/07/19</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0164649A-F6CE-4E18-8310-01543CC209D1}" type="slidenum">
              <a:rPr lang="es-CO" smtClean="0"/>
              <a:t>‹#›</a:t>
            </a:fld>
            <a:endParaRPr lang="es-CO"/>
          </a:p>
        </p:txBody>
      </p:sp>
    </p:spTree>
    <p:extLst>
      <p:ext uri="{BB962C8B-B14F-4D97-AF65-F5344CB8AC3E}">
        <p14:creationId xmlns:p14="http://schemas.microsoft.com/office/powerpoint/2010/main" val="1161609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4A57AB-C6C1-4878-B201-706DF90388C2}" type="datetimeFigureOut">
              <a:rPr lang="es-CO" smtClean="0"/>
              <a:t>30/07/19</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164649A-F6CE-4E18-8310-01543CC209D1}" type="slidenum">
              <a:rPr lang="es-CO" smtClean="0"/>
              <a:t>‹#›</a:t>
            </a:fld>
            <a:endParaRPr lang="es-CO"/>
          </a:p>
        </p:txBody>
      </p:sp>
    </p:spTree>
    <p:extLst>
      <p:ext uri="{BB962C8B-B14F-4D97-AF65-F5344CB8AC3E}">
        <p14:creationId xmlns:p14="http://schemas.microsoft.com/office/powerpoint/2010/main" val="16796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4A57AB-C6C1-4878-B201-706DF90388C2}" type="datetimeFigureOut">
              <a:rPr lang="es-CO" smtClean="0"/>
              <a:t>30/07/19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164649A-F6CE-4E18-8310-01543CC209D1}" type="slidenum">
              <a:rPr lang="es-CO" smtClean="0"/>
              <a:t>‹#›</a:t>
            </a:fld>
            <a:endParaRPr lang="es-CO"/>
          </a:p>
        </p:txBody>
      </p:sp>
    </p:spTree>
    <p:extLst>
      <p:ext uri="{BB962C8B-B14F-4D97-AF65-F5344CB8AC3E}">
        <p14:creationId xmlns:p14="http://schemas.microsoft.com/office/powerpoint/2010/main" val="78368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4A57AB-C6C1-4878-B201-706DF90388C2}" type="datetimeFigureOut">
              <a:rPr lang="es-CO" smtClean="0"/>
              <a:t>30/07/19</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164649A-F6CE-4E18-8310-01543CC209D1}" type="slidenum">
              <a:rPr lang="es-CO" smtClean="0"/>
              <a:t>‹#›</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2768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mmons.wikimedia.org/wiki/File:Crime.svg" TargetMode="External"/><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hyperlink" Target="http://damstylee.wordpress.com/" TargetMode="Externa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hyperlink" Target="http://commons.wikimedia.org/wiki/File:Open_Clip_Art_Library_SCUBA.svg" TargetMode="External"/><Relationship Id="rId2" Type="http://schemas.openxmlformats.org/officeDocument/2006/relationships/image" Target="../media/image4.png"/><Relationship Id="rId1" Type="http://schemas.openxmlformats.org/officeDocument/2006/relationships/slideLayout" Target="../slideLayouts/slideLayout6.xml"/><Relationship Id="rId6" Type="http://schemas.microsoft.com/office/2007/relationships/hdphoto" Target="../media/hdphoto3.wdp"/><Relationship Id="rId5" Type="http://schemas.openxmlformats.org/officeDocument/2006/relationships/image" Target="../media/image5.png"/><Relationship Id="rId4" Type="http://schemas.openxmlformats.org/officeDocument/2006/relationships/hyperlink" Target="http://business-technology-roundtable.blogspot.com/2013/11/big-data-and-predictive-analytic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s://www.sciencedirect.com/science/article/pii/S0020138315004180"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commons.wikimedia.org/wiki/File:Crime.svg"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hyperlink" Target="https://www.huduser.gov/portal/datasets/usps_crosswalk.html" TargetMode="External"/><Relationship Id="rId3" Type="http://schemas.microsoft.com/office/2007/relationships/hdphoto" Target="../media/hdphoto4.wdp"/><Relationship Id="rId7" Type="http://schemas.openxmlformats.org/officeDocument/2006/relationships/hyperlink" Target="https://frontierweather.com/" TargetMode="External"/><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hyperlink" Target="https://api.census.gov/data/2017/acs/acs5/profile?get=group(DP02)&amp;for=us:1" TargetMode="External"/><Relationship Id="rId5" Type="http://schemas.openxmlformats.org/officeDocument/2006/relationships/hyperlink" Target="https://api.usa.gov/crime/fbi/sapi/" TargetMode="External"/><Relationship Id="rId4" Type="http://schemas.openxmlformats.org/officeDocument/2006/relationships/hyperlink" Target="https://www.instinctdogtraining.com/sniff-not-sniff-dog-follow-nose/" TargetMode="External"/></Relationships>
</file>

<file path=ppt/slides/_rels/slide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hyperlink" Target="https://bridgera.com/etl-offload-hadoo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Jupyter" TargetMode="Externa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hyperlink" Target="http://www.goodfitdata.com/home/what-we-do/data-analysi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Jupyter" TargetMode="Externa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9ECC7F-E32C-4D94-8EC0-3101B593FF52}"/>
              </a:ext>
            </a:extLst>
          </p:cNvPr>
          <p:cNvSpPr>
            <a:spLocks noGrp="1"/>
          </p:cNvSpPr>
          <p:nvPr>
            <p:ph type="title"/>
          </p:nvPr>
        </p:nvSpPr>
        <p:spPr/>
        <p:txBody>
          <a:bodyPr/>
          <a:lstStyle/>
          <a:p>
            <a:r>
              <a:rPr lang="es-CO" dirty="0"/>
              <a:t>CRIME VS TEMERTARURE </a:t>
            </a:r>
          </a:p>
        </p:txBody>
      </p:sp>
      <p:sp>
        <p:nvSpPr>
          <p:cNvPr id="8" name="Text Placeholder 7">
            <a:extLst>
              <a:ext uri="{FF2B5EF4-FFF2-40B4-BE49-F238E27FC236}">
                <a16:creationId xmlns:a16="http://schemas.microsoft.com/office/drawing/2014/main" id="{46833904-4534-4718-860B-01AE591C0262}"/>
              </a:ext>
            </a:extLst>
          </p:cNvPr>
          <p:cNvSpPr>
            <a:spLocks noGrp="1"/>
          </p:cNvSpPr>
          <p:nvPr>
            <p:ph type="body" idx="1"/>
          </p:nvPr>
        </p:nvSpPr>
        <p:spPr/>
        <p:txBody>
          <a:bodyPr>
            <a:normAutofit fontScale="47500" lnSpcReduction="20000"/>
          </a:bodyPr>
          <a:lstStyle/>
          <a:p>
            <a:r>
              <a:rPr lang="es-CO" dirty="0"/>
              <a:t>PRESENTED BY</a:t>
            </a:r>
          </a:p>
          <a:p>
            <a:r>
              <a:rPr lang="es-CO" dirty="0"/>
              <a:t>Jamie DIAZ</a:t>
            </a:r>
          </a:p>
          <a:p>
            <a:r>
              <a:rPr lang="es-CO" dirty="0"/>
              <a:t>PREETHI DAYANAND</a:t>
            </a:r>
          </a:p>
          <a:p>
            <a:r>
              <a:rPr lang="es-CO" dirty="0"/>
              <a:t>JUAN TORRES</a:t>
            </a:r>
          </a:p>
        </p:txBody>
      </p:sp>
      <p:pic>
        <p:nvPicPr>
          <p:cNvPr id="13" name="Picture 12" descr="A close up of a logo&#10;&#10;Description automatically generated">
            <a:extLst>
              <a:ext uri="{FF2B5EF4-FFF2-40B4-BE49-F238E27FC236}">
                <a16:creationId xmlns:a16="http://schemas.microsoft.com/office/drawing/2014/main" id="{06969C87-8801-4F92-977A-2CDEB05745D2}"/>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9052892" y="3102646"/>
            <a:ext cx="957977" cy="652708"/>
          </a:xfrm>
          <a:prstGeom prst="rect">
            <a:avLst/>
          </a:prstGeom>
        </p:spPr>
      </p:pic>
      <p:pic>
        <p:nvPicPr>
          <p:cNvPr id="16" name="Picture 15" descr="A close up of a logo&#10;&#10;Description automatically generated">
            <a:extLst>
              <a:ext uri="{FF2B5EF4-FFF2-40B4-BE49-F238E27FC236}">
                <a16:creationId xmlns:a16="http://schemas.microsoft.com/office/drawing/2014/main" id="{79786B9A-D33A-428D-88C2-7977E818FA54}"/>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artisticGlass/>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171051" y="1075708"/>
            <a:ext cx="3053158" cy="3053158"/>
          </a:xfrm>
          <a:prstGeom prst="rect">
            <a:avLst/>
          </a:prstGeom>
        </p:spPr>
      </p:pic>
    </p:spTree>
    <p:extLst>
      <p:ext uri="{BB962C8B-B14F-4D97-AF65-F5344CB8AC3E}">
        <p14:creationId xmlns:p14="http://schemas.microsoft.com/office/powerpoint/2010/main" val="1708517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DBDFB-CA39-4608-A0C1-FD0D378815D0}"/>
              </a:ext>
            </a:extLst>
          </p:cNvPr>
          <p:cNvSpPr>
            <a:spLocks noGrp="1"/>
          </p:cNvSpPr>
          <p:nvPr>
            <p:ph type="title"/>
          </p:nvPr>
        </p:nvSpPr>
        <p:spPr/>
        <p:txBody>
          <a:bodyPr/>
          <a:lstStyle/>
          <a:p>
            <a:r>
              <a:rPr lang="es-CO" dirty="0"/>
              <a:t>VIOLENT CRIME RATE: HARRIS VS NATIONAL</a:t>
            </a:r>
          </a:p>
        </p:txBody>
      </p:sp>
      <p:pic>
        <p:nvPicPr>
          <p:cNvPr id="8" name="Content Placeholder 7" descr="A close up of a map&#10;&#10;Description automatically generated">
            <a:extLst>
              <a:ext uri="{FF2B5EF4-FFF2-40B4-BE49-F238E27FC236}">
                <a16:creationId xmlns:a16="http://schemas.microsoft.com/office/drawing/2014/main" id="{F8F13607-C956-4590-995B-6DD59D00CB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4024" y="1582333"/>
            <a:ext cx="5386027" cy="3556810"/>
          </a:xfrm>
        </p:spPr>
      </p:pic>
      <p:sp>
        <p:nvSpPr>
          <p:cNvPr id="6" name="Text Placeholder 5">
            <a:extLst>
              <a:ext uri="{FF2B5EF4-FFF2-40B4-BE49-F238E27FC236}">
                <a16:creationId xmlns:a16="http://schemas.microsoft.com/office/drawing/2014/main" id="{8016200E-EF88-4D79-8A2A-4B4B95678A8B}"/>
              </a:ext>
            </a:extLst>
          </p:cNvPr>
          <p:cNvSpPr>
            <a:spLocks noGrp="1"/>
          </p:cNvSpPr>
          <p:nvPr>
            <p:ph type="body" sz="half" idx="2"/>
          </p:nvPr>
        </p:nvSpPr>
        <p:spPr/>
        <p:txBody>
          <a:bodyPr/>
          <a:lstStyle/>
          <a:p>
            <a:r>
              <a:rPr lang="en-US" dirty="0"/>
              <a:t>Graph: Two Time plot on different scale Y-axis</a:t>
            </a:r>
          </a:p>
          <a:p>
            <a:r>
              <a:rPr lang="en-US" dirty="0"/>
              <a:t>Description: This plot represents the Violent Crime Rate in Harris County. per year and Estimated National Violent Crime Rate over a 20-year spam.</a:t>
            </a:r>
          </a:p>
          <a:p>
            <a:r>
              <a:rPr lang="en-US" dirty="0"/>
              <a:t>X-Axis: Years</a:t>
            </a:r>
          </a:p>
          <a:p>
            <a:r>
              <a:rPr lang="en-US" dirty="0"/>
              <a:t>Y1-Axis: Violent Crime Rate in Harris County.</a:t>
            </a:r>
          </a:p>
          <a:p>
            <a:r>
              <a:rPr lang="es-CO" dirty="0"/>
              <a:t>Y2-Axis:</a:t>
            </a:r>
            <a:r>
              <a:rPr lang="en-US" dirty="0"/>
              <a:t> Estimated National Violent Crime Rate. </a:t>
            </a:r>
          </a:p>
        </p:txBody>
      </p:sp>
    </p:spTree>
    <p:extLst>
      <p:ext uri="{BB962C8B-B14F-4D97-AF65-F5344CB8AC3E}">
        <p14:creationId xmlns:p14="http://schemas.microsoft.com/office/powerpoint/2010/main" val="215225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DBDFB-CA39-4608-A0C1-FD0D378815D0}"/>
              </a:ext>
            </a:extLst>
          </p:cNvPr>
          <p:cNvSpPr>
            <a:spLocks noGrp="1"/>
          </p:cNvSpPr>
          <p:nvPr>
            <p:ph type="title"/>
          </p:nvPr>
        </p:nvSpPr>
        <p:spPr/>
        <p:txBody>
          <a:bodyPr/>
          <a:lstStyle/>
          <a:p>
            <a:r>
              <a:rPr lang="es-CO" dirty="0"/>
              <a:t>VIOLENT CRIME VS AVERAGE TEMPERATURE</a:t>
            </a:r>
          </a:p>
        </p:txBody>
      </p:sp>
      <p:pic>
        <p:nvPicPr>
          <p:cNvPr id="3" name="Content Placeholder 2" descr="A screenshot of a cell phone&#10;&#10;Description automatically generated">
            <a:extLst>
              <a:ext uri="{FF2B5EF4-FFF2-40B4-BE49-F238E27FC236}">
                <a16:creationId xmlns:a16="http://schemas.microsoft.com/office/drawing/2014/main" id="{C3EA4C64-4D83-44AF-93A5-9A43A96A6E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4024" y="1582333"/>
            <a:ext cx="5386027" cy="3556810"/>
          </a:xfrm>
        </p:spPr>
      </p:pic>
      <p:sp>
        <p:nvSpPr>
          <p:cNvPr id="6" name="Text Placeholder 5">
            <a:extLst>
              <a:ext uri="{FF2B5EF4-FFF2-40B4-BE49-F238E27FC236}">
                <a16:creationId xmlns:a16="http://schemas.microsoft.com/office/drawing/2014/main" id="{8016200E-EF88-4D79-8A2A-4B4B95678A8B}"/>
              </a:ext>
            </a:extLst>
          </p:cNvPr>
          <p:cNvSpPr>
            <a:spLocks noGrp="1"/>
          </p:cNvSpPr>
          <p:nvPr>
            <p:ph type="body" sz="half" idx="2"/>
          </p:nvPr>
        </p:nvSpPr>
        <p:spPr/>
        <p:txBody>
          <a:bodyPr/>
          <a:lstStyle/>
          <a:p>
            <a:r>
              <a:rPr lang="en-US" dirty="0"/>
              <a:t>Graph: Scatter Plot</a:t>
            </a:r>
          </a:p>
          <a:p>
            <a:r>
              <a:rPr lang="en-US" dirty="0"/>
              <a:t>Description: This plot represents the Violent Crime Rate in Harris County and Estimated National Violent Crime Rate over Average Temperature.</a:t>
            </a:r>
          </a:p>
          <a:p>
            <a:r>
              <a:rPr lang="en-US" dirty="0"/>
              <a:t>X-Axis: Average Temperature</a:t>
            </a:r>
          </a:p>
          <a:p>
            <a:r>
              <a:rPr lang="en-US" dirty="0"/>
              <a:t>Y1-Axis: Violent Crime Rate in Harris County.</a:t>
            </a:r>
          </a:p>
          <a:p>
            <a:endParaRPr lang="es-CO" dirty="0"/>
          </a:p>
        </p:txBody>
      </p:sp>
    </p:spTree>
    <p:extLst>
      <p:ext uri="{BB962C8B-B14F-4D97-AF65-F5344CB8AC3E}">
        <p14:creationId xmlns:p14="http://schemas.microsoft.com/office/powerpoint/2010/main" val="3440917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DBDFB-CA39-4608-A0C1-FD0D378815D0}"/>
              </a:ext>
            </a:extLst>
          </p:cNvPr>
          <p:cNvSpPr>
            <a:spLocks noGrp="1"/>
          </p:cNvSpPr>
          <p:nvPr>
            <p:ph type="title"/>
          </p:nvPr>
        </p:nvSpPr>
        <p:spPr/>
        <p:txBody>
          <a:bodyPr/>
          <a:lstStyle/>
          <a:p>
            <a:r>
              <a:rPr lang="es-CO" dirty="0"/>
              <a:t>VIOLENT CRIME PER YEAR IN HARRIS COUNTY</a:t>
            </a:r>
          </a:p>
        </p:txBody>
      </p:sp>
      <p:pic>
        <p:nvPicPr>
          <p:cNvPr id="3" name="Content Placeholder 2" descr="A close up of text on a white background&#10;&#10;Description automatically generated">
            <a:extLst>
              <a:ext uri="{FF2B5EF4-FFF2-40B4-BE49-F238E27FC236}">
                <a16:creationId xmlns:a16="http://schemas.microsoft.com/office/drawing/2014/main" id="{B6DBC922-5BD8-4E81-A255-80675060C4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4024" y="1582333"/>
            <a:ext cx="5386027" cy="3556810"/>
          </a:xfrm>
        </p:spPr>
      </p:pic>
      <p:sp>
        <p:nvSpPr>
          <p:cNvPr id="6" name="Text Placeholder 5">
            <a:extLst>
              <a:ext uri="{FF2B5EF4-FFF2-40B4-BE49-F238E27FC236}">
                <a16:creationId xmlns:a16="http://schemas.microsoft.com/office/drawing/2014/main" id="{8016200E-EF88-4D79-8A2A-4B4B95678A8B}"/>
              </a:ext>
            </a:extLst>
          </p:cNvPr>
          <p:cNvSpPr>
            <a:spLocks noGrp="1"/>
          </p:cNvSpPr>
          <p:nvPr>
            <p:ph type="body" sz="half" idx="2"/>
          </p:nvPr>
        </p:nvSpPr>
        <p:spPr/>
        <p:txBody>
          <a:bodyPr/>
          <a:lstStyle/>
          <a:p>
            <a:r>
              <a:rPr lang="en-US" dirty="0"/>
              <a:t>Graph: Time Series</a:t>
            </a:r>
          </a:p>
          <a:p>
            <a:r>
              <a:rPr lang="en-US" dirty="0"/>
              <a:t>Description: This plot represents the Violent Crime over a 20-year spam.</a:t>
            </a:r>
          </a:p>
          <a:p>
            <a:r>
              <a:rPr lang="en-US" dirty="0"/>
              <a:t>X-Axis: Years</a:t>
            </a:r>
          </a:p>
          <a:p>
            <a:r>
              <a:rPr lang="en-US" dirty="0"/>
              <a:t>Y1-Axis: Violent Crime</a:t>
            </a:r>
          </a:p>
          <a:p>
            <a:r>
              <a:rPr lang="en-US" dirty="0"/>
              <a:t> </a:t>
            </a:r>
          </a:p>
          <a:p>
            <a:endParaRPr lang="es-CO" dirty="0"/>
          </a:p>
        </p:txBody>
      </p:sp>
    </p:spTree>
    <p:extLst>
      <p:ext uri="{BB962C8B-B14F-4D97-AF65-F5344CB8AC3E}">
        <p14:creationId xmlns:p14="http://schemas.microsoft.com/office/powerpoint/2010/main" val="751521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DBDFB-CA39-4608-A0C1-FD0D378815D0}"/>
              </a:ext>
            </a:extLst>
          </p:cNvPr>
          <p:cNvSpPr>
            <a:spLocks noGrp="1"/>
          </p:cNvSpPr>
          <p:nvPr>
            <p:ph type="title"/>
          </p:nvPr>
        </p:nvSpPr>
        <p:spPr/>
        <p:txBody>
          <a:bodyPr/>
          <a:lstStyle/>
          <a:p>
            <a:r>
              <a:rPr lang="es-CO" dirty="0"/>
              <a:t>VIOLENT CRIME TOTALS VS INCOME</a:t>
            </a:r>
          </a:p>
        </p:txBody>
      </p:sp>
      <p:pic>
        <p:nvPicPr>
          <p:cNvPr id="3" name="Content Placeholder 2" descr="A screenshot of a cell phone&#10;&#10;Description automatically generated">
            <a:extLst>
              <a:ext uri="{FF2B5EF4-FFF2-40B4-BE49-F238E27FC236}">
                <a16:creationId xmlns:a16="http://schemas.microsoft.com/office/drawing/2014/main" id="{F22D6C87-8663-4AFA-954F-66B082060D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4024" y="1582333"/>
            <a:ext cx="5386027" cy="3556810"/>
          </a:xfrm>
        </p:spPr>
      </p:pic>
      <p:sp>
        <p:nvSpPr>
          <p:cNvPr id="6" name="Text Placeholder 5">
            <a:extLst>
              <a:ext uri="{FF2B5EF4-FFF2-40B4-BE49-F238E27FC236}">
                <a16:creationId xmlns:a16="http://schemas.microsoft.com/office/drawing/2014/main" id="{8016200E-EF88-4D79-8A2A-4B4B95678A8B}"/>
              </a:ext>
            </a:extLst>
          </p:cNvPr>
          <p:cNvSpPr>
            <a:spLocks noGrp="1"/>
          </p:cNvSpPr>
          <p:nvPr>
            <p:ph type="body" sz="half" idx="2"/>
          </p:nvPr>
        </p:nvSpPr>
        <p:spPr/>
        <p:txBody>
          <a:bodyPr/>
          <a:lstStyle/>
          <a:p>
            <a:r>
              <a:rPr lang="en-US" dirty="0"/>
              <a:t>Graph: Scatter Plot</a:t>
            </a:r>
          </a:p>
          <a:p>
            <a:r>
              <a:rPr lang="en-US" dirty="0"/>
              <a:t>Description: This plot represents the Total Crime Rate over Household Median Income in Dollars.</a:t>
            </a:r>
          </a:p>
          <a:p>
            <a:r>
              <a:rPr lang="en-US" dirty="0"/>
              <a:t>X-Axis: Household Median Income in Dollars.</a:t>
            </a:r>
          </a:p>
          <a:p>
            <a:r>
              <a:rPr lang="en-US" dirty="0"/>
              <a:t>Y1-Axis: Total Crime Rate</a:t>
            </a:r>
          </a:p>
          <a:p>
            <a:endParaRPr lang="es-CO" dirty="0"/>
          </a:p>
        </p:txBody>
      </p:sp>
    </p:spTree>
    <p:extLst>
      <p:ext uri="{BB962C8B-B14F-4D97-AF65-F5344CB8AC3E}">
        <p14:creationId xmlns:p14="http://schemas.microsoft.com/office/powerpoint/2010/main" val="2116039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DBDFB-CA39-4608-A0C1-FD0D378815D0}"/>
              </a:ext>
            </a:extLst>
          </p:cNvPr>
          <p:cNvSpPr>
            <a:spLocks noGrp="1"/>
          </p:cNvSpPr>
          <p:nvPr>
            <p:ph type="title"/>
          </p:nvPr>
        </p:nvSpPr>
        <p:spPr/>
        <p:txBody>
          <a:bodyPr>
            <a:normAutofit fontScale="90000"/>
          </a:bodyPr>
          <a:lstStyle/>
          <a:p>
            <a:r>
              <a:rPr lang="es-CO" dirty="0"/>
              <a:t>CRIME VS TEMPERATURE VS MEDIAN HOUSEHOLD INCOME</a:t>
            </a:r>
          </a:p>
        </p:txBody>
      </p:sp>
      <p:pic>
        <p:nvPicPr>
          <p:cNvPr id="3" name="Content Placeholder 2">
            <a:extLst>
              <a:ext uri="{FF2B5EF4-FFF2-40B4-BE49-F238E27FC236}">
                <a16:creationId xmlns:a16="http://schemas.microsoft.com/office/drawing/2014/main" id="{CDF10DF2-0D73-4939-B71A-E5D0BFC6F6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4024" y="1582333"/>
            <a:ext cx="5386027" cy="3556810"/>
          </a:xfrm>
        </p:spPr>
      </p:pic>
      <p:sp>
        <p:nvSpPr>
          <p:cNvPr id="6" name="Text Placeholder 5">
            <a:extLst>
              <a:ext uri="{FF2B5EF4-FFF2-40B4-BE49-F238E27FC236}">
                <a16:creationId xmlns:a16="http://schemas.microsoft.com/office/drawing/2014/main" id="{8016200E-EF88-4D79-8A2A-4B4B95678A8B}"/>
              </a:ext>
            </a:extLst>
          </p:cNvPr>
          <p:cNvSpPr>
            <a:spLocks noGrp="1"/>
          </p:cNvSpPr>
          <p:nvPr>
            <p:ph type="body" sz="half" idx="2"/>
          </p:nvPr>
        </p:nvSpPr>
        <p:spPr/>
        <p:txBody>
          <a:bodyPr/>
          <a:lstStyle/>
          <a:p>
            <a:r>
              <a:rPr lang="en-US" dirty="0"/>
              <a:t>Graph: Bubble Plot</a:t>
            </a:r>
          </a:p>
          <a:p>
            <a:r>
              <a:rPr lang="en-US" dirty="0"/>
              <a:t>Description: This plot represents Average Temperature over Household Median Income in Dollars.</a:t>
            </a:r>
          </a:p>
          <a:p>
            <a:r>
              <a:rPr lang="en-US" dirty="0"/>
              <a:t>X-Axis: Years</a:t>
            </a:r>
          </a:p>
          <a:p>
            <a:r>
              <a:rPr lang="en-US" dirty="0"/>
              <a:t>Y1-Axis: Household Median Income in Dollars. </a:t>
            </a:r>
          </a:p>
          <a:p>
            <a:r>
              <a:rPr lang="en-US" dirty="0"/>
              <a:t>. </a:t>
            </a:r>
          </a:p>
          <a:p>
            <a:endParaRPr lang="es-CO" dirty="0"/>
          </a:p>
        </p:txBody>
      </p:sp>
    </p:spTree>
    <p:extLst>
      <p:ext uri="{BB962C8B-B14F-4D97-AF65-F5344CB8AC3E}">
        <p14:creationId xmlns:p14="http://schemas.microsoft.com/office/powerpoint/2010/main" val="2245404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DBDFB-CA39-4608-A0C1-FD0D378815D0}"/>
              </a:ext>
            </a:extLst>
          </p:cNvPr>
          <p:cNvSpPr>
            <a:spLocks noGrp="1"/>
          </p:cNvSpPr>
          <p:nvPr>
            <p:ph type="title"/>
          </p:nvPr>
        </p:nvSpPr>
        <p:spPr/>
        <p:txBody>
          <a:bodyPr>
            <a:normAutofit fontScale="90000"/>
          </a:bodyPr>
          <a:lstStyle/>
          <a:p>
            <a:r>
              <a:rPr lang="es-CO" dirty="0"/>
              <a:t>HOUSEHOLD MEDIAN INCOME AND VIOLENT CRIME RATE IN HARRIS COUNTY</a:t>
            </a:r>
          </a:p>
        </p:txBody>
      </p:sp>
      <p:pic>
        <p:nvPicPr>
          <p:cNvPr id="3" name="Content Placeholder 2" descr="A close up of a map&#10;&#10;Description automatically generated">
            <a:extLst>
              <a:ext uri="{FF2B5EF4-FFF2-40B4-BE49-F238E27FC236}">
                <a16:creationId xmlns:a16="http://schemas.microsoft.com/office/drawing/2014/main" id="{FB6C4B73-D58B-4BFF-8872-9EC9DE314E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4024" y="1582333"/>
            <a:ext cx="5386027" cy="3556810"/>
          </a:xfrm>
        </p:spPr>
      </p:pic>
      <p:sp>
        <p:nvSpPr>
          <p:cNvPr id="6" name="Text Placeholder 5">
            <a:extLst>
              <a:ext uri="{FF2B5EF4-FFF2-40B4-BE49-F238E27FC236}">
                <a16:creationId xmlns:a16="http://schemas.microsoft.com/office/drawing/2014/main" id="{8016200E-EF88-4D79-8A2A-4B4B95678A8B}"/>
              </a:ext>
            </a:extLst>
          </p:cNvPr>
          <p:cNvSpPr>
            <a:spLocks noGrp="1"/>
          </p:cNvSpPr>
          <p:nvPr>
            <p:ph type="body" sz="half" idx="2"/>
          </p:nvPr>
        </p:nvSpPr>
        <p:spPr/>
        <p:txBody>
          <a:bodyPr/>
          <a:lstStyle/>
          <a:p>
            <a:r>
              <a:rPr lang="en-US" dirty="0"/>
              <a:t>Graph: Two Time plot on different scale Y-axis</a:t>
            </a:r>
          </a:p>
          <a:p>
            <a:r>
              <a:rPr lang="en-US" dirty="0"/>
              <a:t>Description: This plot represents the Crime Rate and Median Household Income over a 20-year spam.</a:t>
            </a:r>
          </a:p>
          <a:p>
            <a:r>
              <a:rPr lang="en-US" dirty="0"/>
              <a:t>X-Axis: Years</a:t>
            </a:r>
          </a:p>
          <a:p>
            <a:r>
              <a:rPr lang="en-US" dirty="0"/>
              <a:t>Y1-Axis: Crime Rate.</a:t>
            </a:r>
          </a:p>
          <a:p>
            <a:r>
              <a:rPr lang="es-CO" dirty="0"/>
              <a:t>Y2-Axis:</a:t>
            </a:r>
            <a:r>
              <a:rPr lang="en-US" dirty="0"/>
              <a:t> Median Household Income</a:t>
            </a:r>
          </a:p>
          <a:p>
            <a:endParaRPr lang="es-CO" dirty="0"/>
          </a:p>
        </p:txBody>
      </p:sp>
    </p:spTree>
    <p:extLst>
      <p:ext uri="{BB962C8B-B14F-4D97-AF65-F5344CB8AC3E}">
        <p14:creationId xmlns:p14="http://schemas.microsoft.com/office/powerpoint/2010/main" val="1991024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DBDFB-CA39-4608-A0C1-FD0D378815D0}"/>
              </a:ext>
            </a:extLst>
          </p:cNvPr>
          <p:cNvSpPr>
            <a:spLocks noGrp="1"/>
          </p:cNvSpPr>
          <p:nvPr>
            <p:ph type="title"/>
          </p:nvPr>
        </p:nvSpPr>
        <p:spPr/>
        <p:txBody>
          <a:bodyPr/>
          <a:lstStyle/>
          <a:p>
            <a:r>
              <a:rPr lang="es-CO" dirty="0"/>
              <a:t>MAX AND MIN TEMPERATURE PER YEAR</a:t>
            </a:r>
          </a:p>
        </p:txBody>
      </p:sp>
      <p:pic>
        <p:nvPicPr>
          <p:cNvPr id="8" name="Content Placeholder 7" descr="A close up of a map&#10;&#10;Description automatically generated">
            <a:extLst>
              <a:ext uri="{FF2B5EF4-FFF2-40B4-BE49-F238E27FC236}">
                <a16:creationId xmlns:a16="http://schemas.microsoft.com/office/drawing/2014/main" id="{06E1A5C2-77B0-4160-AD4E-14D5991D0C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4024" y="1582333"/>
            <a:ext cx="5386027" cy="3556810"/>
          </a:xfrm>
        </p:spPr>
      </p:pic>
      <p:sp>
        <p:nvSpPr>
          <p:cNvPr id="6" name="Text Placeholder 5">
            <a:extLst>
              <a:ext uri="{FF2B5EF4-FFF2-40B4-BE49-F238E27FC236}">
                <a16:creationId xmlns:a16="http://schemas.microsoft.com/office/drawing/2014/main" id="{8016200E-EF88-4D79-8A2A-4B4B95678A8B}"/>
              </a:ext>
            </a:extLst>
          </p:cNvPr>
          <p:cNvSpPr>
            <a:spLocks noGrp="1"/>
          </p:cNvSpPr>
          <p:nvPr>
            <p:ph type="body" sz="half" idx="2"/>
          </p:nvPr>
        </p:nvSpPr>
        <p:spPr/>
        <p:txBody>
          <a:bodyPr>
            <a:normAutofit/>
          </a:bodyPr>
          <a:lstStyle/>
          <a:p>
            <a:r>
              <a:rPr lang="en-US" dirty="0"/>
              <a:t>Graph: Three Time plot on same Y-axis</a:t>
            </a:r>
          </a:p>
          <a:p>
            <a:r>
              <a:rPr lang="en-US" dirty="0"/>
              <a:t>Description: This plot represents the Maximum, Minimum, and Average Temperature over a 20-year spam.</a:t>
            </a:r>
          </a:p>
          <a:p>
            <a:r>
              <a:rPr lang="en-US" dirty="0"/>
              <a:t>X-Axis: Years</a:t>
            </a:r>
          </a:p>
          <a:p>
            <a:r>
              <a:rPr lang="en-US" dirty="0"/>
              <a:t>Y-Axis: Maximum Temperature</a:t>
            </a:r>
          </a:p>
          <a:p>
            <a:r>
              <a:rPr lang="es-CO" dirty="0"/>
              <a:t>Y-Axis:</a:t>
            </a:r>
            <a:r>
              <a:rPr lang="en-US" dirty="0"/>
              <a:t> Minimum Temperature </a:t>
            </a:r>
          </a:p>
          <a:p>
            <a:r>
              <a:rPr lang="en-US" dirty="0"/>
              <a:t>Y-Axis: Average Temperature</a:t>
            </a:r>
          </a:p>
          <a:p>
            <a:endParaRPr lang="es-CO" dirty="0"/>
          </a:p>
        </p:txBody>
      </p:sp>
    </p:spTree>
    <p:extLst>
      <p:ext uri="{BB962C8B-B14F-4D97-AF65-F5344CB8AC3E}">
        <p14:creationId xmlns:p14="http://schemas.microsoft.com/office/powerpoint/2010/main" val="580528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EFD3-A091-4D07-BC40-FFECBAAEA79E}"/>
              </a:ext>
            </a:extLst>
          </p:cNvPr>
          <p:cNvSpPr>
            <a:spLocks noGrp="1"/>
          </p:cNvSpPr>
          <p:nvPr>
            <p:ph type="title"/>
          </p:nvPr>
        </p:nvSpPr>
        <p:spPr>
          <a:xfrm>
            <a:off x="1097280" y="1091029"/>
            <a:ext cx="10058400" cy="646331"/>
          </a:xfrm>
        </p:spPr>
        <p:txBody>
          <a:bodyPr>
            <a:normAutofit fontScale="90000"/>
          </a:bodyPr>
          <a:lstStyle/>
          <a:p>
            <a:r>
              <a:rPr lang="es-CO" dirty="0"/>
              <a:t>QUESTION 1</a:t>
            </a:r>
          </a:p>
        </p:txBody>
      </p:sp>
      <p:sp>
        <p:nvSpPr>
          <p:cNvPr id="3" name="TextBox 2">
            <a:extLst>
              <a:ext uri="{FF2B5EF4-FFF2-40B4-BE49-F238E27FC236}">
                <a16:creationId xmlns:a16="http://schemas.microsoft.com/office/drawing/2014/main" id="{5166067E-7944-F840-93F0-0BDDCFEDE7F8}"/>
              </a:ext>
            </a:extLst>
          </p:cNvPr>
          <p:cNvSpPr txBox="1"/>
          <p:nvPr/>
        </p:nvSpPr>
        <p:spPr>
          <a:xfrm>
            <a:off x="1097280" y="1927273"/>
            <a:ext cx="10058400" cy="646331"/>
          </a:xfrm>
          <a:prstGeom prst="rect">
            <a:avLst/>
          </a:prstGeom>
          <a:noFill/>
        </p:spPr>
        <p:txBody>
          <a:bodyPr wrap="square" rtlCol="0">
            <a:spAutoFit/>
          </a:bodyPr>
          <a:lstStyle/>
          <a:p>
            <a:r>
              <a:rPr lang="en-US" dirty="0"/>
              <a:t>Is there a statistically significant linear correlation between yearly incidents of violent crime in Harris County and the average yearly temperature in Harris County between 1997 and 2017?</a:t>
            </a:r>
          </a:p>
        </p:txBody>
      </p:sp>
      <p:pic>
        <p:nvPicPr>
          <p:cNvPr id="7" name="Picture 6" descr="A close up of a map&#10;&#10;Description automatically generated">
            <a:extLst>
              <a:ext uri="{FF2B5EF4-FFF2-40B4-BE49-F238E27FC236}">
                <a16:creationId xmlns:a16="http://schemas.microsoft.com/office/drawing/2014/main" id="{88D87E0C-9F1E-B948-A124-0C607681E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8189" y="2763517"/>
            <a:ext cx="4210734" cy="3158051"/>
          </a:xfrm>
          <a:prstGeom prst="rect">
            <a:avLst/>
          </a:prstGeom>
        </p:spPr>
      </p:pic>
    </p:spTree>
    <p:extLst>
      <p:ext uri="{BB962C8B-B14F-4D97-AF65-F5344CB8AC3E}">
        <p14:creationId xmlns:p14="http://schemas.microsoft.com/office/powerpoint/2010/main" val="1175703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EFD3-A091-4D07-BC40-FFECBAAEA79E}"/>
              </a:ext>
            </a:extLst>
          </p:cNvPr>
          <p:cNvSpPr>
            <a:spLocks noGrp="1"/>
          </p:cNvSpPr>
          <p:nvPr>
            <p:ph type="title"/>
          </p:nvPr>
        </p:nvSpPr>
        <p:spPr/>
        <p:txBody>
          <a:bodyPr/>
          <a:lstStyle/>
          <a:p>
            <a:r>
              <a:rPr lang="es-CO" dirty="0"/>
              <a:t>ANSWER 1</a:t>
            </a:r>
          </a:p>
        </p:txBody>
      </p:sp>
      <p:sp>
        <p:nvSpPr>
          <p:cNvPr id="3" name="TextBox 2">
            <a:extLst>
              <a:ext uri="{FF2B5EF4-FFF2-40B4-BE49-F238E27FC236}">
                <a16:creationId xmlns:a16="http://schemas.microsoft.com/office/drawing/2014/main" id="{89BAC7AF-9A3E-AF46-93A0-4570BBFA8339}"/>
              </a:ext>
            </a:extLst>
          </p:cNvPr>
          <p:cNvSpPr txBox="1"/>
          <p:nvPr/>
        </p:nvSpPr>
        <p:spPr>
          <a:xfrm>
            <a:off x="1364566" y="2082018"/>
            <a:ext cx="9791114" cy="3970318"/>
          </a:xfrm>
          <a:prstGeom prst="rect">
            <a:avLst/>
          </a:prstGeom>
          <a:noFill/>
        </p:spPr>
        <p:txBody>
          <a:bodyPr wrap="square" rtlCol="0">
            <a:spAutoFit/>
          </a:bodyPr>
          <a:lstStyle/>
          <a:p>
            <a:r>
              <a:rPr lang="en-US" dirty="0"/>
              <a:t>Is there a statistically significant linear correlation between yearly incidents of violent crime in Harris County and the average yearly temperature in Harris County between 1997 and 2017?</a:t>
            </a:r>
          </a:p>
          <a:p>
            <a:endParaRPr lang="en-US" dirty="0"/>
          </a:p>
          <a:p>
            <a:r>
              <a:rPr lang="en-US" dirty="0"/>
              <a:t>Results of Linear Regression : </a:t>
            </a:r>
          </a:p>
          <a:p>
            <a:endParaRPr lang="en-US" dirty="0"/>
          </a:p>
          <a:p>
            <a:r>
              <a:rPr lang="en-US" dirty="0"/>
              <a:t>yearly incidents of violent crime = 310.61(avg yearly temp)+ 9723.62</a:t>
            </a:r>
          </a:p>
          <a:p>
            <a:endParaRPr lang="en-US" dirty="0"/>
          </a:p>
          <a:p>
            <a:r>
              <a:rPr lang="en-US" dirty="0" err="1"/>
              <a:t>P_value</a:t>
            </a:r>
            <a:r>
              <a:rPr lang="en-US" dirty="0"/>
              <a:t> for slope = .5719471570250014 with Standard Error of 540.0656038008858</a:t>
            </a:r>
          </a:p>
          <a:p>
            <a:endParaRPr lang="en-US" dirty="0"/>
          </a:p>
          <a:p>
            <a:r>
              <a:rPr lang="en-US" dirty="0"/>
              <a:t>Is this linear relationship statistically significant? .57&gt;.05, so it is not statistically significant. </a:t>
            </a:r>
          </a:p>
          <a:p>
            <a:r>
              <a:rPr lang="en-US" dirty="0"/>
              <a:t>                    "yearly violent crime = -137.038(max yearly temp)+45683.02",</a:t>
            </a:r>
          </a:p>
          <a:p>
            <a:r>
              <a:rPr lang="en-US" dirty="0"/>
              <a:t>                    "yearly violent crime=.028657(median household income)+18068.087"</a:t>
            </a:r>
          </a:p>
          <a:p>
            <a:endParaRPr lang="en-US" dirty="0"/>
          </a:p>
          <a:p>
            <a:endParaRPr lang="en-US" dirty="0"/>
          </a:p>
        </p:txBody>
      </p:sp>
    </p:spTree>
    <p:extLst>
      <p:ext uri="{BB962C8B-B14F-4D97-AF65-F5344CB8AC3E}">
        <p14:creationId xmlns:p14="http://schemas.microsoft.com/office/powerpoint/2010/main" val="3054216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EFD3-A091-4D07-BC40-FFECBAAEA79E}"/>
              </a:ext>
            </a:extLst>
          </p:cNvPr>
          <p:cNvSpPr>
            <a:spLocks noGrp="1"/>
          </p:cNvSpPr>
          <p:nvPr>
            <p:ph type="title"/>
          </p:nvPr>
        </p:nvSpPr>
        <p:spPr>
          <a:xfrm>
            <a:off x="1097280" y="286603"/>
            <a:ext cx="10058400" cy="1450757"/>
          </a:xfrm>
        </p:spPr>
        <p:txBody>
          <a:bodyPr/>
          <a:lstStyle/>
          <a:p>
            <a:r>
              <a:rPr lang="es-CO" dirty="0"/>
              <a:t>QUESTION 2</a:t>
            </a:r>
          </a:p>
        </p:txBody>
      </p:sp>
      <p:sp>
        <p:nvSpPr>
          <p:cNvPr id="3" name="TextBox 2">
            <a:extLst>
              <a:ext uri="{FF2B5EF4-FFF2-40B4-BE49-F238E27FC236}">
                <a16:creationId xmlns:a16="http://schemas.microsoft.com/office/drawing/2014/main" id="{A4A96B56-8CDE-3141-8D06-15A98A75FCA3}"/>
              </a:ext>
            </a:extLst>
          </p:cNvPr>
          <p:cNvSpPr txBox="1"/>
          <p:nvPr/>
        </p:nvSpPr>
        <p:spPr>
          <a:xfrm>
            <a:off x="764344" y="1955409"/>
            <a:ext cx="10663311" cy="1477328"/>
          </a:xfrm>
          <a:prstGeom prst="rect">
            <a:avLst/>
          </a:prstGeom>
          <a:noFill/>
        </p:spPr>
        <p:txBody>
          <a:bodyPr wrap="square" rtlCol="0">
            <a:spAutoFit/>
          </a:bodyPr>
          <a:lstStyle/>
          <a:p>
            <a:r>
              <a:rPr lang="en-US" dirty="0"/>
              <a:t>Is there a statistically significant linear correlation between yearly incidents of violent crime in Harris County and the maximum yearly temperature in Harris County between 1997 and 2017?</a:t>
            </a:r>
          </a:p>
          <a:p>
            <a:endParaRPr lang="en-US" dirty="0"/>
          </a:p>
          <a:p>
            <a:endParaRPr lang="en-US" dirty="0"/>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1E8EBA11-2324-4B47-B379-738633871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687" y="2866658"/>
            <a:ext cx="3760372" cy="2820279"/>
          </a:xfrm>
          <a:prstGeom prst="rect">
            <a:avLst/>
          </a:prstGeom>
        </p:spPr>
      </p:pic>
    </p:spTree>
    <p:extLst>
      <p:ext uri="{BB962C8B-B14F-4D97-AF65-F5344CB8AC3E}">
        <p14:creationId xmlns:p14="http://schemas.microsoft.com/office/powerpoint/2010/main" val="3326137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2846EC-8452-4477-978C-6D6F3A9D90FD}"/>
              </a:ext>
            </a:extLst>
          </p:cNvPr>
          <p:cNvSpPr>
            <a:spLocks noGrp="1"/>
          </p:cNvSpPr>
          <p:nvPr>
            <p:ph type="title"/>
          </p:nvPr>
        </p:nvSpPr>
        <p:spPr/>
        <p:txBody>
          <a:bodyPr/>
          <a:lstStyle/>
          <a:p>
            <a:r>
              <a:rPr lang="es-CO" dirty="0"/>
              <a:t>SUMMARY </a:t>
            </a:r>
          </a:p>
        </p:txBody>
      </p:sp>
      <p:sp>
        <p:nvSpPr>
          <p:cNvPr id="2" name="TextBox 1">
            <a:extLst>
              <a:ext uri="{FF2B5EF4-FFF2-40B4-BE49-F238E27FC236}">
                <a16:creationId xmlns:a16="http://schemas.microsoft.com/office/drawing/2014/main" id="{A2B3CF95-269D-4D10-884F-5325651FACEF}"/>
              </a:ext>
            </a:extLst>
          </p:cNvPr>
          <p:cNvSpPr txBox="1"/>
          <p:nvPr/>
        </p:nvSpPr>
        <p:spPr>
          <a:xfrm>
            <a:off x="1066800" y="1972955"/>
            <a:ext cx="10058400" cy="2585323"/>
          </a:xfrm>
          <a:prstGeom prst="rect">
            <a:avLst/>
          </a:prstGeom>
          <a:noFill/>
        </p:spPr>
        <p:txBody>
          <a:bodyPr wrap="square" rtlCol="0">
            <a:spAutoFit/>
          </a:bodyPr>
          <a:lstStyle/>
          <a:p>
            <a:r>
              <a:rPr lang="en-US" dirty="0"/>
              <a:t>This presentation was prepared for Rice Data Analytics Bootcamp Project 1 and will cover all tools and techniques learn during the first two months of class. </a:t>
            </a:r>
          </a:p>
          <a:p>
            <a:endParaRPr lang="en-US" dirty="0"/>
          </a:p>
          <a:p>
            <a:r>
              <a:rPr lang="en-US" dirty="0"/>
              <a:t>The main objective was to determine if there is a correlation between crime rate in Harris County vs Temperature during a 20-year span.</a:t>
            </a:r>
          </a:p>
          <a:p>
            <a:endParaRPr lang="en-US" dirty="0"/>
          </a:p>
          <a:p>
            <a:r>
              <a:rPr lang="en-US" dirty="0"/>
              <a:t>As an addition we included Median Household Income for Harris county to spice things up. </a:t>
            </a:r>
          </a:p>
          <a:p>
            <a:endParaRPr lang="en-US" dirty="0"/>
          </a:p>
          <a:p>
            <a:r>
              <a:rPr lang="en-US" dirty="0"/>
              <a:t>Now let’s dive in to the DATA!!!</a:t>
            </a:r>
          </a:p>
        </p:txBody>
      </p:sp>
      <p:pic>
        <p:nvPicPr>
          <p:cNvPr id="10" name="Picture 9" descr="A picture containing object&#10;&#10;Description automatically generated">
            <a:extLst>
              <a:ext uri="{FF2B5EF4-FFF2-40B4-BE49-F238E27FC236}">
                <a16:creationId xmlns:a16="http://schemas.microsoft.com/office/drawing/2014/main" id="{11F16A5F-998B-4969-8EC3-44434D708B96}"/>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6364341" y="4354655"/>
            <a:ext cx="1844237" cy="15716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descr="A close up of a sign&#10;&#10;Description automatically generated">
            <a:extLst>
              <a:ext uri="{FF2B5EF4-FFF2-40B4-BE49-F238E27FC236}">
                <a16:creationId xmlns:a16="http://schemas.microsoft.com/office/drawing/2014/main" id="{EEF057D3-4E37-4D9A-9131-F5F4BFF392A9}"/>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227949" y="4590250"/>
            <a:ext cx="3058510" cy="1460558"/>
          </a:xfrm>
          <a:prstGeom prst="rect">
            <a:avLst/>
          </a:prstGeom>
        </p:spPr>
      </p:pic>
    </p:spTree>
    <p:extLst>
      <p:ext uri="{BB962C8B-B14F-4D97-AF65-F5344CB8AC3E}">
        <p14:creationId xmlns:p14="http://schemas.microsoft.com/office/powerpoint/2010/main" val="2595938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EFD3-A091-4D07-BC40-FFECBAAEA79E}"/>
              </a:ext>
            </a:extLst>
          </p:cNvPr>
          <p:cNvSpPr>
            <a:spLocks noGrp="1"/>
          </p:cNvSpPr>
          <p:nvPr>
            <p:ph type="title"/>
          </p:nvPr>
        </p:nvSpPr>
        <p:spPr/>
        <p:txBody>
          <a:bodyPr/>
          <a:lstStyle/>
          <a:p>
            <a:r>
              <a:rPr lang="es-CO" dirty="0"/>
              <a:t>ANSWER 2</a:t>
            </a:r>
          </a:p>
        </p:txBody>
      </p:sp>
      <p:sp>
        <p:nvSpPr>
          <p:cNvPr id="3" name="TextBox 2">
            <a:extLst>
              <a:ext uri="{FF2B5EF4-FFF2-40B4-BE49-F238E27FC236}">
                <a16:creationId xmlns:a16="http://schemas.microsoft.com/office/drawing/2014/main" id="{BDD0FF8A-9486-6743-99A7-CD3BF4E71884}"/>
              </a:ext>
            </a:extLst>
          </p:cNvPr>
          <p:cNvSpPr txBox="1"/>
          <p:nvPr/>
        </p:nvSpPr>
        <p:spPr>
          <a:xfrm>
            <a:off x="1364567" y="2053883"/>
            <a:ext cx="9791114" cy="2862322"/>
          </a:xfrm>
          <a:prstGeom prst="rect">
            <a:avLst/>
          </a:prstGeom>
          <a:noFill/>
        </p:spPr>
        <p:txBody>
          <a:bodyPr wrap="square" rtlCol="0">
            <a:spAutoFit/>
          </a:bodyPr>
          <a:lstStyle/>
          <a:p>
            <a:r>
              <a:rPr lang="en-US" dirty="0"/>
              <a:t>Is there a statistically significant linear correlation between yearly incidents of violent crime in Harris County and the maximum yearly temperature in Harris County between 1997 and 2017?</a:t>
            </a:r>
          </a:p>
          <a:p>
            <a:endParaRPr lang="en-US" dirty="0"/>
          </a:p>
          <a:p>
            <a:r>
              <a:rPr lang="en-US" dirty="0"/>
              <a:t>Results of Linear Regression : </a:t>
            </a:r>
          </a:p>
          <a:p>
            <a:endParaRPr lang="en-US" dirty="0"/>
          </a:p>
          <a:p>
            <a:r>
              <a:rPr lang="en-US" dirty="0"/>
              <a:t>yearly incidents of violent crime = -137.038(maximum yearly temp)+ 45683.02</a:t>
            </a:r>
          </a:p>
          <a:p>
            <a:endParaRPr lang="en-US" dirty="0"/>
          </a:p>
          <a:p>
            <a:r>
              <a:rPr lang="en-US" dirty="0" err="1"/>
              <a:t>P_value</a:t>
            </a:r>
            <a:r>
              <a:rPr lang="en-US" dirty="0"/>
              <a:t> for slope = . 49942653120593294 with Standard Error of 199.02304128816306 </a:t>
            </a:r>
          </a:p>
          <a:p>
            <a:endParaRPr lang="en-US" dirty="0"/>
          </a:p>
          <a:p>
            <a:r>
              <a:rPr lang="en-US" dirty="0"/>
              <a:t>Is this linear relationship statistically significant? .499&gt;.05, so it is not statistically significant. </a:t>
            </a:r>
          </a:p>
        </p:txBody>
      </p:sp>
    </p:spTree>
    <p:extLst>
      <p:ext uri="{BB962C8B-B14F-4D97-AF65-F5344CB8AC3E}">
        <p14:creationId xmlns:p14="http://schemas.microsoft.com/office/powerpoint/2010/main" val="4249357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EFD3-A091-4D07-BC40-FFECBAAEA79E}"/>
              </a:ext>
            </a:extLst>
          </p:cNvPr>
          <p:cNvSpPr>
            <a:spLocks noGrp="1"/>
          </p:cNvSpPr>
          <p:nvPr>
            <p:ph type="title"/>
          </p:nvPr>
        </p:nvSpPr>
        <p:spPr/>
        <p:txBody>
          <a:bodyPr/>
          <a:lstStyle/>
          <a:p>
            <a:r>
              <a:rPr lang="es-CO" dirty="0"/>
              <a:t>QUESTION 3 </a:t>
            </a:r>
          </a:p>
        </p:txBody>
      </p:sp>
      <p:sp>
        <p:nvSpPr>
          <p:cNvPr id="3" name="TextBox 2">
            <a:extLst>
              <a:ext uri="{FF2B5EF4-FFF2-40B4-BE49-F238E27FC236}">
                <a16:creationId xmlns:a16="http://schemas.microsoft.com/office/drawing/2014/main" id="{1A48890A-D411-E14E-A940-A665BDB5269E}"/>
              </a:ext>
            </a:extLst>
          </p:cNvPr>
          <p:cNvSpPr txBox="1"/>
          <p:nvPr/>
        </p:nvSpPr>
        <p:spPr>
          <a:xfrm>
            <a:off x="1097280" y="1927274"/>
            <a:ext cx="10058400" cy="646331"/>
          </a:xfrm>
          <a:prstGeom prst="rect">
            <a:avLst/>
          </a:prstGeom>
          <a:noFill/>
        </p:spPr>
        <p:txBody>
          <a:bodyPr wrap="square" rtlCol="0">
            <a:spAutoFit/>
          </a:bodyPr>
          <a:lstStyle/>
          <a:p>
            <a:r>
              <a:rPr lang="en-US" dirty="0"/>
              <a:t>Is there a statistically significant linear correlation between median yearly household income in Harris County  and yearly incidents of violent crime in Harris County between 1997 and 2017?</a:t>
            </a:r>
          </a:p>
        </p:txBody>
      </p:sp>
      <p:pic>
        <p:nvPicPr>
          <p:cNvPr id="5" name="Picture 4" descr="A close up of a map&#10;&#10;Description automatically generated">
            <a:extLst>
              <a:ext uri="{FF2B5EF4-FFF2-40B4-BE49-F238E27FC236}">
                <a16:creationId xmlns:a16="http://schemas.microsoft.com/office/drawing/2014/main" id="{F9D57264-F8E5-C44E-93D5-FA25C5169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00" y="2841672"/>
            <a:ext cx="3704102" cy="2778077"/>
          </a:xfrm>
          <a:prstGeom prst="rect">
            <a:avLst/>
          </a:prstGeom>
        </p:spPr>
      </p:pic>
    </p:spTree>
    <p:extLst>
      <p:ext uri="{BB962C8B-B14F-4D97-AF65-F5344CB8AC3E}">
        <p14:creationId xmlns:p14="http://schemas.microsoft.com/office/powerpoint/2010/main" val="1532062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EFD3-A091-4D07-BC40-FFECBAAEA79E}"/>
              </a:ext>
            </a:extLst>
          </p:cNvPr>
          <p:cNvSpPr>
            <a:spLocks noGrp="1"/>
          </p:cNvSpPr>
          <p:nvPr>
            <p:ph type="title"/>
          </p:nvPr>
        </p:nvSpPr>
        <p:spPr/>
        <p:txBody>
          <a:bodyPr/>
          <a:lstStyle/>
          <a:p>
            <a:r>
              <a:rPr lang="es-CO" dirty="0"/>
              <a:t>ANSWER 3</a:t>
            </a:r>
          </a:p>
        </p:txBody>
      </p:sp>
      <p:sp>
        <p:nvSpPr>
          <p:cNvPr id="3" name="TextBox 2">
            <a:extLst>
              <a:ext uri="{FF2B5EF4-FFF2-40B4-BE49-F238E27FC236}">
                <a16:creationId xmlns:a16="http://schemas.microsoft.com/office/drawing/2014/main" id="{5B9BC0CD-5B67-EF4B-AEB2-601A44829265}"/>
              </a:ext>
            </a:extLst>
          </p:cNvPr>
          <p:cNvSpPr txBox="1"/>
          <p:nvPr/>
        </p:nvSpPr>
        <p:spPr>
          <a:xfrm>
            <a:off x="1331071" y="3429000"/>
            <a:ext cx="8994450" cy="2031325"/>
          </a:xfrm>
          <a:prstGeom prst="rect">
            <a:avLst/>
          </a:prstGeom>
          <a:noFill/>
        </p:spPr>
        <p:txBody>
          <a:bodyPr wrap="none" rtlCol="0">
            <a:spAutoFit/>
          </a:bodyPr>
          <a:lstStyle/>
          <a:p>
            <a:r>
              <a:rPr lang="en-US" dirty="0"/>
              <a:t>Yearly incidents of violent crime=.028657(median household income)+18068.087</a:t>
            </a:r>
          </a:p>
          <a:p>
            <a:endParaRPr lang="en-US" dirty="0"/>
          </a:p>
          <a:p>
            <a:r>
              <a:rPr lang="en-US" dirty="0" err="1"/>
              <a:t>P_value</a:t>
            </a:r>
            <a:r>
              <a:rPr lang="en-US" dirty="0"/>
              <a:t> for slope = 0.001534408847509015 with Standard Error of 0.07753959103453054 </a:t>
            </a:r>
          </a:p>
          <a:p>
            <a:endParaRPr lang="en-US" dirty="0"/>
          </a:p>
          <a:p>
            <a:r>
              <a:rPr lang="en-US" dirty="0"/>
              <a:t>Is this linear relationship statistically significant?  .0015&lt; .05, so it is statistically significant. </a:t>
            </a:r>
          </a:p>
          <a:p>
            <a:endParaRPr lang="en-US" dirty="0"/>
          </a:p>
          <a:p>
            <a:endParaRPr lang="en-US" dirty="0"/>
          </a:p>
        </p:txBody>
      </p:sp>
      <p:sp>
        <p:nvSpPr>
          <p:cNvPr id="4" name="TextBox 3">
            <a:extLst>
              <a:ext uri="{FF2B5EF4-FFF2-40B4-BE49-F238E27FC236}">
                <a16:creationId xmlns:a16="http://schemas.microsoft.com/office/drawing/2014/main" id="{7A401BC3-76AC-0D44-A6CE-371BD0A044F8}"/>
              </a:ext>
            </a:extLst>
          </p:cNvPr>
          <p:cNvSpPr txBox="1"/>
          <p:nvPr/>
        </p:nvSpPr>
        <p:spPr>
          <a:xfrm>
            <a:off x="1200443" y="1897689"/>
            <a:ext cx="9791114" cy="646331"/>
          </a:xfrm>
          <a:prstGeom prst="rect">
            <a:avLst/>
          </a:prstGeom>
          <a:noFill/>
        </p:spPr>
        <p:txBody>
          <a:bodyPr wrap="square" rtlCol="0">
            <a:spAutoFit/>
          </a:bodyPr>
          <a:lstStyle/>
          <a:p>
            <a:r>
              <a:rPr lang="en-US" dirty="0"/>
              <a:t>Is there a statistically significant linear correlation between median yearly household income in Harris County  and yearly incidents of violent crime in Harris County between 1997 and 2017?</a:t>
            </a:r>
          </a:p>
        </p:txBody>
      </p:sp>
      <p:sp>
        <p:nvSpPr>
          <p:cNvPr id="5" name="TextBox 4">
            <a:extLst>
              <a:ext uri="{FF2B5EF4-FFF2-40B4-BE49-F238E27FC236}">
                <a16:creationId xmlns:a16="http://schemas.microsoft.com/office/drawing/2014/main" id="{E32991F5-22DA-1B46-8AEE-DA358854AA53}"/>
              </a:ext>
            </a:extLst>
          </p:cNvPr>
          <p:cNvSpPr txBox="1"/>
          <p:nvPr/>
        </p:nvSpPr>
        <p:spPr>
          <a:xfrm>
            <a:off x="1200443" y="2782669"/>
            <a:ext cx="2964401" cy="646331"/>
          </a:xfrm>
          <a:prstGeom prst="rect">
            <a:avLst/>
          </a:prstGeom>
          <a:noFill/>
        </p:spPr>
        <p:txBody>
          <a:bodyPr wrap="none" rtlCol="0">
            <a:spAutoFit/>
          </a:bodyPr>
          <a:lstStyle/>
          <a:p>
            <a:r>
              <a:rPr lang="en-US" dirty="0"/>
              <a:t>Results of Linear Regression : </a:t>
            </a:r>
          </a:p>
          <a:p>
            <a:endParaRPr lang="en-US" dirty="0"/>
          </a:p>
        </p:txBody>
      </p:sp>
    </p:spTree>
    <p:extLst>
      <p:ext uri="{BB962C8B-B14F-4D97-AF65-F5344CB8AC3E}">
        <p14:creationId xmlns:p14="http://schemas.microsoft.com/office/powerpoint/2010/main" val="506259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05C2-FF33-F645-8374-06FEFA69D164}"/>
              </a:ext>
            </a:extLst>
          </p:cNvPr>
          <p:cNvSpPr>
            <a:spLocks noGrp="1"/>
          </p:cNvSpPr>
          <p:nvPr>
            <p:ph type="title"/>
          </p:nvPr>
        </p:nvSpPr>
        <p:spPr/>
        <p:txBody>
          <a:bodyPr/>
          <a:lstStyle/>
          <a:p>
            <a:r>
              <a:rPr lang="en-US" dirty="0"/>
              <a:t>Analysis</a:t>
            </a:r>
          </a:p>
        </p:txBody>
      </p:sp>
      <p:sp>
        <p:nvSpPr>
          <p:cNvPr id="3" name="TextBox 2">
            <a:extLst>
              <a:ext uri="{FF2B5EF4-FFF2-40B4-BE49-F238E27FC236}">
                <a16:creationId xmlns:a16="http://schemas.microsoft.com/office/drawing/2014/main" id="{7FE4A68B-4C29-5F42-BDA6-AA0830804716}"/>
              </a:ext>
            </a:extLst>
          </p:cNvPr>
          <p:cNvSpPr txBox="1"/>
          <p:nvPr/>
        </p:nvSpPr>
        <p:spPr>
          <a:xfrm>
            <a:off x="1097280" y="1861457"/>
            <a:ext cx="10597243" cy="4524315"/>
          </a:xfrm>
          <a:prstGeom prst="rect">
            <a:avLst/>
          </a:prstGeom>
          <a:noFill/>
        </p:spPr>
        <p:txBody>
          <a:bodyPr wrap="square" rtlCol="0">
            <a:spAutoFit/>
          </a:bodyPr>
          <a:lstStyle/>
          <a:p>
            <a:r>
              <a:rPr lang="en-US" dirty="0"/>
              <a:t>We did not find a statistically significant linear relationship between average yearly temp and total yearly incidents of violent crime or between maximum yearly temp and total yearly incidents of violent crime in Harris County, which was in keeping with an observation from the article that provided the inspiration for this investigation indicated below:</a:t>
            </a:r>
          </a:p>
          <a:p>
            <a:endParaRPr lang="en-US" dirty="0"/>
          </a:p>
          <a:p>
            <a:r>
              <a:rPr lang="en-US" dirty="0"/>
              <a:t>	“In Southern cities like Atlanta and New Orleans, the effect exists but is weaker.”</a:t>
            </a:r>
          </a:p>
          <a:p>
            <a:endParaRPr lang="en-US" dirty="0"/>
          </a:p>
          <a:p>
            <a:r>
              <a:rPr lang="en-US" dirty="0"/>
              <a:t>We did find a statistically significant relationship between incidence of violent crime and median household income in Harris County which warrants much more investigation. Why does a general rise in economic means across the county seem to lead to MORE violent crime? For Harris County median household income looks to be a better potential predictor of violent crime that temperature. </a:t>
            </a:r>
          </a:p>
          <a:p>
            <a:endParaRPr lang="en-US" dirty="0"/>
          </a:p>
          <a:p>
            <a:r>
              <a:rPr lang="en-US" dirty="0"/>
              <a:t>Crime itself is a phenomenon of human behavior influenced by multiple factors including sociological, economic, environmental, and  psychological factors to name a few. These are beyond the scope of this particular project but make for interesting future investigations.</a:t>
            </a:r>
            <a:endParaRPr lang="en-US" dirty="0">
              <a:hlinkClick r:id="rId2"/>
            </a:endParaRPr>
          </a:p>
          <a:p>
            <a:endParaRPr lang="en-US" dirty="0"/>
          </a:p>
        </p:txBody>
      </p:sp>
    </p:spTree>
    <p:extLst>
      <p:ext uri="{BB962C8B-B14F-4D97-AF65-F5344CB8AC3E}">
        <p14:creationId xmlns:p14="http://schemas.microsoft.com/office/powerpoint/2010/main" val="2429817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9ECC7F-E32C-4D94-8EC0-3101B593FF52}"/>
              </a:ext>
            </a:extLst>
          </p:cNvPr>
          <p:cNvSpPr>
            <a:spLocks noGrp="1"/>
          </p:cNvSpPr>
          <p:nvPr>
            <p:ph type="title"/>
          </p:nvPr>
        </p:nvSpPr>
        <p:spPr>
          <a:xfrm>
            <a:off x="4548469" y="1513332"/>
            <a:ext cx="3095062" cy="1783080"/>
          </a:xfrm>
        </p:spPr>
        <p:txBody>
          <a:bodyPr>
            <a:normAutofit/>
          </a:bodyPr>
          <a:lstStyle/>
          <a:p>
            <a:r>
              <a:rPr lang="es-CO" sz="11500" dirty="0"/>
              <a:t>Q&amp;A</a:t>
            </a:r>
          </a:p>
        </p:txBody>
      </p:sp>
      <p:sp>
        <p:nvSpPr>
          <p:cNvPr id="8" name="Text Placeholder 7">
            <a:extLst>
              <a:ext uri="{FF2B5EF4-FFF2-40B4-BE49-F238E27FC236}">
                <a16:creationId xmlns:a16="http://schemas.microsoft.com/office/drawing/2014/main" id="{46833904-4534-4718-860B-01AE591C0262}"/>
              </a:ext>
            </a:extLst>
          </p:cNvPr>
          <p:cNvSpPr>
            <a:spLocks noGrp="1"/>
          </p:cNvSpPr>
          <p:nvPr>
            <p:ph type="body" idx="1"/>
          </p:nvPr>
        </p:nvSpPr>
        <p:spPr/>
        <p:txBody>
          <a:bodyPr>
            <a:normAutofit fontScale="47500" lnSpcReduction="20000"/>
          </a:bodyPr>
          <a:lstStyle/>
          <a:p>
            <a:r>
              <a:rPr lang="es-CO" dirty="0"/>
              <a:t>PRESENTED BY</a:t>
            </a:r>
          </a:p>
          <a:p>
            <a:r>
              <a:rPr lang="es-CO" dirty="0"/>
              <a:t>JAMiE DIAZ</a:t>
            </a:r>
          </a:p>
          <a:p>
            <a:r>
              <a:rPr lang="es-CO" dirty="0"/>
              <a:t>PREETHI DAYANAND</a:t>
            </a:r>
          </a:p>
          <a:p>
            <a:r>
              <a:rPr lang="es-CO" dirty="0"/>
              <a:t>JUAN TORRES</a:t>
            </a:r>
          </a:p>
        </p:txBody>
      </p:sp>
      <p:pic>
        <p:nvPicPr>
          <p:cNvPr id="13" name="Picture 12" descr="A close up of a logo&#10;&#10;Description automatically generated">
            <a:extLst>
              <a:ext uri="{FF2B5EF4-FFF2-40B4-BE49-F238E27FC236}">
                <a16:creationId xmlns:a16="http://schemas.microsoft.com/office/drawing/2014/main" id="{06969C87-8801-4F92-977A-2CDEB05745D2}"/>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51956"/>
          <a:stretch/>
        </p:blipFill>
        <p:spPr>
          <a:xfrm flipH="1">
            <a:off x="9659007" y="1350478"/>
            <a:ext cx="1496672" cy="2108788"/>
          </a:xfrm>
          <a:prstGeom prst="rect">
            <a:avLst/>
          </a:prstGeom>
        </p:spPr>
      </p:pic>
      <p:pic>
        <p:nvPicPr>
          <p:cNvPr id="6" name="Picture 5" descr="A close up of a logo&#10;&#10;Description automatically generated">
            <a:extLst>
              <a:ext uri="{FF2B5EF4-FFF2-40B4-BE49-F238E27FC236}">
                <a16:creationId xmlns:a16="http://schemas.microsoft.com/office/drawing/2014/main" id="{DE9CD0EC-153E-4CAA-891C-53D457630122}"/>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7174" r="1"/>
          <a:stretch/>
        </p:blipFill>
        <p:spPr>
          <a:xfrm flipH="1">
            <a:off x="1244864" y="1452801"/>
            <a:ext cx="1634970" cy="2108788"/>
          </a:xfrm>
          <a:prstGeom prst="rect">
            <a:avLst/>
          </a:prstGeom>
        </p:spPr>
      </p:pic>
    </p:spTree>
    <p:extLst>
      <p:ext uri="{BB962C8B-B14F-4D97-AF65-F5344CB8AC3E}">
        <p14:creationId xmlns:p14="http://schemas.microsoft.com/office/powerpoint/2010/main" val="1409906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2846EC-8452-4477-978C-6D6F3A9D90FD}"/>
              </a:ext>
            </a:extLst>
          </p:cNvPr>
          <p:cNvSpPr>
            <a:spLocks noGrp="1"/>
          </p:cNvSpPr>
          <p:nvPr>
            <p:ph type="title"/>
          </p:nvPr>
        </p:nvSpPr>
        <p:spPr/>
        <p:txBody>
          <a:bodyPr/>
          <a:lstStyle/>
          <a:p>
            <a:r>
              <a:rPr lang="es-CO" dirty="0"/>
              <a:t>HYPOTHESIS</a:t>
            </a:r>
          </a:p>
        </p:txBody>
      </p:sp>
      <p:sp>
        <p:nvSpPr>
          <p:cNvPr id="2" name="TextBox 1">
            <a:extLst>
              <a:ext uri="{FF2B5EF4-FFF2-40B4-BE49-F238E27FC236}">
                <a16:creationId xmlns:a16="http://schemas.microsoft.com/office/drawing/2014/main" id="{BB4B9EFA-A489-614A-87F8-6997A817B275}"/>
              </a:ext>
            </a:extLst>
          </p:cNvPr>
          <p:cNvSpPr txBox="1"/>
          <p:nvPr/>
        </p:nvSpPr>
        <p:spPr>
          <a:xfrm>
            <a:off x="1280161" y="2096086"/>
            <a:ext cx="9875519" cy="3416320"/>
          </a:xfrm>
          <a:prstGeom prst="rect">
            <a:avLst/>
          </a:prstGeom>
          <a:noFill/>
        </p:spPr>
        <p:txBody>
          <a:bodyPr wrap="square" rtlCol="0">
            <a:spAutoFit/>
          </a:bodyPr>
          <a:lstStyle/>
          <a:p>
            <a:r>
              <a:rPr lang="en-US" dirty="0"/>
              <a:t>Alternative Hypothesis - If a rise in ambient temperature is related to the # of incidents of violent crime in Harris County, then total yearly incidents of violent crime should be predictable by a line of format  below with a slope that statistically significant (Linear Regression </a:t>
            </a:r>
            <a:r>
              <a:rPr lang="en-US" dirty="0" err="1"/>
              <a:t>P_Value</a:t>
            </a:r>
            <a:r>
              <a:rPr lang="en-US" dirty="0"/>
              <a:t> &lt;.05) to the population.</a:t>
            </a:r>
          </a:p>
          <a:p>
            <a:endParaRPr lang="en-US" dirty="0"/>
          </a:p>
          <a:p>
            <a:r>
              <a:rPr lang="en-US" dirty="0"/>
              <a:t>	Yearly incidents of Violent Crime = Slope (Average Yearly Temperature)+Intercept</a:t>
            </a:r>
          </a:p>
          <a:p>
            <a:pPr algn="ctr"/>
            <a:r>
              <a:rPr lang="en-US" dirty="0"/>
              <a:t>	or</a:t>
            </a:r>
          </a:p>
          <a:p>
            <a:r>
              <a:rPr lang="en-US" dirty="0"/>
              <a:t>	 Yearly incidents of Violent Crime = Slope (Maximum Yearly Temperature)+Intercept</a:t>
            </a:r>
          </a:p>
          <a:p>
            <a:endParaRPr lang="en-US" dirty="0"/>
          </a:p>
          <a:p>
            <a:r>
              <a:rPr lang="en-US" dirty="0"/>
              <a:t>Null Hypothesis -  If a rise in ambient temperature is not related to the # of incidents of violent crime in Harris County, then </a:t>
            </a:r>
            <a:r>
              <a:rPr lang="en-US" dirty="0" err="1"/>
              <a:t>itotal</a:t>
            </a:r>
            <a:r>
              <a:rPr lang="en-US" dirty="0"/>
              <a:t> yearly </a:t>
            </a:r>
            <a:r>
              <a:rPr lang="en-US" dirty="0" err="1"/>
              <a:t>ncidents</a:t>
            </a:r>
            <a:r>
              <a:rPr lang="en-US" dirty="0"/>
              <a:t> of violent crime should be predictable by a line of format above with a slope that statistically insignificant (Linear Regression </a:t>
            </a:r>
            <a:r>
              <a:rPr lang="en-US" dirty="0" err="1"/>
              <a:t>P_Value</a:t>
            </a:r>
            <a:r>
              <a:rPr lang="en-US" dirty="0"/>
              <a:t> &gt;.05) to the population.</a:t>
            </a:r>
          </a:p>
          <a:p>
            <a:endParaRPr lang="en-US" dirty="0"/>
          </a:p>
        </p:txBody>
      </p:sp>
    </p:spTree>
    <p:extLst>
      <p:ext uri="{BB962C8B-B14F-4D97-AF65-F5344CB8AC3E}">
        <p14:creationId xmlns:p14="http://schemas.microsoft.com/office/powerpoint/2010/main" val="61552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clipart&#10;&#10;Description automatically generated">
            <a:extLst>
              <a:ext uri="{FF2B5EF4-FFF2-40B4-BE49-F238E27FC236}">
                <a16:creationId xmlns:a16="http://schemas.microsoft.com/office/drawing/2014/main" id="{11990EF5-5D1C-43C2-B38F-59C36A749188}"/>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356018" y="4790714"/>
            <a:ext cx="2753826" cy="1404971"/>
          </a:xfrm>
          <a:prstGeom prst="rect">
            <a:avLst/>
          </a:prstGeom>
        </p:spPr>
      </p:pic>
      <p:sp>
        <p:nvSpPr>
          <p:cNvPr id="2" name="Title 1">
            <a:extLst>
              <a:ext uri="{FF2B5EF4-FFF2-40B4-BE49-F238E27FC236}">
                <a16:creationId xmlns:a16="http://schemas.microsoft.com/office/drawing/2014/main" id="{ACFFEFD3-A091-4D07-BC40-FFECBAAEA79E}"/>
              </a:ext>
            </a:extLst>
          </p:cNvPr>
          <p:cNvSpPr>
            <a:spLocks noGrp="1"/>
          </p:cNvSpPr>
          <p:nvPr>
            <p:ph type="title"/>
          </p:nvPr>
        </p:nvSpPr>
        <p:spPr/>
        <p:txBody>
          <a:bodyPr/>
          <a:lstStyle/>
          <a:p>
            <a:r>
              <a:rPr lang="es-CO" dirty="0"/>
              <a:t>DATA HUNT</a:t>
            </a:r>
          </a:p>
        </p:txBody>
      </p:sp>
      <p:sp>
        <p:nvSpPr>
          <p:cNvPr id="3" name="TextBox 2">
            <a:extLst>
              <a:ext uri="{FF2B5EF4-FFF2-40B4-BE49-F238E27FC236}">
                <a16:creationId xmlns:a16="http://schemas.microsoft.com/office/drawing/2014/main" id="{61779BDD-C737-4EC0-871B-380D0FB3CE0D}"/>
              </a:ext>
            </a:extLst>
          </p:cNvPr>
          <p:cNvSpPr txBox="1"/>
          <p:nvPr/>
        </p:nvSpPr>
        <p:spPr>
          <a:xfrm>
            <a:off x="1097280" y="1951672"/>
            <a:ext cx="11170558" cy="1477328"/>
          </a:xfrm>
          <a:prstGeom prst="rect">
            <a:avLst/>
          </a:prstGeom>
          <a:noFill/>
        </p:spPr>
        <p:txBody>
          <a:bodyPr wrap="none" rtlCol="0">
            <a:spAutoFit/>
          </a:bodyPr>
          <a:lstStyle/>
          <a:p>
            <a:r>
              <a:rPr lang="es-CO" dirty="0" err="1"/>
              <a:t>API’s</a:t>
            </a:r>
            <a:endParaRPr lang="es-CO" dirty="0"/>
          </a:p>
          <a:p>
            <a:pPr marL="800100" lvl="1" indent="-342900">
              <a:buFont typeface="+mj-lt"/>
              <a:buAutoNum type="arabicPeriod"/>
            </a:pPr>
            <a:r>
              <a:rPr lang="es-CO" dirty="0"/>
              <a:t>FBI DATABASE - </a:t>
            </a:r>
            <a:r>
              <a:rPr lang="pt-BR" dirty="0"/>
              <a:t>The Crime Data Explorer Base API URL is </a:t>
            </a:r>
            <a:r>
              <a:rPr lang="pt-BR" u="sng" dirty="0">
                <a:hlinkClick r:id="rId5"/>
              </a:rPr>
              <a:t>https://api.usa.gov/crime/fbi/sapi/</a:t>
            </a:r>
            <a:r>
              <a:rPr lang="pt-BR" u="sng" dirty="0"/>
              <a:t> </a:t>
            </a:r>
            <a:endParaRPr lang="es-CO" dirty="0"/>
          </a:p>
          <a:p>
            <a:pPr marL="800100" lvl="1" indent="-342900">
              <a:buFont typeface="+mj-lt"/>
              <a:buAutoNum type="arabicPeriod"/>
            </a:pPr>
            <a:r>
              <a:rPr lang="es-CO" dirty="0"/>
              <a:t>CENSUS DATABASE - </a:t>
            </a:r>
            <a:r>
              <a:rPr lang="it-IT" dirty="0"/>
              <a:t>API Call: </a:t>
            </a:r>
            <a:r>
              <a:rPr lang="it-IT" dirty="0">
                <a:hlinkClick r:id="rId6"/>
              </a:rPr>
              <a:t>https://api.census.gov/data/2017/acs/acs5/profile?get=group(DP02)&amp;for=us:1</a:t>
            </a:r>
            <a:r>
              <a:rPr lang="it-IT" dirty="0"/>
              <a:t> </a:t>
            </a:r>
            <a:endParaRPr lang="es-CO" dirty="0"/>
          </a:p>
          <a:p>
            <a:pPr marL="800100" lvl="1" indent="-342900">
              <a:buFont typeface="+mj-lt"/>
              <a:buAutoNum type="arabicPeriod"/>
            </a:pPr>
            <a:r>
              <a:rPr lang="es-CO" dirty="0"/>
              <a:t>OPEN WEATHER DATABASE – </a:t>
            </a:r>
            <a:r>
              <a:rPr lang="es-CO" dirty="0">
                <a:hlinkClick r:id="rId7"/>
              </a:rPr>
              <a:t>https://frontierweather.com</a:t>
            </a:r>
            <a:endParaRPr lang="es-CO" dirty="0"/>
          </a:p>
          <a:p>
            <a:pPr marL="800100" lvl="1" indent="-342900">
              <a:buFont typeface="+mj-lt"/>
              <a:buAutoNum type="arabicPeriod"/>
            </a:pPr>
            <a:endParaRPr lang="es-CO" dirty="0"/>
          </a:p>
        </p:txBody>
      </p:sp>
      <p:sp>
        <p:nvSpPr>
          <p:cNvPr id="5" name="TextBox 4">
            <a:extLst>
              <a:ext uri="{FF2B5EF4-FFF2-40B4-BE49-F238E27FC236}">
                <a16:creationId xmlns:a16="http://schemas.microsoft.com/office/drawing/2014/main" id="{AD1CC264-FC1D-4C70-9BD6-08CEACEF8C04}"/>
              </a:ext>
            </a:extLst>
          </p:cNvPr>
          <p:cNvSpPr txBox="1"/>
          <p:nvPr/>
        </p:nvSpPr>
        <p:spPr>
          <a:xfrm>
            <a:off x="1097280" y="3313386"/>
            <a:ext cx="9635651" cy="1477328"/>
          </a:xfrm>
          <a:prstGeom prst="rect">
            <a:avLst/>
          </a:prstGeom>
          <a:noFill/>
        </p:spPr>
        <p:txBody>
          <a:bodyPr wrap="none" rtlCol="0">
            <a:spAutoFit/>
          </a:bodyPr>
          <a:lstStyle/>
          <a:p>
            <a:r>
              <a:rPr lang="es-CO" dirty="0" err="1"/>
              <a:t>CSV’s</a:t>
            </a:r>
            <a:endParaRPr lang="es-CO" dirty="0"/>
          </a:p>
          <a:p>
            <a:pPr marL="800100" lvl="1" indent="-342900">
              <a:buFont typeface="+mj-lt"/>
              <a:buAutoNum type="arabicPeriod"/>
            </a:pPr>
            <a:r>
              <a:rPr lang="es-CO" dirty="0"/>
              <a:t>INCOME.CVS</a:t>
            </a:r>
          </a:p>
          <a:p>
            <a:pPr marL="800100" lvl="1" indent="-342900">
              <a:buFont typeface="+mj-lt"/>
              <a:buAutoNum type="arabicPeriod"/>
            </a:pPr>
            <a:r>
              <a:rPr lang="es-CO" dirty="0"/>
              <a:t>ORI.CSV</a:t>
            </a:r>
          </a:p>
          <a:p>
            <a:pPr marL="800100" lvl="1" indent="-342900">
              <a:buFont typeface="+mj-lt"/>
              <a:buAutoNum type="arabicPeriod"/>
            </a:pPr>
            <a:r>
              <a:rPr lang="es-CO" dirty="0"/>
              <a:t>HOU_DAILY.CSV</a:t>
            </a:r>
          </a:p>
          <a:p>
            <a:pPr marL="800100" lvl="1" indent="-342900">
              <a:buFont typeface="+mj-lt"/>
              <a:buAutoNum type="arabicPeriod"/>
            </a:pPr>
            <a:r>
              <a:rPr lang="es-CO" dirty="0"/>
              <a:t>COUNTY_ZIP_062019.XLSX - </a:t>
            </a:r>
            <a:r>
              <a:rPr lang="en-US" dirty="0">
                <a:hlinkClick r:id="rId8"/>
              </a:rPr>
              <a:t>https://www.huduser.gov/portal/datasets/usps_crosswalk.html</a:t>
            </a:r>
            <a:endParaRPr lang="es-CO" dirty="0"/>
          </a:p>
        </p:txBody>
      </p:sp>
      <p:sp>
        <p:nvSpPr>
          <p:cNvPr id="6" name="TextBox 5">
            <a:extLst>
              <a:ext uri="{FF2B5EF4-FFF2-40B4-BE49-F238E27FC236}">
                <a16:creationId xmlns:a16="http://schemas.microsoft.com/office/drawing/2014/main" id="{D96E48DF-BDCF-4A0F-BA4F-A408748ED01A}"/>
              </a:ext>
            </a:extLst>
          </p:cNvPr>
          <p:cNvSpPr txBox="1"/>
          <p:nvPr/>
        </p:nvSpPr>
        <p:spPr>
          <a:xfrm>
            <a:off x="1097280" y="4989153"/>
            <a:ext cx="4637552" cy="646331"/>
          </a:xfrm>
          <a:prstGeom prst="rect">
            <a:avLst/>
          </a:prstGeom>
          <a:noFill/>
        </p:spPr>
        <p:txBody>
          <a:bodyPr wrap="none" rtlCol="0">
            <a:spAutoFit/>
          </a:bodyPr>
          <a:lstStyle/>
          <a:p>
            <a:r>
              <a:rPr lang="es-CO" dirty="0"/>
              <a:t>MODULE WRAPPER</a:t>
            </a:r>
          </a:p>
          <a:p>
            <a:pPr marL="800100" lvl="1" indent="-342900">
              <a:buFont typeface="+mj-lt"/>
              <a:buAutoNum type="arabicPeriod"/>
            </a:pPr>
            <a:r>
              <a:rPr lang="es-CO" dirty="0" err="1"/>
              <a:t>CensusData</a:t>
            </a:r>
            <a:r>
              <a:rPr lang="es-CO" dirty="0"/>
              <a:t> 1.3 – </a:t>
            </a:r>
            <a:r>
              <a:rPr lang="es-CO" dirty="0" err="1"/>
              <a:t>pip</a:t>
            </a:r>
            <a:r>
              <a:rPr lang="es-CO" dirty="0"/>
              <a:t> </a:t>
            </a:r>
            <a:r>
              <a:rPr lang="es-CO" dirty="0" err="1"/>
              <a:t>insall</a:t>
            </a:r>
            <a:r>
              <a:rPr lang="es-CO" dirty="0"/>
              <a:t> </a:t>
            </a:r>
            <a:r>
              <a:rPr lang="es-CO" dirty="0" err="1"/>
              <a:t>CensusData</a:t>
            </a:r>
            <a:endParaRPr lang="es-CO" dirty="0"/>
          </a:p>
        </p:txBody>
      </p:sp>
    </p:spTree>
    <p:extLst>
      <p:ext uri="{BB962C8B-B14F-4D97-AF65-F5344CB8AC3E}">
        <p14:creationId xmlns:p14="http://schemas.microsoft.com/office/powerpoint/2010/main" val="3110429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EFD3-A091-4D07-BC40-FFECBAAEA79E}"/>
              </a:ext>
            </a:extLst>
          </p:cNvPr>
          <p:cNvSpPr>
            <a:spLocks noGrp="1"/>
          </p:cNvSpPr>
          <p:nvPr>
            <p:ph type="title"/>
          </p:nvPr>
        </p:nvSpPr>
        <p:spPr/>
        <p:txBody>
          <a:bodyPr/>
          <a:lstStyle/>
          <a:p>
            <a:r>
              <a:rPr lang="es-CO" dirty="0"/>
              <a:t>DATA AND CLEANUP &amp; EXPLORATION</a:t>
            </a:r>
          </a:p>
        </p:txBody>
      </p:sp>
      <p:sp>
        <p:nvSpPr>
          <p:cNvPr id="9" name="Rectangle 8">
            <a:extLst>
              <a:ext uri="{FF2B5EF4-FFF2-40B4-BE49-F238E27FC236}">
                <a16:creationId xmlns:a16="http://schemas.microsoft.com/office/drawing/2014/main" id="{13767531-C13D-41D1-814B-519F36FC2A7A}"/>
              </a:ext>
            </a:extLst>
          </p:cNvPr>
          <p:cNvSpPr/>
          <p:nvPr/>
        </p:nvSpPr>
        <p:spPr>
          <a:xfrm>
            <a:off x="4969291" y="4599579"/>
            <a:ext cx="6049753" cy="461665"/>
          </a:xfrm>
          <a:prstGeom prst="rect">
            <a:avLst/>
          </a:prstGeom>
        </p:spPr>
        <p:txBody>
          <a:bodyPr wrap="square">
            <a:spAutoFit/>
          </a:bodyPr>
          <a:lstStyle/>
          <a:p>
            <a:pPr algn="just"/>
            <a:r>
              <a:rPr lang="en-US" sz="1200" dirty="0">
                <a:solidFill>
                  <a:srgbClr val="283138"/>
                </a:solidFill>
                <a:latin typeface="avenir-light"/>
              </a:rPr>
              <a:t>ETL is a type of data integration that refers to the three steps (extract, transform, load) used to blend data from multiple sources..</a:t>
            </a:r>
            <a:endParaRPr lang="es-CO" sz="1200" dirty="0"/>
          </a:p>
        </p:txBody>
      </p:sp>
      <p:pic>
        <p:nvPicPr>
          <p:cNvPr id="20" name="Picture 19">
            <a:extLst>
              <a:ext uri="{FF2B5EF4-FFF2-40B4-BE49-F238E27FC236}">
                <a16:creationId xmlns:a16="http://schemas.microsoft.com/office/drawing/2014/main" id="{22CC5E2E-7087-4F4A-8DFF-6641DF0880CA}"/>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969291" y="2436049"/>
            <a:ext cx="6049754" cy="2018735"/>
          </a:xfrm>
          <a:prstGeom prst="rect">
            <a:avLst/>
          </a:prstGeom>
        </p:spPr>
      </p:pic>
      <p:sp>
        <p:nvSpPr>
          <p:cNvPr id="21" name="TextBox 20">
            <a:extLst>
              <a:ext uri="{FF2B5EF4-FFF2-40B4-BE49-F238E27FC236}">
                <a16:creationId xmlns:a16="http://schemas.microsoft.com/office/drawing/2014/main" id="{F6A31BDB-5634-4018-AF23-8A463D6ED6D5}"/>
              </a:ext>
            </a:extLst>
          </p:cNvPr>
          <p:cNvSpPr txBox="1"/>
          <p:nvPr/>
        </p:nvSpPr>
        <p:spPr>
          <a:xfrm>
            <a:off x="1097280" y="2291255"/>
            <a:ext cx="3369617" cy="2308324"/>
          </a:xfrm>
          <a:prstGeom prst="rect">
            <a:avLst/>
          </a:prstGeom>
          <a:noFill/>
        </p:spPr>
        <p:txBody>
          <a:bodyPr wrap="square" rtlCol="0">
            <a:spAutoFit/>
          </a:bodyPr>
          <a:lstStyle/>
          <a:p>
            <a:r>
              <a:rPr lang="es-CO" dirty="0"/>
              <a:t>Tool </a:t>
            </a:r>
            <a:r>
              <a:rPr lang="es-CO" dirty="0" err="1"/>
              <a:t>used</a:t>
            </a:r>
            <a:r>
              <a:rPr lang="es-CO" dirty="0"/>
              <a:t> in </a:t>
            </a:r>
            <a:r>
              <a:rPr lang="es-CO" dirty="0" err="1"/>
              <a:t>this</a:t>
            </a:r>
            <a:r>
              <a:rPr lang="es-CO" dirty="0"/>
              <a:t> </a:t>
            </a:r>
            <a:r>
              <a:rPr lang="es-CO" dirty="0" err="1"/>
              <a:t>process</a:t>
            </a:r>
            <a:r>
              <a:rPr lang="es-CO" dirty="0"/>
              <a:t>:</a:t>
            </a:r>
          </a:p>
          <a:p>
            <a:pPr marL="342900" indent="-342900">
              <a:buFont typeface="+mj-lt"/>
              <a:buAutoNum type="arabicPeriod"/>
            </a:pPr>
            <a:r>
              <a:rPr lang="es-CO" dirty="0" err="1"/>
              <a:t>API’s</a:t>
            </a:r>
            <a:endParaRPr lang="es-CO" dirty="0"/>
          </a:p>
          <a:p>
            <a:pPr marL="342900" indent="-342900">
              <a:buFont typeface="+mj-lt"/>
              <a:buAutoNum type="arabicPeriod"/>
            </a:pPr>
            <a:r>
              <a:rPr lang="es-CO" dirty="0" err="1"/>
              <a:t>CSV’s</a:t>
            </a:r>
            <a:endParaRPr lang="es-CO" dirty="0"/>
          </a:p>
          <a:p>
            <a:pPr marL="342900" indent="-342900">
              <a:buFont typeface="+mj-lt"/>
              <a:buAutoNum type="arabicPeriod"/>
            </a:pPr>
            <a:r>
              <a:rPr lang="es-CO" dirty="0"/>
              <a:t>EXCEL</a:t>
            </a:r>
          </a:p>
          <a:p>
            <a:pPr marL="342900" indent="-342900">
              <a:buFont typeface="+mj-lt"/>
              <a:buAutoNum type="arabicPeriod"/>
            </a:pPr>
            <a:r>
              <a:rPr lang="es-CO" dirty="0"/>
              <a:t>GOOGLEFU</a:t>
            </a:r>
          </a:p>
          <a:p>
            <a:pPr marL="342900" indent="-342900">
              <a:buFont typeface="+mj-lt"/>
              <a:buAutoNum type="arabicPeriod"/>
            </a:pPr>
            <a:r>
              <a:rPr lang="es-CO" dirty="0"/>
              <a:t>JUPYTER NOTEBOOK</a:t>
            </a:r>
          </a:p>
          <a:p>
            <a:pPr marL="342900" indent="-342900">
              <a:buFont typeface="+mj-lt"/>
              <a:buAutoNum type="arabicPeriod"/>
            </a:pPr>
            <a:r>
              <a:rPr lang="es-CO" dirty="0"/>
              <a:t>PYTHON – PANDAS - MATPLOTLIB</a:t>
            </a:r>
          </a:p>
        </p:txBody>
      </p:sp>
    </p:spTree>
    <p:extLst>
      <p:ext uri="{BB962C8B-B14F-4D97-AF65-F5344CB8AC3E}">
        <p14:creationId xmlns:p14="http://schemas.microsoft.com/office/powerpoint/2010/main" val="2810026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EFD3-A091-4D07-BC40-FFECBAAEA79E}"/>
              </a:ext>
            </a:extLst>
          </p:cNvPr>
          <p:cNvSpPr>
            <a:spLocks noGrp="1"/>
          </p:cNvSpPr>
          <p:nvPr>
            <p:ph type="title"/>
          </p:nvPr>
        </p:nvSpPr>
        <p:spPr/>
        <p:txBody>
          <a:bodyPr/>
          <a:lstStyle/>
          <a:p>
            <a:r>
              <a:rPr lang="es-CO" dirty="0"/>
              <a:t>LET ME SEE THE CODE!!</a:t>
            </a:r>
          </a:p>
        </p:txBody>
      </p:sp>
      <p:pic>
        <p:nvPicPr>
          <p:cNvPr id="4" name="Picture 3" descr="A close up of graphics&#10;&#10;Description automatically generated">
            <a:extLst>
              <a:ext uri="{FF2B5EF4-FFF2-40B4-BE49-F238E27FC236}">
                <a16:creationId xmlns:a16="http://schemas.microsoft.com/office/drawing/2014/main" id="{1A06FC62-CE51-4B22-BEE5-824F6E00F3B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03531" y="2079405"/>
            <a:ext cx="3271673" cy="3795141"/>
          </a:xfrm>
          <a:prstGeom prst="rect">
            <a:avLst/>
          </a:prstGeom>
        </p:spPr>
      </p:pic>
    </p:spTree>
    <p:extLst>
      <p:ext uri="{BB962C8B-B14F-4D97-AF65-F5344CB8AC3E}">
        <p14:creationId xmlns:p14="http://schemas.microsoft.com/office/powerpoint/2010/main" val="3273306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EFD3-A091-4D07-BC40-FFECBAAEA79E}"/>
              </a:ext>
            </a:extLst>
          </p:cNvPr>
          <p:cNvSpPr>
            <a:spLocks noGrp="1"/>
          </p:cNvSpPr>
          <p:nvPr>
            <p:ph type="title"/>
          </p:nvPr>
        </p:nvSpPr>
        <p:spPr/>
        <p:txBody>
          <a:bodyPr/>
          <a:lstStyle/>
          <a:p>
            <a:r>
              <a:rPr lang="es-CO" dirty="0"/>
              <a:t>DATA ANALYSIS</a:t>
            </a:r>
          </a:p>
        </p:txBody>
      </p:sp>
      <p:pic>
        <p:nvPicPr>
          <p:cNvPr id="5" name="Picture 4">
            <a:extLst>
              <a:ext uri="{FF2B5EF4-FFF2-40B4-BE49-F238E27FC236}">
                <a16:creationId xmlns:a16="http://schemas.microsoft.com/office/drawing/2014/main" id="{86AB9D17-D0CE-463C-A19F-7FEC211D80B4}"/>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16363" b="12134"/>
          <a:stretch/>
        </p:blipFill>
        <p:spPr>
          <a:xfrm>
            <a:off x="5964138" y="2091558"/>
            <a:ext cx="5216781" cy="3552497"/>
          </a:xfrm>
          <a:prstGeom prst="rect">
            <a:avLst/>
          </a:prstGeom>
        </p:spPr>
      </p:pic>
      <p:sp>
        <p:nvSpPr>
          <p:cNvPr id="8" name="TextBox 7">
            <a:extLst>
              <a:ext uri="{FF2B5EF4-FFF2-40B4-BE49-F238E27FC236}">
                <a16:creationId xmlns:a16="http://schemas.microsoft.com/office/drawing/2014/main" id="{EE4F20DF-3512-45AF-A474-D721BA13FB77}"/>
              </a:ext>
            </a:extLst>
          </p:cNvPr>
          <p:cNvSpPr txBox="1"/>
          <p:nvPr/>
        </p:nvSpPr>
        <p:spPr>
          <a:xfrm>
            <a:off x="1097280" y="2291255"/>
            <a:ext cx="3369617" cy="2308324"/>
          </a:xfrm>
          <a:prstGeom prst="rect">
            <a:avLst/>
          </a:prstGeom>
          <a:noFill/>
        </p:spPr>
        <p:txBody>
          <a:bodyPr wrap="square" rtlCol="0">
            <a:spAutoFit/>
          </a:bodyPr>
          <a:lstStyle/>
          <a:p>
            <a:r>
              <a:rPr lang="es-CO" dirty="0" err="1"/>
              <a:t>Steps</a:t>
            </a:r>
            <a:r>
              <a:rPr lang="es-CO" dirty="0"/>
              <a:t> </a:t>
            </a:r>
            <a:r>
              <a:rPr lang="es-CO" dirty="0" err="1"/>
              <a:t>used</a:t>
            </a:r>
            <a:r>
              <a:rPr lang="es-CO" dirty="0"/>
              <a:t> </a:t>
            </a:r>
            <a:r>
              <a:rPr lang="es-CO" dirty="0" err="1"/>
              <a:t>to</a:t>
            </a:r>
            <a:r>
              <a:rPr lang="es-CO" dirty="0"/>
              <a:t> </a:t>
            </a:r>
            <a:r>
              <a:rPr lang="es-CO" dirty="0" err="1"/>
              <a:t>analyze</a:t>
            </a:r>
            <a:r>
              <a:rPr lang="es-CO" dirty="0"/>
              <a:t> </a:t>
            </a:r>
            <a:r>
              <a:rPr lang="es-CO" dirty="0" err="1"/>
              <a:t>the</a:t>
            </a:r>
            <a:r>
              <a:rPr lang="es-CO" dirty="0"/>
              <a:t> data:</a:t>
            </a:r>
          </a:p>
          <a:p>
            <a:pPr marL="342900" indent="-342900">
              <a:buFont typeface="+mj-lt"/>
              <a:buAutoNum type="arabicPeriod"/>
            </a:pPr>
            <a:r>
              <a:rPr lang="es-CO" dirty="0"/>
              <a:t>Find and clean datasets</a:t>
            </a:r>
          </a:p>
          <a:p>
            <a:pPr marL="342900" indent="-342900">
              <a:buFont typeface="+mj-lt"/>
              <a:buAutoNum type="arabicPeriod"/>
            </a:pPr>
            <a:r>
              <a:rPr lang="es-CO" dirty="0"/>
              <a:t>Compile data sets into one file for analysis</a:t>
            </a:r>
          </a:p>
          <a:p>
            <a:r>
              <a:rPr lang="es-CO" dirty="0"/>
              <a:t>3.  Visualize data</a:t>
            </a:r>
          </a:p>
          <a:p>
            <a:r>
              <a:rPr lang="es-CO" dirty="0"/>
              <a:t>4. Run tests (Linear Regression)</a:t>
            </a:r>
          </a:p>
          <a:p>
            <a:r>
              <a:rPr lang="es-CO" dirty="0"/>
              <a:t>5. Analysis, conclusions, </a:t>
            </a:r>
            <a:r>
              <a:rPr lang="es-CO"/>
              <a:t>and implications</a:t>
            </a:r>
            <a:endParaRPr lang="es-CO" dirty="0"/>
          </a:p>
        </p:txBody>
      </p:sp>
    </p:spTree>
    <p:extLst>
      <p:ext uri="{BB962C8B-B14F-4D97-AF65-F5344CB8AC3E}">
        <p14:creationId xmlns:p14="http://schemas.microsoft.com/office/powerpoint/2010/main" val="3449283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EFD3-A091-4D07-BC40-FFECBAAEA79E}"/>
              </a:ext>
            </a:extLst>
          </p:cNvPr>
          <p:cNvSpPr>
            <a:spLocks noGrp="1"/>
          </p:cNvSpPr>
          <p:nvPr>
            <p:ph type="title"/>
          </p:nvPr>
        </p:nvSpPr>
        <p:spPr/>
        <p:txBody>
          <a:bodyPr/>
          <a:lstStyle/>
          <a:p>
            <a:r>
              <a:rPr lang="es-CO" dirty="0"/>
              <a:t>LET ME SEE THE CODE!!</a:t>
            </a:r>
          </a:p>
        </p:txBody>
      </p:sp>
      <p:pic>
        <p:nvPicPr>
          <p:cNvPr id="4" name="Picture 3" descr="A close up of graphics&#10;&#10;Description automatically generated">
            <a:extLst>
              <a:ext uri="{FF2B5EF4-FFF2-40B4-BE49-F238E27FC236}">
                <a16:creationId xmlns:a16="http://schemas.microsoft.com/office/drawing/2014/main" id="{1A06FC62-CE51-4B22-BEE5-824F6E00F3B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03531" y="2079405"/>
            <a:ext cx="3271673" cy="3795141"/>
          </a:xfrm>
          <a:prstGeom prst="rect">
            <a:avLst/>
          </a:prstGeom>
        </p:spPr>
      </p:pic>
    </p:spTree>
    <p:extLst>
      <p:ext uri="{BB962C8B-B14F-4D97-AF65-F5344CB8AC3E}">
        <p14:creationId xmlns:p14="http://schemas.microsoft.com/office/powerpoint/2010/main" val="89436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DBDFB-CA39-4608-A0C1-FD0D378815D0}"/>
              </a:ext>
            </a:extLst>
          </p:cNvPr>
          <p:cNvSpPr>
            <a:spLocks noGrp="1"/>
          </p:cNvSpPr>
          <p:nvPr>
            <p:ph type="title"/>
          </p:nvPr>
        </p:nvSpPr>
        <p:spPr/>
        <p:txBody>
          <a:bodyPr/>
          <a:lstStyle/>
          <a:p>
            <a:r>
              <a:rPr lang="es-CO" dirty="0"/>
              <a:t>AVERAGE TEPERATURE PER YEAR</a:t>
            </a:r>
          </a:p>
        </p:txBody>
      </p:sp>
      <p:pic>
        <p:nvPicPr>
          <p:cNvPr id="3" name="Content Placeholder 2" descr="A close up of a mans face&#10;&#10;Description automatically generated">
            <a:extLst>
              <a:ext uri="{FF2B5EF4-FFF2-40B4-BE49-F238E27FC236}">
                <a16:creationId xmlns:a16="http://schemas.microsoft.com/office/drawing/2014/main" id="{8392BD64-2D53-46DD-AA51-92CE923AC9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4024" y="1582333"/>
            <a:ext cx="5386027" cy="3556810"/>
          </a:xfrm>
        </p:spPr>
      </p:pic>
      <p:sp>
        <p:nvSpPr>
          <p:cNvPr id="6" name="Text Placeholder 5">
            <a:extLst>
              <a:ext uri="{FF2B5EF4-FFF2-40B4-BE49-F238E27FC236}">
                <a16:creationId xmlns:a16="http://schemas.microsoft.com/office/drawing/2014/main" id="{8016200E-EF88-4D79-8A2A-4B4B95678A8B}"/>
              </a:ext>
            </a:extLst>
          </p:cNvPr>
          <p:cNvSpPr>
            <a:spLocks noGrp="1"/>
          </p:cNvSpPr>
          <p:nvPr>
            <p:ph type="body" sz="half" idx="2"/>
          </p:nvPr>
        </p:nvSpPr>
        <p:spPr/>
        <p:txBody>
          <a:bodyPr/>
          <a:lstStyle/>
          <a:p>
            <a:r>
              <a:rPr lang="en-US" dirty="0"/>
              <a:t>Graph: Time Series</a:t>
            </a:r>
          </a:p>
          <a:p>
            <a:r>
              <a:rPr lang="en-US" dirty="0"/>
              <a:t>Description: This plot represents the average </a:t>
            </a:r>
            <a:r>
              <a:rPr lang="en-US" dirty="0" err="1"/>
              <a:t>tempreture</a:t>
            </a:r>
            <a:r>
              <a:rPr lang="en-US" dirty="0"/>
              <a:t> per year over a 20-year spam.</a:t>
            </a:r>
          </a:p>
          <a:p>
            <a:r>
              <a:rPr lang="en-US" dirty="0"/>
              <a:t>X-Axis: Years</a:t>
            </a:r>
          </a:p>
          <a:p>
            <a:r>
              <a:rPr lang="en-US" dirty="0"/>
              <a:t>Y-Axis: Average Temperature</a:t>
            </a:r>
          </a:p>
          <a:p>
            <a:endParaRPr lang="en-US" dirty="0"/>
          </a:p>
        </p:txBody>
      </p:sp>
    </p:spTree>
    <p:extLst>
      <p:ext uri="{BB962C8B-B14F-4D97-AF65-F5344CB8AC3E}">
        <p14:creationId xmlns:p14="http://schemas.microsoft.com/office/powerpoint/2010/main" val="203618727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83D50217AF968498468221046E7963C" ma:contentTypeVersion="13" ma:contentTypeDescription="Create a new document." ma:contentTypeScope="" ma:versionID="7ce8a1d1646d5b7727bb07a0c2f42b23">
  <xsd:schema xmlns:xsd="http://www.w3.org/2001/XMLSchema" xmlns:xs="http://www.w3.org/2001/XMLSchema" xmlns:p="http://schemas.microsoft.com/office/2006/metadata/properties" xmlns:ns3="4923ca49-269e-479d-a721-b50112153904" xmlns:ns4="9fd426d2-49e2-4962-8a52-47705723a15e" targetNamespace="http://schemas.microsoft.com/office/2006/metadata/properties" ma:root="true" ma:fieldsID="e4a51a48e0173b4d2891278fcef1b889" ns3:_="" ns4:_="">
    <xsd:import namespace="4923ca49-269e-479d-a721-b50112153904"/>
    <xsd:import namespace="9fd426d2-49e2-4962-8a52-47705723a15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DateTaken"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23ca49-269e-479d-a721-b501121539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d426d2-49e2-4962-8a52-47705723a15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1844BF-957B-44A0-86B8-829130F6017F}">
  <ds:schemaRefs>
    <ds:schemaRef ds:uri="http://schemas.microsoft.com/sharepoint/v3/contenttype/forms"/>
  </ds:schemaRefs>
</ds:datastoreItem>
</file>

<file path=customXml/itemProps2.xml><?xml version="1.0" encoding="utf-8"?>
<ds:datastoreItem xmlns:ds="http://schemas.openxmlformats.org/officeDocument/2006/customXml" ds:itemID="{94850CD1-A447-43C2-9776-AB7A4C5ED68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957F92E-6A1E-4CC3-88EA-E4043AC538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23ca49-269e-479d-a721-b50112153904"/>
    <ds:schemaRef ds:uri="9fd426d2-49e2-4962-8a52-47705723a1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718</TotalTime>
  <Words>1080</Words>
  <Application>Microsoft Macintosh PowerPoint</Application>
  <PresentationFormat>Widescreen</PresentationFormat>
  <Paragraphs>147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avenir-light</vt:lpstr>
      <vt:lpstr>Calibri</vt:lpstr>
      <vt:lpstr>Calibri Light</vt:lpstr>
      <vt:lpstr>Retrospect</vt:lpstr>
      <vt:lpstr>CRIME VS TEMERTARURE </vt:lpstr>
      <vt:lpstr>SUMMARY </vt:lpstr>
      <vt:lpstr>HYPOTHESIS</vt:lpstr>
      <vt:lpstr>DATA HUNT</vt:lpstr>
      <vt:lpstr>DATA AND CLEANUP &amp; EXPLORATION</vt:lpstr>
      <vt:lpstr>LET ME SEE THE CODE!!</vt:lpstr>
      <vt:lpstr>DATA ANALYSIS</vt:lpstr>
      <vt:lpstr>LET ME SEE THE CODE!!</vt:lpstr>
      <vt:lpstr>AVERAGE TEPERATURE PER YEAR</vt:lpstr>
      <vt:lpstr>VIOLENT CRIME RATE: HARRIS VS NATIONAL</vt:lpstr>
      <vt:lpstr>VIOLENT CRIME VS AVERAGE TEMPERATURE</vt:lpstr>
      <vt:lpstr>VIOLENT CRIME PER YEAR IN HARRIS COUNTY</vt:lpstr>
      <vt:lpstr>VIOLENT CRIME TOTALS VS INCOME</vt:lpstr>
      <vt:lpstr>CRIME VS TEMPERATURE VS MEDIAN HOUSEHOLD INCOME</vt:lpstr>
      <vt:lpstr>HOUSEHOLD MEDIAN INCOME AND VIOLENT CRIME RATE IN HARRIS COUNTY</vt:lpstr>
      <vt:lpstr>MAX AND MIN TEMPERATURE PER YEAR</vt:lpstr>
      <vt:lpstr>QUESTION 1</vt:lpstr>
      <vt:lpstr>ANSWER 1</vt:lpstr>
      <vt:lpstr>QUESTION 2</vt:lpstr>
      <vt:lpstr>ANSWER 2</vt:lpstr>
      <vt:lpstr>QUESTION 3 </vt:lpstr>
      <vt:lpstr>ANSWER 3</vt:lpstr>
      <vt:lpstr>Analysis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Torres</dc:creator>
  <cp:lastModifiedBy>preethi dayanand</cp:lastModifiedBy>
  <cp:revision>13</cp:revision>
  <dcterms:created xsi:type="dcterms:W3CDTF">2019-07-30T00:38:09Z</dcterms:created>
  <dcterms:modified xsi:type="dcterms:W3CDTF">2019-07-30T21:59:13Z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0x010100883D50217AF968498468221046E7963C</vt:lpwstr>
  </property>
</Properties>
</file>