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258" r:id="rId3"/>
    <p:sldId id="256" r:id="rId4"/>
    <p:sldId id="270" r:id="rId5"/>
    <p:sldId id="271" r:id="rId6"/>
    <p:sldId id="272" r:id="rId7"/>
    <p:sldId id="273" r:id="rId8"/>
    <p:sldId id="259" r:id="rId9"/>
    <p:sldId id="287" r:id="rId10"/>
    <p:sldId id="288" r:id="rId11"/>
    <p:sldId id="289" r:id="rId12"/>
    <p:sldId id="290" r:id="rId13"/>
    <p:sldId id="291" r:id="rId14"/>
    <p:sldId id="260" r:id="rId15"/>
    <p:sldId id="261" r:id="rId16"/>
    <p:sldId id="262" r:id="rId17"/>
    <p:sldId id="263" r:id="rId18"/>
    <p:sldId id="264" r:id="rId19"/>
    <p:sldId id="265" r:id="rId20"/>
    <p:sldId id="266" r:id="rId21"/>
    <p:sldId id="267" r:id="rId22"/>
    <p:sldId id="268" r:id="rId23"/>
    <p:sldId id="269" r:id="rId24"/>
    <p:sldId id="275" r:id="rId25"/>
    <p:sldId id="276" r:id="rId26"/>
    <p:sldId id="278" r:id="rId27"/>
    <p:sldId id="277" r:id="rId28"/>
    <p:sldId id="279" r:id="rId29"/>
    <p:sldId id="274" r:id="rId30"/>
    <p:sldId id="281" r:id="rId31"/>
    <p:sldId id="282" r:id="rId32"/>
    <p:sldId id="283" r:id="rId33"/>
    <p:sldId id="284" r:id="rId34"/>
    <p:sldId id="285" r:id="rId35"/>
    <p:sldId id="286" r:id="rId36"/>
    <p:sldId id="292" r:id="rId37"/>
    <p:sldId id="318" r:id="rId38"/>
    <p:sldId id="305" r:id="rId39"/>
    <p:sldId id="280" r:id="rId40"/>
    <p:sldId id="307" r:id="rId41"/>
    <p:sldId id="299" r:id="rId42"/>
    <p:sldId id="308" r:id="rId43"/>
    <p:sldId id="319" r:id="rId44"/>
    <p:sldId id="320" r:id="rId45"/>
    <p:sldId id="321" r:id="rId46"/>
    <p:sldId id="306" r:id="rId47"/>
    <p:sldId id="300" r:id="rId48"/>
    <p:sldId id="301" r:id="rId49"/>
    <p:sldId id="309" r:id="rId50"/>
    <p:sldId id="310" r:id="rId51"/>
    <p:sldId id="293" r:id="rId52"/>
    <p:sldId id="304" r:id="rId53"/>
    <p:sldId id="338" r:id="rId54"/>
    <p:sldId id="294" r:id="rId55"/>
    <p:sldId id="314" r:id="rId56"/>
    <p:sldId id="322" r:id="rId57"/>
    <p:sldId id="323" r:id="rId58"/>
    <p:sldId id="315" r:id="rId59"/>
    <p:sldId id="316" r:id="rId60"/>
    <p:sldId id="295" r:id="rId61"/>
    <p:sldId id="324" r:id="rId62"/>
    <p:sldId id="325" r:id="rId63"/>
    <p:sldId id="326" r:id="rId64"/>
    <p:sldId id="303" r:id="rId65"/>
    <p:sldId id="327" r:id="rId66"/>
    <p:sldId id="328" r:id="rId67"/>
    <p:sldId id="329" r:id="rId68"/>
    <p:sldId id="330" r:id="rId69"/>
    <p:sldId id="331" r:id="rId70"/>
    <p:sldId id="332" r:id="rId71"/>
    <p:sldId id="333" r:id="rId72"/>
    <p:sldId id="298" r:id="rId73"/>
    <p:sldId id="297" r:id="rId74"/>
    <p:sldId id="296" r:id="rId75"/>
    <p:sldId id="336" r:id="rId76"/>
    <p:sldId id="335" r:id="rId77"/>
    <p:sldId id="339" r:id="rId78"/>
    <p:sldId id="340" r:id="rId79"/>
    <p:sldId id="334" r:id="rId80"/>
    <p:sldId id="337" r:id="rId81"/>
    <p:sldId id="341" r:id="rId82"/>
    <p:sldId id="302" r:id="rId83"/>
    <p:sldId id="342" r:id="rId84"/>
    <p:sldId id="34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71" autoAdjust="0"/>
  </p:normalViewPr>
  <p:slideViewPr>
    <p:cSldViewPr snapToGrid="0">
      <p:cViewPr>
        <p:scale>
          <a:sx n="75" d="100"/>
          <a:sy n="75" d="100"/>
        </p:scale>
        <p:origin x="18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400" b="0" dirty="0">
                <a:latin typeface="Arial Rounded MT Bold" panose="020F0704030504030204" pitchFamily="34" charset="0"/>
              </a:rPr>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val>
            <c:numRef>
              <c:f>Sheet1!$D$2</c:f>
              <c:numCache>
                <c:formatCode>General</c:formatCode>
                <c:ptCount val="1"/>
                <c:pt idx="0">
                  <c:v>60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400" dirty="0"/>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Sheet1!$C$2:$C$3</c:f>
              <c:strCache>
                <c:ptCount val="2"/>
                <c:pt idx="0">
                  <c:v>Other</c:v>
                </c:pt>
                <c:pt idx="1">
                  <c:v>Emotional exhaustion</c:v>
                </c:pt>
              </c:strCache>
            </c:strRef>
          </c:cat>
          <c:val>
            <c:numRef>
              <c:f>Sheet1!$D$2:$D$3</c:f>
              <c:numCache>
                <c:formatCode>General</c:formatCode>
                <c:ptCount val="2"/>
                <c:pt idx="0">
                  <c:v>60</c:v>
                </c:pt>
                <c:pt idx="1">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latin typeface="Arial Rounded MT Bold" panose="020F0704030504030204" pitchFamily="34" charset="0"/>
              </a:rPr>
              <a:t>Variance in Turnover Behavior</a:t>
            </a:r>
            <a:endParaRPr lang="en-US" sz="1400" b="0" dirty="0">
              <a:effectLst/>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Sheet1!$H$2:$H$3</c:f>
              <c:strCache>
                <c:ptCount val="2"/>
                <c:pt idx="0">
                  <c:v>Other</c:v>
                </c:pt>
                <c:pt idx="1">
                  <c:v>Emotional exhaustion</c:v>
                </c:pt>
              </c:strCache>
            </c:strRef>
          </c:cat>
          <c:val>
            <c:numRef>
              <c:f>Sheet1!$I$2:$I$3</c:f>
              <c:numCache>
                <c:formatCode>0%</c:formatCode>
                <c:ptCount val="2"/>
                <c:pt idx="0">
                  <c:v>0.9</c:v>
                </c:pt>
                <c:pt idx="1">
                  <c:v>0.1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400" dirty="0"/>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Sheet1!$C$2:$C$3</c:f>
              <c:strCache>
                <c:ptCount val="2"/>
                <c:pt idx="0">
                  <c:v>Other</c:v>
                </c:pt>
                <c:pt idx="1">
                  <c:v>Emotional exhaustion</c:v>
                </c:pt>
              </c:strCache>
            </c:strRef>
          </c:cat>
          <c:val>
            <c:numRef>
              <c:f>Sheet1!$D$2:$D$3</c:f>
              <c:numCache>
                <c:formatCode>General</c:formatCode>
                <c:ptCount val="2"/>
                <c:pt idx="0">
                  <c:v>60</c:v>
                </c:pt>
                <c:pt idx="1">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lumMod val="65000"/>
                  </a:schemeClr>
                </a:solidFill>
                <a:latin typeface="+mn-lt"/>
                <a:ea typeface="+mn-ea"/>
                <a:cs typeface="+mn-cs"/>
              </a:defRPr>
            </a:pPr>
            <a:r>
              <a:rPr lang="en-US" sz="1400" dirty="0">
                <a:solidFill>
                  <a:schemeClr val="bg1">
                    <a:lumMod val="65000"/>
                  </a:schemeClr>
                </a:solidFill>
              </a:rPr>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bg1">
                  <a:lumMod val="65000"/>
                </a:schemeClr>
              </a:solidFill>
              <a:latin typeface="+mn-lt"/>
              <a:ea typeface="+mn-ea"/>
              <a:cs typeface="+mn-cs"/>
            </a:defRPr>
          </a:pPr>
          <a:endParaRPr lang="en-US"/>
        </a:p>
      </c:txPr>
    </c:title>
    <c:autoTitleDeleted val="0"/>
    <c:plotArea>
      <c:layout/>
      <c:pieChart>
        <c:varyColors val="1"/>
        <c:ser>
          <c:idx val="0"/>
          <c:order val="0"/>
          <c:spPr>
            <a:solidFill>
              <a:schemeClr val="bg1">
                <a:lumMod val="65000"/>
              </a:schemeClr>
            </a:solidFill>
          </c:spPr>
          <c:dPt>
            <c:idx val="0"/>
            <c:bubble3D val="0"/>
            <c:spPr>
              <a:solidFill>
                <a:schemeClr val="bg1">
                  <a:lumMod val="65000"/>
                </a:schemeClr>
              </a:solidFill>
              <a:ln>
                <a:noFill/>
              </a:ln>
              <a:effectLst/>
            </c:spPr>
          </c:dPt>
          <c:dPt>
            <c:idx val="1"/>
            <c:bubble3D val="0"/>
            <c:spPr>
              <a:solidFill>
                <a:schemeClr val="bg1">
                  <a:lumMod val="65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Sheet1!$C$2:$C$3</c:f>
              <c:strCache>
                <c:ptCount val="2"/>
                <c:pt idx="0">
                  <c:v>Other</c:v>
                </c:pt>
                <c:pt idx="1">
                  <c:v>Emotional exhaustion</c:v>
                </c:pt>
              </c:strCache>
            </c:strRef>
          </c:cat>
          <c:val>
            <c:numRef>
              <c:f>Sheet1!$D$2:$D$3</c:f>
              <c:numCache>
                <c:formatCode>General</c:formatCode>
                <c:ptCount val="2"/>
                <c:pt idx="0">
                  <c:v>60</c:v>
                </c:pt>
                <c:pt idx="1">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A396C-014A-4B84-9248-99C232D2FB5C}"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D78B9-5A3F-4B42-ADA1-C685E328E0A9}" type="slidenum">
              <a:rPr lang="en-US" smtClean="0"/>
              <a:t>‹#›</a:t>
            </a:fld>
            <a:endParaRPr lang="en-US"/>
          </a:p>
        </p:txBody>
      </p:sp>
    </p:spTree>
    <p:extLst>
      <p:ext uri="{BB962C8B-B14F-4D97-AF65-F5344CB8AC3E}">
        <p14:creationId xmlns:p14="http://schemas.microsoft.com/office/powerpoint/2010/main" val="181688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My </a:t>
            </a:r>
            <a:r>
              <a:rPr lang="en-US" sz="1200" b="0" i="0" kern="1200" dirty="0" err="1" smtClean="0">
                <a:solidFill>
                  <a:schemeClr val="tx1"/>
                </a:solidFill>
                <a:effectLst/>
                <a:latin typeface="+mn-lt"/>
                <a:ea typeface="+mn-ea"/>
                <a:cs typeface="+mn-cs"/>
              </a:rPr>
              <a:t>favourite</a:t>
            </a:r>
            <a:r>
              <a:rPr lang="en-US" sz="1200" b="0" i="0" kern="1200" dirty="0" smtClean="0">
                <a:solidFill>
                  <a:schemeClr val="tx1"/>
                </a:solidFill>
                <a:effectLst/>
                <a:latin typeface="+mn-lt"/>
                <a:ea typeface="+mn-ea"/>
                <a:cs typeface="+mn-cs"/>
              </a:rPr>
              <a:t> image to explain the relationship between latent and observed variables comes from the “Myth of the Cave” from Plato’s The Republic.  In this myth a group of people are constrained to face a wall.  The only things they see are shadows of objects that pass in front of a fire behind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researchers we try to measure our constructs as best as we can.  Often we can see and measure the shadows of the constructs–the “objects” of our inquiry– but we can’t directly observe or measure  the constructs themselves.</a:t>
            </a:r>
          </a:p>
          <a:p>
            <a:r>
              <a:rPr lang="en-US" sz="1200" b="0" i="0" kern="1200" dirty="0" smtClean="0">
                <a:solidFill>
                  <a:schemeClr val="tx1"/>
                </a:solidFill>
                <a:effectLst/>
                <a:latin typeface="+mn-lt"/>
                <a:ea typeface="+mn-ea"/>
                <a:cs typeface="+mn-cs"/>
              </a:rPr>
              <a:t>So we infer these constructs,  which are unobserved, hidden, or latent, from the data we collect on related variables we can observe and directly measure.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Latent refers to the fact that even though these variables were not measured directly in the research design they are the ultimate goal of the project.</a:t>
            </a:r>
          </a:p>
          <a:p>
            <a:r>
              <a:rPr lang="en-US" sz="1200" b="0" i="0" kern="1200" dirty="0" smtClean="0">
                <a:solidFill>
                  <a:schemeClr val="tx1"/>
                </a:solidFill>
                <a:effectLst/>
                <a:latin typeface="+mn-lt"/>
                <a:ea typeface="+mn-ea"/>
                <a:cs typeface="+mn-cs"/>
              </a:rPr>
              <a:t>The nature of the latent variable is intrinsically related to the nature of the indicator variables used to define them. In the most usual case, we structure the model so that the indicators are “effects” of the latent variable, like in the case of the common factor analysis.</a:t>
            </a:r>
          </a:p>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61</a:t>
            </a:fld>
            <a:endParaRPr lang="en-US"/>
          </a:p>
        </p:txBody>
      </p:sp>
    </p:spTree>
    <p:extLst>
      <p:ext uri="{BB962C8B-B14F-4D97-AF65-F5344CB8AC3E}">
        <p14:creationId xmlns:p14="http://schemas.microsoft.com/office/powerpoint/2010/main" val="34182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 analysis </a:t>
            </a:r>
            <a:r>
              <a:rPr lang="en-US" dirty="0" smtClean="0">
                <a:sym typeface="Wingdings" panose="05000000000000000000" pitchFamily="2" charset="2"/>
              </a:rPr>
              <a:t> R matrix</a:t>
            </a:r>
            <a:r>
              <a:rPr lang="en-US" baseline="0" dirty="0" smtClean="0">
                <a:sym typeface="Wingdings" panose="05000000000000000000" pitchFamily="2" charset="2"/>
              </a:rPr>
              <a:t>  correlated clusters</a:t>
            </a:r>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63</a:t>
            </a:fld>
            <a:endParaRPr lang="en-US"/>
          </a:p>
        </p:txBody>
      </p:sp>
    </p:spTree>
    <p:extLst>
      <p:ext uri="{BB962C8B-B14F-4D97-AF65-F5344CB8AC3E}">
        <p14:creationId xmlns:p14="http://schemas.microsoft.com/office/powerpoint/2010/main" val="3328478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13595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26955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26950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78533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179079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D7C89-3DE8-466C-83F1-5BA89D03FB6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63779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4D7C89-3DE8-466C-83F1-5BA89D03FB62}"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270616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D7C89-3DE8-466C-83F1-5BA89D03FB62}"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6839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D7C89-3DE8-466C-83F1-5BA89D03FB62}"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417141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D7C89-3DE8-466C-83F1-5BA89D03FB6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58000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D7C89-3DE8-466C-83F1-5BA89D03FB6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5744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D7C89-3DE8-466C-83F1-5BA89D03FB62}"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1AD03-E9E5-40CC-BA42-4DEFCB9BADE8}" type="slidenum">
              <a:rPr lang="en-US" smtClean="0"/>
              <a:t>‹#›</a:t>
            </a:fld>
            <a:endParaRPr lang="en-US"/>
          </a:p>
        </p:txBody>
      </p:sp>
    </p:spTree>
    <p:extLst>
      <p:ext uri="{BB962C8B-B14F-4D97-AF65-F5344CB8AC3E}">
        <p14:creationId xmlns:p14="http://schemas.microsoft.com/office/powerpoint/2010/main" val="186192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Module 1:</a:t>
            </a:r>
            <a:br>
              <a:rPr lang="en-US" dirty="0" smtClean="0"/>
            </a:br>
            <a:r>
              <a:rPr lang="en-US" dirty="0" smtClean="0"/>
              <a:t>Data sources; data types; concepts of validity</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MSIR 525</a:t>
            </a:r>
          </a:p>
          <a:p>
            <a:endParaRPr lang="en-US" dirty="0"/>
          </a:p>
          <a:p>
            <a:r>
              <a:rPr lang="en-US" dirty="0" smtClean="0"/>
              <a:t>Monday, September 9, 2019</a:t>
            </a:r>
            <a:endParaRPr lang="en-US" dirty="0"/>
          </a:p>
        </p:txBody>
      </p:sp>
    </p:spTree>
    <p:extLst>
      <p:ext uri="{BB962C8B-B14F-4D97-AF65-F5344CB8AC3E}">
        <p14:creationId xmlns:p14="http://schemas.microsoft.com/office/powerpoint/2010/main" val="330562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High Quality Black guy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612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43134" y="5486398"/>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High Quality Old man computer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334" y="5012261"/>
            <a:ext cx="1253066"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igh Quality Black guy confused Blank Meme Templ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3410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43134" y="5486398"/>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High Quality Old man computer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334" y="5012261"/>
            <a:ext cx="1253066"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High Quality confused woman Blank Meme Templ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0598" y="5012261"/>
            <a:ext cx="1253069"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igh Quality Black guy confused Blank Meme Templ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cxnSp>
        <p:nvCxnSpPr>
          <p:cNvPr id="21" name="Straight Arrow Connector 20"/>
          <p:cNvCxnSpPr/>
          <p:nvPr/>
        </p:nvCxnSpPr>
        <p:spPr>
          <a:xfrm flipV="1">
            <a:off x="8153398" y="5486397"/>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69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43134" y="5486398"/>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High Quality Old man computer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334" y="5012261"/>
            <a:ext cx="1253066"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High Quality confused woman Blank Meme Templ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0598" y="5012261"/>
            <a:ext cx="1253069"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igh Quality Black guy confused Blank Meme Templ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cxnSp>
        <p:nvCxnSpPr>
          <p:cNvPr id="21" name="Straight Arrow Connector 20"/>
          <p:cNvCxnSpPr/>
          <p:nvPr/>
        </p:nvCxnSpPr>
        <p:spPr>
          <a:xfrm flipV="1">
            <a:off x="8153398" y="5486397"/>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0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2396065" y="3022599"/>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69533" y="3970866"/>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Problem identification –or- future state target: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Example: What characteristics should we be (not) looking for in a job candidate?</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69164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4106333" y="3022599"/>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69533" y="3970866"/>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a:solidFill>
                  <a:schemeClr val="tx1"/>
                </a:solidFill>
                <a:latin typeface="Arial Rounded MT Bold" panose="020F0704030504030204" pitchFamily="34" charset="0"/>
              </a:rPr>
              <a:t>According to personal resources theory, high levels of demands at work require one to focus personal resources in this area leaving fewer resources to tackle demands in other areas, such as those in the family </a:t>
            </a:r>
            <a:r>
              <a:rPr lang="en-US" sz="1100" dirty="0" smtClean="0">
                <a:solidFill>
                  <a:schemeClr val="tx1"/>
                </a:solidFill>
                <a:latin typeface="Arial Rounded MT Bold" panose="020F0704030504030204" pitchFamily="34" charset="0"/>
              </a:rPr>
              <a:t>domain.</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232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5816600"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79800"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Theory: Personal </a:t>
            </a:r>
            <a:r>
              <a:rPr lang="en-US" sz="1100" dirty="0">
                <a:solidFill>
                  <a:schemeClr val="tx1"/>
                </a:solidFill>
                <a:latin typeface="Arial Rounded MT Bold" panose="020F0704030504030204" pitchFamily="34" charset="0"/>
              </a:rPr>
              <a:t>resources </a:t>
            </a:r>
            <a:r>
              <a:rPr lang="en-US" sz="1100" dirty="0" smtClean="0">
                <a:solidFill>
                  <a:schemeClr val="tx1"/>
                </a:solidFill>
                <a:latin typeface="Arial Rounded MT Bold" panose="020F0704030504030204" pitchFamily="34" charset="0"/>
              </a:rPr>
              <a:t>theory</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Hypothesis: Individuals who are emotionally exhausted are more prone to quitting.</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04296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5816600"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79800"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Theory: Personal </a:t>
            </a:r>
            <a:r>
              <a:rPr lang="en-US" sz="1100" dirty="0">
                <a:solidFill>
                  <a:schemeClr val="tx1"/>
                </a:solidFill>
                <a:latin typeface="Arial Rounded MT Bold" panose="020F0704030504030204" pitchFamily="34" charset="0"/>
              </a:rPr>
              <a:t>resources </a:t>
            </a:r>
            <a:r>
              <a:rPr lang="en-US" sz="1100" dirty="0" smtClean="0">
                <a:solidFill>
                  <a:schemeClr val="tx1"/>
                </a:solidFill>
                <a:latin typeface="Arial Rounded MT Bold" panose="020F0704030504030204" pitchFamily="34" charset="0"/>
              </a:rPr>
              <a:t>theory</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Hypothesis: Individuals who are emotionally exhausted are more prone to quitting.</a:t>
            </a:r>
            <a:endParaRPr lang="en-US" sz="1100" dirty="0">
              <a:solidFill>
                <a:schemeClr val="tx1"/>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latin typeface="Arial Rounded MT Bold" panose="020F0704030504030204" pitchFamily="34" charset="0"/>
              </a:rPr>
              <a:t>Not this class!</a:t>
            </a:r>
            <a:endParaRPr lang="en-US" sz="1100" dirty="0">
              <a:solidFill>
                <a:srgbClr val="FF0000"/>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3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7526867"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90067"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Research planning</a:t>
            </a:r>
          </a:p>
          <a:p>
            <a:endParaRPr lang="en-US" sz="1100" dirty="0" smtClean="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Statistical power estimation; sampling selection/procedure; item selection; survey design, etc.</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58284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latin typeface="Arial Rounded MT Bold" panose="020F0704030504030204" pitchFamily="34" charset="0"/>
              </a:rPr>
              <a:t>Not this class!</a:t>
            </a:r>
            <a:endParaRPr lang="en-US" sz="1100" dirty="0">
              <a:solidFill>
                <a:srgbClr val="FF0000"/>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6">
                    <a:lumMod val="75000"/>
                  </a:schemeClr>
                </a:solidFill>
                <a:latin typeface="Arial Rounded MT Bold" panose="020F0704030504030204" pitchFamily="34" charset="0"/>
              </a:rPr>
              <a:t>A little bit in this class!</a:t>
            </a:r>
            <a:endParaRPr lang="en-US" sz="1100" dirty="0">
              <a:solidFill>
                <a:schemeClr val="accent6">
                  <a:lumMod val="7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526867"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90067"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Research planning</a:t>
            </a:r>
          </a:p>
          <a:p>
            <a:endParaRPr lang="en-US" sz="1100" dirty="0" smtClean="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Statistical power estimation; sampling selection/procedure; item selection; survey design, etc.</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1477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Textbook vs. actual HR analytics</a:t>
            </a:r>
          </a:p>
          <a:p>
            <a:r>
              <a:rPr lang="en-US" dirty="0" smtClean="0"/>
              <a:t>Null hypothesis significance testing </a:t>
            </a:r>
          </a:p>
          <a:p>
            <a:pPr lvl="1"/>
            <a:r>
              <a:rPr lang="en-US" dirty="0" smtClean="0"/>
              <a:t>Test statistics</a:t>
            </a:r>
          </a:p>
          <a:p>
            <a:pPr lvl="1"/>
            <a:r>
              <a:rPr lang="en-US" dirty="0" smtClean="0"/>
              <a:t>One-tailed vs. two-tailed tests</a:t>
            </a:r>
          </a:p>
          <a:p>
            <a:pPr lvl="1"/>
            <a:r>
              <a:rPr lang="en-US" dirty="0" smtClean="0"/>
              <a:t>Type I error vs. Type II error</a:t>
            </a:r>
          </a:p>
          <a:p>
            <a:r>
              <a:rPr lang="en-US" dirty="0" smtClean="0"/>
              <a:t>Statistical power</a:t>
            </a:r>
          </a:p>
          <a:p>
            <a:r>
              <a:rPr lang="en-US" dirty="0" smtClean="0"/>
              <a:t>Research designs</a:t>
            </a:r>
          </a:p>
          <a:p>
            <a:pPr lvl="1"/>
            <a:r>
              <a:rPr lang="en-US" dirty="0" smtClean="0"/>
              <a:t>experimental; correlational; quasi-experimental</a:t>
            </a:r>
          </a:p>
          <a:p>
            <a:pPr lvl="1"/>
            <a:r>
              <a:rPr lang="en-US" dirty="0" smtClean="0"/>
              <a:t>Cross-sectional; longitudinal; episodic </a:t>
            </a:r>
          </a:p>
          <a:p>
            <a:r>
              <a:rPr lang="en-US" dirty="0" smtClean="0"/>
              <a:t>Data sources</a:t>
            </a:r>
          </a:p>
          <a:p>
            <a:r>
              <a:rPr lang="en-US" dirty="0" smtClean="0"/>
              <a:t>Data types</a:t>
            </a:r>
          </a:p>
          <a:p>
            <a:r>
              <a:rPr lang="en-US" dirty="0" smtClean="0"/>
              <a:t>XX types of validity</a:t>
            </a:r>
          </a:p>
          <a:p>
            <a:endParaRPr lang="en-US" dirty="0" smtClean="0"/>
          </a:p>
          <a:p>
            <a:endParaRPr lang="en-US" dirty="0"/>
          </a:p>
        </p:txBody>
      </p:sp>
    </p:spTree>
    <p:extLst>
      <p:ext uri="{BB962C8B-B14F-4D97-AF65-F5344CB8AC3E}">
        <p14:creationId xmlns:p14="http://schemas.microsoft.com/office/powerpoint/2010/main" val="324096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9237134" y="3022595"/>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Statistical analysis (depends on what the objective is</a:t>
            </a:r>
            <a:r>
              <a:rPr lang="en-US" sz="1100" dirty="0">
                <a:solidFill>
                  <a:schemeClr val="tx1"/>
                </a:solidFill>
                <a:latin typeface="Arial Rounded MT Bold" panose="020F0704030504030204" pitchFamily="34" charset="0"/>
              </a:rPr>
              <a:t>)</a:t>
            </a:r>
            <a:r>
              <a:rPr lang="en-US" sz="1100" dirty="0" smtClean="0">
                <a:solidFill>
                  <a:schemeClr val="tx1"/>
                </a:solidFill>
                <a:latin typeface="Arial Rounded MT Bold" panose="020F0704030504030204" pitchFamily="34" charset="0"/>
              </a:rPr>
              <a:t> </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Descriptive vs. prescriptive</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Correlation (i.e., association); linear regression; group differences </a:t>
            </a:r>
          </a:p>
          <a:p>
            <a:r>
              <a:rPr lang="en-US" sz="1100" dirty="0" smtClean="0">
                <a:solidFill>
                  <a:schemeClr val="tx1"/>
                </a:solidFill>
                <a:latin typeface="Arial Rounded MT Bold" panose="020F0704030504030204" pitchFamily="34" charset="0"/>
              </a:rPr>
              <a:t>and moderation; non-linear relations </a:t>
            </a:r>
          </a:p>
          <a:p>
            <a:endParaRPr lang="en-US" sz="1100" dirty="0" smtClean="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95509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latin typeface="Arial Rounded MT Bold" panose="020F0704030504030204" pitchFamily="34" charset="0"/>
              </a:rPr>
              <a:t>Not this class!</a:t>
            </a:r>
            <a:endParaRPr lang="en-US" sz="1100" dirty="0">
              <a:solidFill>
                <a:srgbClr val="FF0000"/>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6">
                    <a:lumMod val="75000"/>
                  </a:schemeClr>
                </a:solidFill>
                <a:latin typeface="Arial Rounded MT Bold" panose="020F0704030504030204" pitchFamily="34" charset="0"/>
              </a:rPr>
              <a:t>A little bit in this class!</a:t>
            </a:r>
            <a:endParaRPr lang="en-US" sz="1100" dirty="0">
              <a:solidFill>
                <a:schemeClr val="accent6">
                  <a:lumMod val="7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A lot in this class!</a:t>
            </a:r>
            <a:endParaRPr lang="en-US" sz="1100" dirty="0">
              <a:solidFill>
                <a:schemeClr val="accent1">
                  <a:lumMod val="7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9237134" y="3022595"/>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Statistical analysis (depends on what the objective is</a:t>
            </a:r>
            <a:r>
              <a:rPr lang="en-US" sz="1100" dirty="0">
                <a:solidFill>
                  <a:schemeClr val="tx1"/>
                </a:solidFill>
                <a:latin typeface="Arial Rounded MT Bold" panose="020F0704030504030204" pitchFamily="34" charset="0"/>
              </a:rPr>
              <a:t>)</a:t>
            </a:r>
            <a:r>
              <a:rPr lang="en-US" sz="1100" dirty="0" smtClean="0">
                <a:solidFill>
                  <a:schemeClr val="tx1"/>
                </a:solidFill>
                <a:latin typeface="Arial Rounded MT Bold" panose="020F0704030504030204" pitchFamily="34" charset="0"/>
              </a:rPr>
              <a:t> </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Descriptive vs. prescriptive</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Correlation (i.e., association); linear regression; group differences </a:t>
            </a:r>
          </a:p>
          <a:p>
            <a:r>
              <a:rPr lang="en-US" sz="1100" dirty="0" smtClean="0">
                <a:solidFill>
                  <a:schemeClr val="tx1"/>
                </a:solidFill>
                <a:latin typeface="Arial Rounded MT Bold" panose="020F0704030504030204" pitchFamily="34" charset="0"/>
              </a:rPr>
              <a:t>and moderation; non-linear relations </a:t>
            </a:r>
          </a:p>
          <a:p>
            <a:endParaRPr lang="en-US" sz="1100" dirty="0" smtClean="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45342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Create a research question</a:t>
            </a:r>
            <a:endParaRPr lang="en-US" sz="1100" dirty="0">
              <a:solidFill>
                <a:schemeClr val="bg1">
                  <a:lumMod val="65000"/>
                </a:schemeClr>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a theory to explain the observation</a:t>
            </a:r>
            <a:endParaRPr lang="en-US" sz="1100" dirty="0">
              <a:solidFill>
                <a:schemeClr val="bg1">
                  <a:lumMod val="65000"/>
                </a:schemeClr>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Collect data</a:t>
            </a:r>
            <a:endParaRPr lang="en-US" sz="1100" dirty="0">
              <a:solidFill>
                <a:schemeClr val="bg1">
                  <a:lumMod val="65000"/>
                </a:schemeClr>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Analyze data</a:t>
            </a:r>
            <a:endParaRPr lang="en-US" sz="1100" dirty="0">
              <a:solidFill>
                <a:schemeClr val="bg1">
                  <a:lumMod val="65000"/>
                </a:schemeClr>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Arial Rounded MT Bold" panose="020F0704030504030204" pitchFamily="34" charset="0"/>
              </a:rPr>
              <a:t>The textbook approach to HR analytics/evidence-based practice</a:t>
            </a:r>
            <a:endParaRPr lang="en-US" dirty="0">
              <a:solidFill>
                <a:schemeClr val="bg1">
                  <a:lumMod val="65000"/>
                </a:schemeClr>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Not this class!</a:t>
            </a:r>
            <a:endParaRPr lang="en-US" sz="1100" dirty="0">
              <a:solidFill>
                <a:schemeClr val="bg1">
                  <a:lumMod val="65000"/>
                </a:schemeClr>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little bit in this class!</a:t>
            </a:r>
            <a:endParaRPr lang="en-US" sz="1100" dirty="0">
              <a:solidFill>
                <a:schemeClr val="bg1">
                  <a:lumMod val="6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lot in this class!</a:t>
            </a:r>
            <a:endParaRPr lang="en-US" sz="1100" dirty="0">
              <a:solidFill>
                <a:schemeClr val="bg1">
                  <a:lumMod val="6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65000"/>
                  </a:schemeClr>
                </a:solidFill>
                <a:latin typeface="Arial Rounded MT Bold" panose="020F0704030504030204" pitchFamily="34" charset="0"/>
              </a:rPr>
              <a:t>Statistical analysis (depends on what the objective is</a:t>
            </a:r>
            <a:r>
              <a:rPr lang="en-US" sz="1100" dirty="0">
                <a:solidFill>
                  <a:schemeClr val="bg1">
                    <a:lumMod val="65000"/>
                  </a:schemeClr>
                </a:solidFill>
                <a:latin typeface="Arial Rounded MT Bold" panose="020F0704030504030204" pitchFamily="34" charset="0"/>
              </a:rPr>
              <a:t>)</a:t>
            </a:r>
            <a:r>
              <a:rPr lang="en-US" sz="1100" dirty="0" smtClean="0">
                <a:solidFill>
                  <a:schemeClr val="bg1">
                    <a:lumMod val="65000"/>
                  </a:schemeClr>
                </a:solidFill>
                <a:latin typeface="Arial Rounded MT Bold" panose="020F0704030504030204" pitchFamily="34" charset="0"/>
              </a:rPr>
              <a:t> </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Descriptive vs. prescriptive</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Correlation (i.e., association); linear regression; group differences </a:t>
            </a:r>
          </a:p>
          <a:p>
            <a:r>
              <a:rPr lang="en-US" sz="1100" dirty="0" smtClean="0">
                <a:solidFill>
                  <a:schemeClr val="bg1">
                    <a:lumMod val="65000"/>
                  </a:schemeClr>
                </a:solidFill>
                <a:latin typeface="Arial Rounded MT Bold" panose="020F0704030504030204" pitchFamily="34" charset="0"/>
              </a:rPr>
              <a:t>and moderation; non-linear relations </a:t>
            </a:r>
          </a:p>
          <a:p>
            <a:endParaRPr lang="en-US" sz="1100" dirty="0" smtClean="0">
              <a:solidFill>
                <a:schemeClr val="bg1">
                  <a:lumMod val="65000"/>
                </a:schemeClr>
              </a:solidFill>
              <a:latin typeface="Arial Rounded MT Bold" panose="020F0704030504030204" pitchFamily="34" charset="0"/>
            </a:endParaRPr>
          </a:p>
        </p:txBody>
      </p:sp>
      <p:cxnSp>
        <p:nvCxnSpPr>
          <p:cNvPr id="26" name="Straight Arrow Connector 25"/>
          <p:cNvCxnSpPr/>
          <p:nvPr/>
        </p:nvCxnSpPr>
        <p:spPr>
          <a:xfrm flipH="1">
            <a:off x="9237134" y="3022595"/>
            <a:ext cx="1" cy="94826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5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pPr lvl="1"/>
            <a:r>
              <a:rPr lang="en-US" dirty="0" smtClean="0"/>
              <a:t>Null hypothesis vs. alternative hypothesis</a:t>
            </a:r>
          </a:p>
          <a:p>
            <a:endParaRPr lang="en-US" dirty="0"/>
          </a:p>
          <a:p>
            <a:endParaRPr lang="en-US" dirty="0"/>
          </a:p>
        </p:txBody>
      </p:sp>
    </p:spTree>
    <p:extLst>
      <p:ext uri="{BB962C8B-B14F-4D97-AF65-F5344CB8AC3E}">
        <p14:creationId xmlns:p14="http://schemas.microsoft.com/office/powerpoint/2010/main" val="3030885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tx1"/>
              </a:solidFill>
              <a:latin typeface="Arial Rounded MT Bold" panose="020F0704030504030204" pitchFamily="34" charset="0"/>
            </a:endParaRPr>
          </a:p>
          <a:p>
            <a:pPr algn="ctr"/>
            <a:r>
              <a:rPr lang="en-US" sz="1100" i="1" dirty="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latin typeface="Arial Rounded MT Bold" panose="020F0704030504030204" pitchFamily="34" charset="0"/>
            </a:endParaRPr>
          </a:p>
          <a:p>
            <a:pPr algn="ctr"/>
            <a:endParaRPr lang="en-US" sz="1100" dirty="0" smtClean="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Alternative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endParaRPr lang="en-US" sz="1100" dirty="0" smtClean="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r </a:t>
            </a:r>
            <a:r>
              <a:rPr lang="en-US" sz="1100" dirty="0" smtClean="0">
                <a:solidFill>
                  <a:schemeClr val="tx1"/>
                </a:solidFill>
                <a:latin typeface="Arial Rounded MT Bold" panose="020F0704030504030204" pitchFamily="34" charset="0"/>
              </a:rPr>
              <a:t>≠ 0</a:t>
            </a:r>
            <a:endParaRPr lang="en-US" sz="1100" i="1"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4362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relation between emotional exhaustion and turnover behavior</a:t>
            </a:r>
          </a:p>
          <a:p>
            <a:pPr algn="ctr"/>
            <a:endParaRPr lang="en-US" sz="1100" dirty="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Alternative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sym typeface="Wingdings" panose="05000000000000000000" pitchFamily="2" charset="2"/>
              </a:rPr>
              <a:t>r </a:t>
            </a:r>
            <a:r>
              <a:rPr lang="en-US" sz="1100" dirty="0" smtClean="0">
                <a:solidFill>
                  <a:schemeClr val="tx1"/>
                </a:solidFill>
                <a:latin typeface="Arial Rounded MT Bold" panose="020F0704030504030204" pitchFamily="34" charset="0"/>
                <a:sym typeface="Wingdings" panose="05000000000000000000" pitchFamily="2" charset="2"/>
              </a:rPr>
              <a:t>&gt; 0</a:t>
            </a:r>
            <a:endParaRPr lang="en-US" sz="1100" i="1" dirty="0" smtClean="0">
              <a:solidFill>
                <a:schemeClr val="tx1"/>
              </a:solidFill>
              <a:latin typeface="Arial Rounded MT Bold" panose="020F0704030504030204" pitchFamily="34" charset="0"/>
              <a:sym typeface="Wingdings" panose="05000000000000000000" pitchFamily="2" charset="2"/>
            </a:endParaRPr>
          </a:p>
        </p:txBody>
      </p:sp>
    </p:spTree>
    <p:extLst>
      <p:ext uri="{BB962C8B-B14F-4D97-AF65-F5344CB8AC3E}">
        <p14:creationId xmlns:p14="http://schemas.microsoft.com/office/powerpoint/2010/main" val="380068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relation between emotional exhaustion and turnover behavior</a:t>
            </a:r>
          </a:p>
          <a:p>
            <a:pPr algn="ctr"/>
            <a:endParaRPr lang="en-US" sz="1100" dirty="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Alternative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sym typeface="Wingdings" panose="05000000000000000000" pitchFamily="2" charset="2"/>
              </a:rPr>
              <a:t>r </a:t>
            </a:r>
            <a:r>
              <a:rPr lang="en-US" sz="1100" dirty="0" smtClean="0">
                <a:solidFill>
                  <a:schemeClr val="tx1"/>
                </a:solidFill>
                <a:latin typeface="Arial Rounded MT Bold" panose="020F0704030504030204" pitchFamily="34" charset="0"/>
                <a:sym typeface="Wingdings" panose="05000000000000000000" pitchFamily="2" charset="2"/>
              </a:rPr>
              <a:t>&gt; 0</a:t>
            </a:r>
            <a:endParaRPr lang="en-US" sz="1100" i="1" dirty="0" smtClean="0">
              <a:solidFill>
                <a:schemeClr val="tx1"/>
              </a:solidFill>
              <a:latin typeface="Arial Rounded MT Bold" panose="020F0704030504030204" pitchFamily="34" charset="0"/>
              <a:sym typeface="Wingdings" panose="05000000000000000000" pitchFamily="2" charset="2"/>
            </a:endParaRPr>
          </a:p>
        </p:txBody>
      </p:sp>
    </p:spTree>
    <p:extLst>
      <p:ext uri="{BB962C8B-B14F-4D97-AF65-F5344CB8AC3E}">
        <p14:creationId xmlns:p14="http://schemas.microsoft.com/office/powerpoint/2010/main" val="344842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no relation between emotional exhaustion and turnover behavior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r </a:t>
            </a:r>
            <a:r>
              <a:rPr lang="en-US" sz="1100" dirty="0" smtClean="0">
                <a:solidFill>
                  <a:schemeClr val="bg1">
                    <a:lumMod val="65000"/>
                  </a:schemeClr>
                </a:solidFill>
                <a:latin typeface="Arial Rounded MT Bold" panose="020F0704030504030204" pitchFamily="34" charset="0"/>
                <a:sym typeface="Wingdings" panose="05000000000000000000" pitchFamily="2" charset="2"/>
              </a:rPr>
              <a:t>&gt; 0</a:t>
            </a:r>
            <a:endParaRPr lang="en-US" sz="1100" i="1" dirty="0" smtClean="0">
              <a:solidFill>
                <a:schemeClr val="bg1">
                  <a:lumMod val="65000"/>
                </a:schemeClr>
              </a:solidFill>
              <a:latin typeface="Arial Rounded MT Bold" panose="020F0704030504030204" pitchFamily="34" charset="0"/>
              <a:sym typeface="Wingdings" panose="05000000000000000000" pitchFamily="2" charset="2"/>
            </a:endParaRPr>
          </a:p>
        </p:txBody>
      </p:sp>
      <p:sp>
        <p:nvSpPr>
          <p:cNvPr id="9" name="Rectangle 8"/>
          <p:cNvSpPr/>
          <p:nvPr/>
        </p:nvSpPr>
        <p:spPr>
          <a:xfrm>
            <a:off x="8530167" y="2442631"/>
            <a:ext cx="2891367" cy="20150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BUT HOW DO WE DETERMINE WHETHER OR NOT WE CAN TRUST THE RESULT?</a:t>
            </a:r>
          </a:p>
          <a:p>
            <a:pPr algn="ctr"/>
            <a:endParaRPr lang="en-US" sz="1100" i="1" dirty="0">
              <a:solidFill>
                <a:schemeClr val="accent1">
                  <a:lumMod val="75000"/>
                </a:schemeClr>
              </a:solidFill>
              <a:latin typeface="Arial Rounded MT Bold" panose="020F0704030504030204" pitchFamily="34" charset="0"/>
              <a:sym typeface="Wingdings" panose="05000000000000000000" pitchFamily="2" charset="2"/>
            </a:endParaRPr>
          </a:p>
          <a:p>
            <a:pPr algn="ctr"/>
            <a:r>
              <a:rPr lang="en-US" sz="1100" i="1" dirty="0" smtClean="0">
                <a:solidFill>
                  <a:schemeClr val="accent1">
                    <a:lumMod val="75000"/>
                  </a:schemeClr>
                </a:solidFill>
                <a:latin typeface="Arial Rounded MT Bold" panose="020F0704030504030204" pitchFamily="34" charset="0"/>
                <a:sym typeface="Wingdings" panose="05000000000000000000" pitchFamily="2" charset="2"/>
              </a:rPr>
              <a:t>(SPECIFICALLY, WHAT MUST OCCUR FOR US TO “BELIEVE” THAT EMOTIONAL EXHAUSTION IS ASSOCIATED WITH AND, THUS, MAY CAUSE AN INDIVIDUAL TO QUIT THEIR JOB?)</a:t>
            </a:r>
          </a:p>
        </p:txBody>
      </p:sp>
    </p:spTree>
    <p:extLst>
      <p:ext uri="{BB962C8B-B14F-4D97-AF65-F5344CB8AC3E}">
        <p14:creationId xmlns:p14="http://schemas.microsoft.com/office/powerpoint/2010/main" val="3030132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no relation between emotional exhaustion and turnover behavior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r </a:t>
            </a:r>
            <a:r>
              <a:rPr lang="en-US" sz="1100" dirty="0" smtClean="0">
                <a:solidFill>
                  <a:schemeClr val="bg1">
                    <a:lumMod val="65000"/>
                  </a:schemeClr>
                </a:solidFill>
                <a:latin typeface="Arial Rounded MT Bold" panose="020F0704030504030204" pitchFamily="34" charset="0"/>
                <a:sym typeface="Wingdings" panose="05000000000000000000" pitchFamily="2" charset="2"/>
              </a:rPr>
              <a:t>&gt; 0</a:t>
            </a:r>
            <a:endParaRPr lang="en-US" sz="1100" i="1" dirty="0" smtClean="0">
              <a:solidFill>
                <a:schemeClr val="bg1">
                  <a:lumMod val="65000"/>
                </a:schemeClr>
              </a:solidFill>
              <a:latin typeface="Arial Rounded MT Bold" panose="020F0704030504030204" pitchFamily="34" charset="0"/>
              <a:sym typeface="Wingdings" panose="05000000000000000000" pitchFamily="2" charset="2"/>
            </a:endParaRPr>
          </a:p>
        </p:txBody>
      </p:sp>
      <p:sp>
        <p:nvSpPr>
          <p:cNvPr id="9" name="Rectangle 8"/>
          <p:cNvSpPr/>
          <p:nvPr/>
        </p:nvSpPr>
        <p:spPr>
          <a:xfrm>
            <a:off x="8530167" y="2442631"/>
            <a:ext cx="2891367" cy="20150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BUT HOW DO WE DETERMINE WHETHER OR NOT WE CAN TRUST THE RESULT?</a:t>
            </a:r>
          </a:p>
          <a:p>
            <a:pPr algn="ctr"/>
            <a:endParaRPr lang="en-US" sz="1100" i="1" dirty="0">
              <a:solidFill>
                <a:schemeClr val="accent1">
                  <a:lumMod val="75000"/>
                </a:schemeClr>
              </a:solidFill>
              <a:latin typeface="Arial Rounded MT Bold" panose="020F0704030504030204" pitchFamily="34" charset="0"/>
              <a:sym typeface="Wingdings" panose="05000000000000000000" pitchFamily="2" charset="2"/>
            </a:endParaRPr>
          </a:p>
          <a:p>
            <a:pPr algn="ctr"/>
            <a:r>
              <a:rPr lang="en-US" sz="1100" i="1" dirty="0" smtClean="0">
                <a:solidFill>
                  <a:schemeClr val="accent1">
                    <a:lumMod val="75000"/>
                  </a:schemeClr>
                </a:solidFill>
                <a:latin typeface="Arial Rounded MT Bold" panose="020F0704030504030204" pitchFamily="34" charset="0"/>
                <a:sym typeface="Wingdings" panose="05000000000000000000" pitchFamily="2" charset="2"/>
              </a:rPr>
              <a:t>(SPECIFICALLY, WHAT MUST OCCUR FOR US TO “BELIEVE” THAT EMOTIONAL EXHAUSTION IS ASSOCIATED WITH AND, THUS, MAY CAUSE AN INDIVIDUAL TO QUIT THEIR JOB?)</a:t>
            </a:r>
          </a:p>
        </p:txBody>
      </p:sp>
      <p:sp>
        <p:nvSpPr>
          <p:cNvPr id="12" name="Rectangle 11"/>
          <p:cNvSpPr/>
          <p:nvPr/>
        </p:nvSpPr>
        <p:spPr>
          <a:xfrm>
            <a:off x="8530166" y="4589462"/>
            <a:ext cx="2891367" cy="20150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IN A NUTSHELL, THE P-VALUE MUST BE LESS THAN .05.</a:t>
            </a:r>
          </a:p>
          <a:p>
            <a:pPr algn="ctr"/>
            <a:endParaRPr lang="en-US" sz="1100" i="1" dirty="0">
              <a:solidFill>
                <a:schemeClr val="accent1">
                  <a:lumMod val="75000"/>
                </a:schemeClr>
              </a:solidFill>
              <a:latin typeface="Arial Rounded MT Bold" panose="020F0704030504030204" pitchFamily="34" charset="0"/>
              <a:sym typeface="Wingdings" panose="05000000000000000000" pitchFamily="2" charset="2"/>
            </a:endParaRPr>
          </a:p>
          <a:p>
            <a:pPr algn="ctr"/>
            <a:r>
              <a:rPr lang="en-US" sz="1100" dirty="0" smtClean="0">
                <a:solidFill>
                  <a:schemeClr val="accent1">
                    <a:lumMod val="75000"/>
                  </a:schemeClr>
                </a:solidFill>
                <a:latin typeface="Arial Rounded MT Bold" panose="020F0704030504030204" pitchFamily="34" charset="0"/>
                <a:sym typeface="Wingdings" panose="05000000000000000000" pitchFamily="2" charset="2"/>
              </a:rPr>
              <a:t>BUT, WHAT DOES THAT MEAN?</a:t>
            </a:r>
          </a:p>
        </p:txBody>
      </p:sp>
    </p:spTree>
    <p:extLst>
      <p:ext uri="{BB962C8B-B14F-4D97-AF65-F5344CB8AC3E}">
        <p14:creationId xmlns:p14="http://schemas.microsoft.com/office/powerpoint/2010/main" val="115546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a:t>
            </a:r>
            <a:r>
              <a:rPr lang="en-US" dirty="0"/>
              <a:t>&lt;</a:t>
            </a:r>
            <a:r>
              <a:rPr lang="en-US" dirty="0" smtClean="0"/>
              <a:t> </a:t>
            </a:r>
            <a:r>
              <a:rPr lang="en-US" dirty="0" smtClean="0"/>
              <a:t>.05</a:t>
            </a:r>
          </a:p>
          <a:p>
            <a:endParaRPr lang="en-US" i="1" dirty="0"/>
          </a:p>
          <a:p>
            <a:pPr lvl="1"/>
            <a:r>
              <a:rPr lang="en-US" dirty="0" smtClean="0"/>
              <a:t>The Lady Tasting Tea (Fisher, 1956)</a:t>
            </a:r>
          </a:p>
          <a:p>
            <a:endParaRPr lang="en-US" dirty="0"/>
          </a:p>
          <a:p>
            <a:pPr lvl="1"/>
            <a:r>
              <a:rPr lang="en-US" dirty="0" smtClean="0"/>
              <a:t>The take-home point…</a:t>
            </a:r>
          </a:p>
          <a:p>
            <a:pPr lvl="2"/>
            <a:r>
              <a:rPr lang="en-US" dirty="0" smtClean="0"/>
              <a:t>When there was a very small probability that the woman could complete the tea-task by luck alone would we conclude that she had a genuine skill in detecting whether milk was poured into a cup before or after the tea.</a:t>
            </a:r>
          </a:p>
          <a:p>
            <a:pPr lvl="2"/>
            <a:endParaRPr lang="en-US" dirty="0"/>
          </a:p>
          <a:p>
            <a:pPr lvl="2"/>
            <a:r>
              <a:rPr lang="en-US" dirty="0" smtClean="0"/>
              <a:t>If there is a very small probability that </a:t>
            </a:r>
            <a:r>
              <a:rPr lang="en-US" i="1" dirty="0" smtClean="0"/>
              <a:t>emotional exhaustion</a:t>
            </a:r>
            <a:r>
              <a:rPr lang="en-US" dirty="0" smtClean="0"/>
              <a:t> is associated with </a:t>
            </a:r>
            <a:r>
              <a:rPr lang="en-US" i="1" dirty="0" smtClean="0"/>
              <a:t>turnover behavior </a:t>
            </a:r>
            <a:r>
              <a:rPr lang="en-US" dirty="0" smtClean="0"/>
              <a:t>(i.e., by chance; 5%), we begin to “believe” that they are related to each other</a:t>
            </a:r>
          </a:p>
          <a:p>
            <a:pPr lvl="1"/>
            <a:endParaRPr lang="en-US" dirty="0" smtClean="0"/>
          </a:p>
          <a:p>
            <a:endParaRPr lang="en-US" dirty="0"/>
          </a:p>
          <a:p>
            <a:endParaRPr lang="en-US" dirty="0"/>
          </a:p>
        </p:txBody>
      </p:sp>
    </p:spTree>
    <p:extLst>
      <p:ext uri="{BB962C8B-B14F-4D97-AF65-F5344CB8AC3E}">
        <p14:creationId xmlns:p14="http://schemas.microsoft.com/office/powerpoint/2010/main" val="355168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79815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a:t>
            </a:r>
            <a:r>
              <a:rPr lang="en-US" dirty="0" smtClean="0"/>
              <a:t>&lt; </a:t>
            </a:r>
            <a:r>
              <a:rPr lang="en-US" dirty="0" smtClean="0"/>
              <a:t>.05</a:t>
            </a:r>
          </a:p>
          <a:p>
            <a:endParaRPr lang="en-US" i="1" dirty="0"/>
          </a:p>
          <a:p>
            <a:pPr lvl="1"/>
            <a:r>
              <a:rPr lang="en-US" dirty="0" smtClean="0"/>
              <a:t>If there is a very small probability that </a:t>
            </a:r>
            <a:r>
              <a:rPr lang="en-US" i="1" dirty="0" smtClean="0"/>
              <a:t>emotional exhaustion</a:t>
            </a:r>
            <a:r>
              <a:rPr lang="en-US" dirty="0" smtClean="0"/>
              <a:t> is associated with </a:t>
            </a:r>
            <a:r>
              <a:rPr lang="en-US" i="1" dirty="0" smtClean="0"/>
              <a:t>turnover behavior </a:t>
            </a:r>
            <a:r>
              <a:rPr lang="en-US" dirty="0" smtClean="0"/>
              <a:t>(i.e., by chance; 5%), we begin to “believe” that they are related to each other</a:t>
            </a:r>
          </a:p>
          <a:p>
            <a:pPr lvl="1"/>
            <a:endParaRPr lang="en-US" dirty="0"/>
          </a:p>
          <a:p>
            <a:pPr lvl="1"/>
            <a:r>
              <a:rPr lang="en-US" dirty="0" smtClean="0"/>
              <a:t>In this case, we would </a:t>
            </a:r>
            <a:r>
              <a:rPr lang="en-US" i="1" dirty="0" smtClean="0"/>
              <a:t>reject the null hypothesis</a:t>
            </a:r>
            <a:r>
              <a:rPr lang="en-US" dirty="0"/>
              <a:t> </a:t>
            </a:r>
            <a:r>
              <a:rPr lang="en-US" dirty="0" smtClean="0"/>
              <a:t>(basically, we say that it is wrong to say that the two constructs are unrelated)</a:t>
            </a:r>
          </a:p>
          <a:p>
            <a:pPr lvl="1"/>
            <a:endParaRPr lang="en-US" dirty="0"/>
          </a:p>
          <a:p>
            <a:pPr lvl="1"/>
            <a:r>
              <a:rPr lang="en-US" dirty="0" smtClean="0"/>
              <a:t>Furthermore, we conclude that the relation between EE and TO is </a:t>
            </a:r>
            <a:r>
              <a:rPr lang="en-US" i="1" dirty="0" smtClean="0"/>
              <a:t>statistically significant</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4226176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a:t>
            </a:r>
          </a:p>
          <a:p>
            <a:endParaRPr lang="en-US" i="1" dirty="0"/>
          </a:p>
          <a:p>
            <a:pPr lvl="1"/>
            <a:r>
              <a:rPr lang="en-US" dirty="0" smtClean="0"/>
              <a:t>If we observed no relation between emotional exhaustion and turnover behavior (i.e., </a:t>
            </a:r>
            <a:r>
              <a:rPr lang="en-US" i="1" dirty="0" smtClean="0"/>
              <a:t>p </a:t>
            </a:r>
            <a:r>
              <a:rPr lang="en-US" dirty="0" smtClean="0"/>
              <a:t>&gt; .05), we would </a:t>
            </a:r>
            <a:r>
              <a:rPr lang="en-US" i="1" dirty="0" smtClean="0"/>
              <a:t>fail to reject the null hypothesis</a:t>
            </a:r>
            <a:r>
              <a:rPr lang="en-US" dirty="0"/>
              <a:t> </a:t>
            </a:r>
            <a:endParaRPr lang="en-US" dirty="0" smtClean="0"/>
          </a:p>
          <a:p>
            <a:pPr lvl="1"/>
            <a:endParaRPr lang="en-US" dirty="0"/>
          </a:p>
          <a:p>
            <a:pPr lvl="1"/>
            <a:r>
              <a:rPr lang="en-US" dirty="0" smtClean="0"/>
              <a:t>Note that we </a:t>
            </a:r>
            <a:r>
              <a:rPr lang="en-US" u="sng" dirty="0" smtClean="0"/>
              <a:t>do not</a:t>
            </a:r>
            <a:r>
              <a:rPr lang="en-US" dirty="0" smtClean="0"/>
              <a:t> accept the null hypothesis</a:t>
            </a:r>
          </a:p>
          <a:p>
            <a:pPr lvl="1"/>
            <a:endParaRPr lang="en-US" dirty="0"/>
          </a:p>
          <a:p>
            <a:pPr lvl="1"/>
            <a:r>
              <a:rPr lang="en-US" dirty="0" smtClean="0"/>
              <a:t>Furthermore, we could state that the relation between EE and TOI is </a:t>
            </a:r>
            <a:r>
              <a:rPr lang="en-US" i="1" dirty="0" smtClean="0"/>
              <a:t>not statistically significant </a:t>
            </a:r>
            <a:r>
              <a:rPr lang="en-US" dirty="0" smtClean="0"/>
              <a:t>because the corresponding </a:t>
            </a:r>
            <a:r>
              <a:rPr lang="en-US" i="1" dirty="0" smtClean="0"/>
              <a:t>p</a:t>
            </a:r>
            <a:r>
              <a:rPr lang="en-US" dirty="0" smtClean="0"/>
              <a:t>-value is greater than .05</a:t>
            </a:r>
          </a:p>
          <a:p>
            <a:pPr lvl="1"/>
            <a:endParaRPr lang="en-US" dirty="0" smtClean="0"/>
          </a:p>
          <a:p>
            <a:endParaRPr lang="en-US" dirty="0"/>
          </a:p>
          <a:p>
            <a:endParaRPr lang="en-US" dirty="0"/>
          </a:p>
        </p:txBody>
      </p:sp>
    </p:spTree>
    <p:extLst>
      <p:ext uri="{BB962C8B-B14F-4D97-AF65-F5344CB8AC3E}">
        <p14:creationId xmlns:p14="http://schemas.microsoft.com/office/powerpoint/2010/main" val="2835517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r>
              <a:rPr lang="en-US" dirty="0" smtClean="0"/>
              <a:t>In a nutshell, the </a:t>
            </a:r>
            <a:r>
              <a:rPr lang="en-US" i="1" dirty="0" smtClean="0"/>
              <a:t>p</a:t>
            </a:r>
            <a:r>
              <a:rPr lang="en-US" dirty="0" smtClean="0"/>
              <a:t>-value tells us how well the independent variable predictors the dependent variable</a:t>
            </a:r>
          </a:p>
          <a:p>
            <a:pPr lvl="1"/>
            <a:endParaRPr lang="en-US" dirty="0"/>
          </a:p>
          <a:p>
            <a:pPr lvl="1"/>
            <a:r>
              <a:rPr lang="en-US" dirty="0" smtClean="0"/>
              <a:t>In other words, the </a:t>
            </a:r>
            <a:r>
              <a:rPr lang="en-US" i="1" dirty="0" smtClean="0"/>
              <a:t>p</a:t>
            </a:r>
            <a:r>
              <a:rPr lang="en-US" dirty="0" smtClean="0"/>
              <a:t>-value tells us how well the independent variable explains the behavior of the dependent variable</a:t>
            </a:r>
          </a:p>
          <a:p>
            <a:pPr lvl="1"/>
            <a:endParaRPr lang="en-US" dirty="0"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67399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r>
              <a:rPr lang="en-US" dirty="0" smtClean="0"/>
              <a:t>In a nutshell, the </a:t>
            </a:r>
            <a:r>
              <a:rPr lang="en-US" i="1" dirty="0" smtClean="0"/>
              <a:t>p</a:t>
            </a:r>
            <a:r>
              <a:rPr lang="en-US" dirty="0" smtClean="0"/>
              <a:t>-value tells us how well the independent variable predictors the dependent variable</a:t>
            </a:r>
          </a:p>
          <a:p>
            <a:pPr lvl="1"/>
            <a:endParaRPr lang="en-US" dirty="0"/>
          </a:p>
          <a:p>
            <a:pPr lvl="1"/>
            <a:r>
              <a:rPr lang="en-US" dirty="0" smtClean="0"/>
              <a:t>In other words, the </a:t>
            </a:r>
            <a:r>
              <a:rPr lang="en-US" i="1" dirty="0" smtClean="0"/>
              <a:t>p</a:t>
            </a:r>
            <a:r>
              <a:rPr lang="en-US" dirty="0" smtClean="0"/>
              <a:t>-value tells us how well the independent variable explains the variance (i.e., change in ) of the dependent variable</a:t>
            </a:r>
          </a:p>
          <a:p>
            <a:pPr lvl="2"/>
            <a:r>
              <a:rPr lang="en-US" dirty="0" smtClean="0"/>
              <a:t>We use a metric called </a:t>
            </a:r>
            <a:r>
              <a:rPr lang="en-US" i="1" dirty="0" smtClean="0"/>
              <a:t>R</a:t>
            </a:r>
            <a:r>
              <a:rPr lang="en-US" baseline="30000" dirty="0" smtClean="0"/>
              <a:t>2 </a:t>
            </a:r>
            <a:r>
              <a:rPr lang="en-US" dirty="0" smtClean="0"/>
              <a:t>(r-squared) to capture this</a:t>
            </a:r>
            <a:endParaRPr lang="en-US" baseline="30000" dirty="0" smtClean="0"/>
          </a:p>
          <a:p>
            <a:pPr lvl="1"/>
            <a:endParaRPr lang="en-US" dirty="0"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359943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endParaRPr lang="en-US" dirty="0" smtClean="0"/>
          </a:p>
          <a:p>
            <a:pPr lvl="1"/>
            <a:endParaRPr lang="en-US" dirty="0" smtClean="0"/>
          </a:p>
          <a:p>
            <a:pPr lvl="1"/>
            <a:endParaRPr lang="en-US" dirty="0" smtClean="0"/>
          </a:p>
          <a:p>
            <a:endParaRPr lang="en-US" dirty="0"/>
          </a:p>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439578746"/>
              </p:ext>
            </p:extLst>
          </p:nvPr>
        </p:nvGraphicFramePr>
        <p:xfrm>
          <a:off x="0" y="35687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3321193234"/>
              </p:ext>
            </p:extLst>
          </p:nvPr>
        </p:nvGraphicFramePr>
        <p:xfrm>
          <a:off x="7370234" y="35687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024021960"/>
              </p:ext>
            </p:extLst>
          </p:nvPr>
        </p:nvGraphicFramePr>
        <p:xfrm>
          <a:off x="3810000" y="35687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p:cNvSpPr/>
          <p:nvPr/>
        </p:nvSpPr>
        <p:spPr>
          <a:xfrm>
            <a:off x="5130800" y="6311900"/>
            <a:ext cx="18796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R^2 = .10</a:t>
            </a:r>
            <a:endParaRPr lang="en-US" sz="1600" dirty="0">
              <a:solidFill>
                <a:schemeClr val="tx1"/>
              </a:solidFill>
              <a:latin typeface="Arial Rounded MT Bold" panose="020F0704030504030204" pitchFamily="34" charset="0"/>
            </a:endParaRPr>
          </a:p>
        </p:txBody>
      </p:sp>
      <p:sp>
        <p:nvSpPr>
          <p:cNvPr id="12" name="Rectangle 11"/>
          <p:cNvSpPr/>
          <p:nvPr/>
        </p:nvSpPr>
        <p:spPr>
          <a:xfrm>
            <a:off x="8716434" y="6318250"/>
            <a:ext cx="18796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R^2 = .40</a:t>
            </a: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1409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endParaRPr lang="en-US" dirty="0" smtClean="0"/>
          </a:p>
          <a:p>
            <a:pPr lvl="1"/>
            <a:endParaRPr lang="en-US" dirty="0" smtClean="0"/>
          </a:p>
          <a:p>
            <a:pPr lvl="1"/>
            <a:endParaRPr lang="en-US" dirty="0" smtClean="0"/>
          </a:p>
          <a:p>
            <a:endParaRPr lang="en-US" dirty="0"/>
          </a:p>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923226401"/>
              </p:ext>
            </p:extLst>
          </p:nvPr>
        </p:nvGraphicFramePr>
        <p:xfrm>
          <a:off x="3390900" y="35687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flipH="1" flipV="1">
            <a:off x="3530601"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8867" y="3839633"/>
            <a:ext cx="2891367" cy="2472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Systematic variance</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This variation in the outcome variable (i.e., turnover behavior) is due to the independent variable of interest (i.e., emotional exhaustion)</a:t>
            </a:r>
          </a:p>
          <a:p>
            <a:pPr algn="ct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In this example, we can conclude that 40% of the change in turnover behavior is due to emotional exhaustion alone.</a:t>
            </a:r>
            <a:endParaRPr lang="en-US" sz="1100" dirty="0">
              <a:solidFill>
                <a:schemeClr val="tx1"/>
              </a:solidFill>
              <a:latin typeface="Arial Rounded MT Bold" panose="020F0704030504030204" pitchFamily="34" charset="0"/>
            </a:endParaRPr>
          </a:p>
        </p:txBody>
      </p:sp>
      <p:sp>
        <p:nvSpPr>
          <p:cNvPr id="14" name="Rectangle 13"/>
          <p:cNvSpPr/>
          <p:nvPr/>
        </p:nvSpPr>
        <p:spPr>
          <a:xfrm>
            <a:off x="7829550" y="3839633"/>
            <a:ext cx="2891367" cy="2472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Unsystematic variance</a:t>
            </a:r>
          </a:p>
          <a:p>
            <a:pPr algn="ctr"/>
            <a:endParaRPr lang="en-US" sz="1100" i="1"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This variance in the outcome variable (i.e., turnover behavior) results from random factors.</a:t>
            </a:r>
          </a:p>
          <a:p>
            <a:pPr algn="ctr"/>
            <a:endParaRPr lang="en-US" sz="1100" dirty="0">
              <a:solidFill>
                <a:schemeClr val="tx1"/>
              </a:solidFill>
              <a:latin typeface="Arial Rounded MT Bold" panose="020F0704030504030204" pitchFamily="34" charset="0"/>
            </a:endParaRPr>
          </a:p>
          <a:p>
            <a:pPr algn="ct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In this example, we can conclude that 60% of the change in turnover behavior is due to everything else not including emotional exhaustion.</a:t>
            </a:r>
            <a:endParaRPr lang="en-US" sz="1100" dirty="0">
              <a:solidFill>
                <a:schemeClr val="tx1"/>
              </a:solidFill>
              <a:latin typeface="Arial Rounded MT Bold" panose="020F0704030504030204" pitchFamily="34" charset="0"/>
            </a:endParaRPr>
          </a:p>
        </p:txBody>
      </p:sp>
      <p:cxnSp>
        <p:nvCxnSpPr>
          <p:cNvPr id="16" name="Straight Arrow Connector 15"/>
          <p:cNvCxnSpPr/>
          <p:nvPr/>
        </p:nvCxnSpPr>
        <p:spPr>
          <a:xfrm flipV="1">
            <a:off x="6559550"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051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endParaRPr lang="en-US" dirty="0" smtClean="0"/>
          </a:p>
          <a:p>
            <a:pPr lvl="1"/>
            <a:endParaRPr lang="en-US" dirty="0" smtClean="0"/>
          </a:p>
          <a:p>
            <a:pPr lvl="1"/>
            <a:endParaRPr lang="en-US" dirty="0" smtClean="0"/>
          </a:p>
          <a:p>
            <a:endParaRPr lang="en-US" dirty="0"/>
          </a:p>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3309520879"/>
              </p:ext>
            </p:extLst>
          </p:nvPr>
        </p:nvGraphicFramePr>
        <p:xfrm>
          <a:off x="3390900" y="35687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flipH="1" flipV="1">
            <a:off x="3530601"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8867" y="3839633"/>
            <a:ext cx="2891367" cy="2472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Systematic variance</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This variation in the outcome variable (i.e., turnover behavior) is due to the independent variable of interest (i.e., emotional exhaustion)</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In this example, we can conclude that 40% of the change in turnover behavior is due to emotional exhaustion alone.</a:t>
            </a:r>
            <a:endParaRPr lang="en-US" sz="1100" dirty="0">
              <a:solidFill>
                <a:schemeClr val="bg1">
                  <a:lumMod val="65000"/>
                </a:schemeClr>
              </a:solidFill>
              <a:latin typeface="Arial Rounded MT Bold" panose="020F0704030504030204" pitchFamily="34" charset="0"/>
            </a:endParaRPr>
          </a:p>
        </p:txBody>
      </p:sp>
      <p:sp>
        <p:nvSpPr>
          <p:cNvPr id="14" name="Rectangle 13"/>
          <p:cNvSpPr/>
          <p:nvPr/>
        </p:nvSpPr>
        <p:spPr>
          <a:xfrm>
            <a:off x="7829550" y="3839633"/>
            <a:ext cx="2891367" cy="2472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Unsystematic variance</a:t>
            </a:r>
          </a:p>
          <a:p>
            <a:pPr algn="ctr"/>
            <a:endParaRPr lang="en-US" sz="1100" i="1"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This variance in the outcome variable (i.e., turnover behavior) results from random factors.</a:t>
            </a: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In this example, we can conclude that 60% of the change in turnover behavior is due to everything else not including emotional exhaustion.</a:t>
            </a:r>
            <a:endParaRPr lang="en-US" sz="1100" dirty="0">
              <a:solidFill>
                <a:schemeClr val="bg1">
                  <a:lumMod val="65000"/>
                </a:schemeClr>
              </a:solidFill>
              <a:latin typeface="Arial Rounded MT Bold" panose="020F0704030504030204" pitchFamily="34" charset="0"/>
            </a:endParaRPr>
          </a:p>
        </p:txBody>
      </p:sp>
      <p:cxnSp>
        <p:nvCxnSpPr>
          <p:cNvPr id="16" name="Straight Arrow Connector 15"/>
          <p:cNvCxnSpPr/>
          <p:nvPr/>
        </p:nvCxnSpPr>
        <p:spPr>
          <a:xfrm flipV="1">
            <a:off x="6559550"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7448550" y="1674170"/>
                <a:ext cx="4074583" cy="203967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6">
                        <a:lumMod val="75000"/>
                      </a:schemeClr>
                    </a:solidFill>
                    <a:latin typeface="Arial Rounded MT Bold" panose="020F0704030504030204" pitchFamily="34" charset="0"/>
                  </a:rPr>
                  <a:t>Test statistic = </a:t>
                </a:r>
                <a14:m>
                  <m:oMath xmlns:m="http://schemas.openxmlformats.org/officeDocument/2006/math">
                    <m:r>
                      <a:rPr lang="en-US" sz="1600" b="0" i="0" smtClean="0">
                        <a:solidFill>
                          <a:schemeClr val="accent6">
                            <a:lumMod val="75000"/>
                          </a:schemeClr>
                        </a:solidFill>
                        <a:latin typeface="Cambria Math" panose="02040503050406030204" pitchFamily="18" charset="0"/>
                      </a:rPr>
                      <m:t> </m:t>
                    </m:r>
                    <m:f>
                      <m:fPr>
                        <m:ctrlPr>
                          <a:rPr lang="en-US" sz="1600" i="1">
                            <a:solidFill>
                              <a:schemeClr val="accent6">
                                <a:lumMod val="75000"/>
                              </a:schemeClr>
                            </a:solidFill>
                            <a:latin typeface="Cambria Math" panose="02040503050406030204" pitchFamily="18" charset="0"/>
                          </a:rPr>
                        </m:ctrlPr>
                      </m:fPr>
                      <m:num>
                        <m:r>
                          <m:rPr>
                            <m:nor/>
                          </m:rPr>
                          <a:rPr lang="en-US" sz="1600" dirty="0">
                            <a:solidFill>
                              <a:schemeClr val="accent6">
                                <a:lumMod val="75000"/>
                              </a:schemeClr>
                            </a:solidFill>
                            <a:latin typeface="Arial Rounded MT Bold" panose="020F0704030504030204" pitchFamily="34" charset="0"/>
                          </a:rPr>
                          <m:t>Systematic</m:t>
                        </m:r>
                        <m:r>
                          <m:rPr>
                            <m:nor/>
                          </m:rPr>
                          <a:rPr lang="en-US" sz="1600" dirty="0">
                            <a:solidFill>
                              <a:schemeClr val="accent6">
                                <a:lumMod val="75000"/>
                              </a:schemeClr>
                            </a:solidFill>
                            <a:latin typeface="Arial Rounded MT Bold" panose="020F0704030504030204" pitchFamily="34" charset="0"/>
                          </a:rPr>
                          <m:t> </m:t>
                        </m:r>
                        <m:r>
                          <m:rPr>
                            <m:nor/>
                          </m:rPr>
                          <a:rPr lang="en-US" sz="1600" dirty="0">
                            <a:solidFill>
                              <a:schemeClr val="accent6">
                                <a:lumMod val="75000"/>
                              </a:schemeClr>
                            </a:solidFill>
                            <a:latin typeface="Arial Rounded MT Bold" panose="020F0704030504030204" pitchFamily="34" charset="0"/>
                          </a:rPr>
                          <m:t>variance</m:t>
                        </m:r>
                        <m:r>
                          <m:rPr>
                            <m:nor/>
                          </m:rPr>
                          <a:rPr lang="en-US" sz="1600" dirty="0">
                            <a:solidFill>
                              <a:schemeClr val="accent6">
                                <a:lumMod val="75000"/>
                              </a:schemeClr>
                            </a:solidFill>
                            <a:latin typeface="Arial Rounded MT Bold" panose="020F0704030504030204" pitchFamily="34" charset="0"/>
                          </a:rPr>
                          <m:t> </m:t>
                        </m:r>
                      </m:num>
                      <m:den>
                        <m:r>
                          <m:rPr>
                            <m:nor/>
                          </m:rPr>
                          <a:rPr lang="en-US" sz="1600">
                            <a:solidFill>
                              <a:schemeClr val="accent6">
                                <a:lumMod val="75000"/>
                              </a:schemeClr>
                            </a:solidFill>
                            <a:latin typeface="Arial Rounded MT Bold" panose="020F0704030504030204" pitchFamily="34" charset="0"/>
                          </a:rPr>
                          <m:t>Uns</m:t>
                        </m:r>
                        <m:r>
                          <m:rPr>
                            <m:nor/>
                          </m:rPr>
                          <a:rPr lang="en-US" sz="1600" dirty="0">
                            <a:solidFill>
                              <a:schemeClr val="accent6">
                                <a:lumMod val="75000"/>
                              </a:schemeClr>
                            </a:solidFill>
                            <a:latin typeface="Arial Rounded MT Bold" panose="020F0704030504030204" pitchFamily="34" charset="0"/>
                          </a:rPr>
                          <m:t>ystematic</m:t>
                        </m:r>
                        <m:r>
                          <m:rPr>
                            <m:nor/>
                          </m:rPr>
                          <a:rPr lang="en-US" sz="1600" dirty="0">
                            <a:solidFill>
                              <a:schemeClr val="accent6">
                                <a:lumMod val="75000"/>
                              </a:schemeClr>
                            </a:solidFill>
                            <a:latin typeface="Arial Rounded MT Bold" panose="020F0704030504030204" pitchFamily="34" charset="0"/>
                          </a:rPr>
                          <m:t> </m:t>
                        </m:r>
                        <m:r>
                          <m:rPr>
                            <m:nor/>
                          </m:rPr>
                          <a:rPr lang="en-US" sz="1600" dirty="0">
                            <a:solidFill>
                              <a:schemeClr val="accent6">
                                <a:lumMod val="75000"/>
                              </a:schemeClr>
                            </a:solidFill>
                            <a:latin typeface="Arial Rounded MT Bold" panose="020F0704030504030204" pitchFamily="34" charset="0"/>
                          </a:rPr>
                          <m:t>variance</m:t>
                        </m:r>
                        <m:r>
                          <m:rPr>
                            <m:nor/>
                          </m:rPr>
                          <a:rPr lang="en-US" sz="1600" dirty="0">
                            <a:solidFill>
                              <a:schemeClr val="accent6">
                                <a:lumMod val="75000"/>
                              </a:schemeClr>
                            </a:solidFill>
                            <a:latin typeface="Arial Rounded MT Bold" panose="020F0704030504030204" pitchFamily="34" charset="0"/>
                          </a:rPr>
                          <m:t> </m:t>
                        </m:r>
                      </m:den>
                    </m:f>
                  </m:oMath>
                </a14:m>
                <a:endParaRPr lang="en-US" sz="1600" dirty="0" smtClean="0">
                  <a:solidFill>
                    <a:schemeClr val="accent6">
                      <a:lumMod val="75000"/>
                    </a:schemeClr>
                  </a:solidFill>
                  <a:latin typeface="Arial Rounded MT Bold" panose="020F0704030504030204" pitchFamily="34" charset="0"/>
                </a:endParaRPr>
              </a:p>
              <a:p>
                <a:pPr algn="ctr"/>
                <a:endParaRPr lang="en-US" sz="1600" dirty="0" smtClean="0">
                  <a:solidFill>
                    <a:schemeClr val="accent6">
                      <a:lumMod val="60000"/>
                      <a:lumOff val="40000"/>
                    </a:schemeClr>
                  </a:solidFill>
                  <a:latin typeface="Arial Rounded MT Bold" panose="020F0704030504030204" pitchFamily="34" charset="0"/>
                </a:endParaRPr>
              </a:p>
              <a:p>
                <a:pPr algn="ctr"/>
                <a:r>
                  <a:rPr lang="en-US" sz="1600" dirty="0" smtClean="0">
                    <a:solidFill>
                      <a:schemeClr val="accent6">
                        <a:lumMod val="75000"/>
                      </a:schemeClr>
                    </a:solidFill>
                    <a:latin typeface="Arial Rounded MT Bold" panose="020F0704030504030204" pitchFamily="34" charset="0"/>
                  </a:rPr>
                  <a:t>	        = </a:t>
                </a:r>
                <a14:m>
                  <m:oMath xmlns:m="http://schemas.openxmlformats.org/officeDocument/2006/math">
                    <m:r>
                      <a:rPr lang="en-US" sz="1600" b="0" i="0" smtClean="0">
                        <a:solidFill>
                          <a:schemeClr val="accent6">
                            <a:lumMod val="75000"/>
                          </a:schemeClr>
                        </a:solidFill>
                        <a:latin typeface="Cambria Math" panose="02040503050406030204" pitchFamily="18" charset="0"/>
                      </a:rPr>
                      <m:t> </m:t>
                    </m:r>
                    <m:f>
                      <m:fPr>
                        <m:ctrlPr>
                          <a:rPr lang="en-US" sz="1600" i="1">
                            <a:solidFill>
                              <a:schemeClr val="accent6">
                                <a:lumMod val="75000"/>
                              </a:schemeClr>
                            </a:solidFill>
                            <a:latin typeface="Cambria Math" panose="02040503050406030204" pitchFamily="18" charset="0"/>
                          </a:rPr>
                        </m:ctrlPr>
                      </m:fPr>
                      <m:num>
                        <m:r>
                          <m:rPr>
                            <m:nor/>
                          </m:rPr>
                          <a:rPr lang="en-US" sz="1600" b="0" i="0" dirty="0" smtClean="0">
                            <a:solidFill>
                              <a:schemeClr val="accent6">
                                <a:lumMod val="75000"/>
                              </a:schemeClr>
                            </a:solidFill>
                            <a:latin typeface="Arial Rounded MT Bold" panose="020F0704030504030204" pitchFamily="34" charset="0"/>
                          </a:rPr>
                          <m:t>Effect</m:t>
                        </m:r>
                      </m:num>
                      <m:den>
                        <m:r>
                          <m:rPr>
                            <m:nor/>
                          </m:rPr>
                          <a:rPr lang="en-US" sz="1600" b="0" i="0" smtClean="0">
                            <a:solidFill>
                              <a:schemeClr val="accent6">
                                <a:lumMod val="75000"/>
                              </a:schemeClr>
                            </a:solidFill>
                            <a:latin typeface="Arial Rounded MT Bold" panose="020F0704030504030204" pitchFamily="34" charset="0"/>
                          </a:rPr>
                          <m:t>Error</m:t>
                        </m:r>
                        <m:r>
                          <m:rPr>
                            <m:nor/>
                          </m:rPr>
                          <a:rPr lang="en-US" sz="1600" dirty="0">
                            <a:solidFill>
                              <a:schemeClr val="accent6">
                                <a:lumMod val="75000"/>
                              </a:schemeClr>
                            </a:solidFill>
                            <a:latin typeface="Arial Rounded MT Bold" panose="020F0704030504030204" pitchFamily="34" charset="0"/>
                          </a:rPr>
                          <m:t> </m:t>
                        </m:r>
                      </m:den>
                    </m:f>
                  </m:oMath>
                </a14:m>
                <a:endParaRPr lang="en-US" sz="1600" dirty="0">
                  <a:solidFill>
                    <a:schemeClr val="accent6">
                      <a:lumMod val="60000"/>
                      <a:lumOff val="40000"/>
                    </a:schemeClr>
                  </a:solidFill>
                  <a:latin typeface="Arial Rounded MT Bold" panose="020F070403050403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7448550" y="1674170"/>
                <a:ext cx="4074583" cy="2039673"/>
              </a:xfrm>
              <a:prstGeom prst="rect">
                <a:avLst/>
              </a:prstGeom>
              <a:blipFill rotWithShape="0">
                <a:blip r:embed="rId3"/>
                <a:stretch>
                  <a:fillRect/>
                </a:stretch>
              </a:blipFill>
              <a:ln>
                <a:solidFill>
                  <a:schemeClr val="accent6">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95212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phdcomics.com/comics/archive/phd020507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37" y="1248569"/>
            <a:ext cx="10063527" cy="436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51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fontScale="92500"/>
          </a:bodyPr>
          <a:lstStyle/>
          <a:p>
            <a:r>
              <a:rPr lang="en-US" dirty="0" smtClean="0"/>
              <a:t>Summary</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NOTE: We never claim to “accept the null” or to “accept the alternative”</a:t>
            </a:r>
            <a:endParaRPr lang="en-US" dirty="0" smtClean="0"/>
          </a:p>
          <a:p>
            <a:endParaRPr lang="en-US" i="1" dirty="0"/>
          </a:p>
          <a:p>
            <a:pPr marL="457200" lvl="1" indent="0">
              <a:buNone/>
            </a:pPr>
            <a:endParaRPr lang="en-US" dirty="0" smtClean="0"/>
          </a:p>
          <a:p>
            <a:pPr lvl="1"/>
            <a:endParaRPr lang="en-US" dirty="0" smtClean="0"/>
          </a:p>
          <a:p>
            <a:pPr lvl="1"/>
            <a:endParaRPr lang="en-US" dirty="0" smtClean="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42700727"/>
              </p:ext>
            </p:extLst>
          </p:nvPr>
        </p:nvGraphicFramePr>
        <p:xfrm>
          <a:off x="929640" y="2417180"/>
          <a:ext cx="10332720" cy="3093720"/>
        </p:xfrm>
        <a:graphic>
          <a:graphicData uri="http://schemas.openxmlformats.org/drawingml/2006/table">
            <a:tbl>
              <a:tblPr firstRow="1" bandRow="1">
                <a:tableStyleId>{5C22544A-7EE6-4342-B048-85BDC9FD1C3A}</a:tableStyleId>
              </a:tblPr>
              <a:tblGrid>
                <a:gridCol w="866476"/>
                <a:gridCol w="4733122"/>
                <a:gridCol w="4733122"/>
              </a:tblGrid>
              <a:tr h="370840">
                <a:tc>
                  <a:txBody>
                    <a:bodyPr/>
                    <a:lstStyle/>
                    <a:p>
                      <a:pPr algn="l"/>
                      <a:endParaRPr lang="en-US" sz="1200" dirty="0">
                        <a:solidFill>
                          <a:schemeClr val="tx1"/>
                        </a:solidFill>
                        <a:latin typeface="Arial Rounded MT Bold" panose="020F0704030504030204" pitchFamily="34" charset="0"/>
                      </a:endParaRPr>
                    </a:p>
                  </a:txBody>
                  <a:tcPr anchor="ctr">
                    <a:noFill/>
                  </a:tcPr>
                </a:tc>
                <a:tc gridSpan="2">
                  <a:txBody>
                    <a:bodyPr/>
                    <a:lstStyle/>
                    <a:p>
                      <a:pPr algn="ctr"/>
                      <a:r>
                        <a:rPr lang="en-US" sz="1200" dirty="0" smtClean="0">
                          <a:solidFill>
                            <a:schemeClr val="tx1"/>
                          </a:solidFill>
                          <a:latin typeface="Arial Rounded MT Bold" panose="020F0704030504030204" pitchFamily="34" charset="0"/>
                        </a:rPr>
                        <a:t>When </a:t>
                      </a:r>
                      <a:r>
                        <a:rPr lang="en-US" sz="1200" i="0" dirty="0" smtClean="0">
                          <a:solidFill>
                            <a:schemeClr val="tx1"/>
                          </a:solidFill>
                          <a:latin typeface="Arial Rounded MT Bold" panose="020F0704030504030204" pitchFamily="34" charset="0"/>
                        </a:rPr>
                        <a:t>the</a:t>
                      </a:r>
                      <a:r>
                        <a:rPr lang="en-US" sz="1200" i="0" baseline="0" dirty="0" smtClean="0">
                          <a:solidFill>
                            <a:schemeClr val="tx1"/>
                          </a:solidFill>
                          <a:latin typeface="Arial Rounded MT Bold" panose="020F0704030504030204" pitchFamily="34" charset="0"/>
                        </a:rPr>
                        <a:t> </a:t>
                      </a:r>
                      <a:r>
                        <a:rPr lang="en-US" sz="1200" i="1" baseline="0" dirty="0" smtClean="0">
                          <a:solidFill>
                            <a:schemeClr val="tx1"/>
                          </a:solidFill>
                          <a:latin typeface="Arial Rounded MT Bold" panose="020F0704030504030204" pitchFamily="34" charset="0"/>
                        </a:rPr>
                        <a:t>p-</a:t>
                      </a:r>
                      <a:r>
                        <a:rPr lang="en-US" sz="1200" i="0" baseline="0" dirty="0" smtClean="0">
                          <a:solidFill>
                            <a:schemeClr val="tx1"/>
                          </a:solidFill>
                          <a:latin typeface="Arial Rounded MT Bold" panose="020F0704030504030204" pitchFamily="34" charset="0"/>
                        </a:rPr>
                        <a:t>value is…</a:t>
                      </a:r>
                      <a:endParaRPr lang="en-US" sz="1200" dirty="0">
                        <a:solidFill>
                          <a:schemeClr val="tx1"/>
                        </a:solidFill>
                        <a:latin typeface="Arial Rounded MT Bold" panose="020F070403050403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tr>
              <a:tr h="370840">
                <a:tc>
                  <a:txBody>
                    <a:bodyPr/>
                    <a:lstStyle/>
                    <a:p>
                      <a:pPr algn="l"/>
                      <a:endParaRPr lang="en-US" sz="1200">
                        <a:solidFill>
                          <a:schemeClr val="tx1"/>
                        </a:solidFill>
                        <a:latin typeface="Arial Rounded MT Bold" panose="020F0704030504030204" pitchFamily="34" charset="0"/>
                      </a:endParaRPr>
                    </a:p>
                  </a:txBody>
                  <a:tcPr anchor="ctr">
                    <a:noFill/>
                  </a:tcPr>
                </a:tc>
                <a:tc>
                  <a:txBody>
                    <a:bodyPr/>
                    <a:lstStyle/>
                    <a:p>
                      <a:pPr algn="l"/>
                      <a:r>
                        <a:rPr lang="en-US" sz="1400" dirty="0" smtClean="0">
                          <a:solidFill>
                            <a:schemeClr val="tx1"/>
                          </a:solidFill>
                          <a:latin typeface="Arial Rounded MT Bold" panose="020F0704030504030204" pitchFamily="34" charset="0"/>
                        </a:rPr>
                        <a:t>&gt; .05</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a:r>
                        <a:rPr lang="en-US" sz="1400" dirty="0" smtClean="0">
                          <a:solidFill>
                            <a:schemeClr val="tx1"/>
                          </a:solidFill>
                          <a:latin typeface="Arial Rounded MT Bold" panose="020F0704030504030204" pitchFamily="34" charset="0"/>
                        </a:rPr>
                        <a:t>&lt; .05</a:t>
                      </a:r>
                      <a:endParaRPr lang="en-US" sz="1400" dirty="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r h="370840">
                <a:tc rowSpan="3">
                  <a:txBody>
                    <a:bodyPr/>
                    <a:lstStyle/>
                    <a:p>
                      <a:pPr algn="l"/>
                      <a:r>
                        <a:rPr lang="en-US" sz="1200" dirty="0" smtClean="0">
                          <a:solidFill>
                            <a:schemeClr val="tx1"/>
                          </a:solidFill>
                          <a:latin typeface="Arial Rounded MT Bold" panose="020F0704030504030204" pitchFamily="34" charset="0"/>
                        </a:rPr>
                        <a:t>We…</a:t>
                      </a:r>
                      <a:endParaRPr lang="en-US" sz="1200" dirty="0">
                        <a:solidFill>
                          <a:schemeClr val="tx1"/>
                        </a:solidFill>
                        <a:latin typeface="Arial Rounded MT Bold" panose="020F0704030504030204" pitchFamily="34" charset="0"/>
                      </a:endParaRPr>
                    </a:p>
                  </a:txBody>
                  <a:tcPr anchor="ctr">
                    <a:noFill/>
                  </a:tcPr>
                </a:tc>
                <a:tc>
                  <a:txBody>
                    <a:bodyPr/>
                    <a:lstStyle/>
                    <a:p>
                      <a:pPr algn="l"/>
                      <a:r>
                        <a:rPr lang="en-US" sz="1400" dirty="0" smtClean="0">
                          <a:solidFill>
                            <a:schemeClr val="tx1"/>
                          </a:solidFill>
                          <a:latin typeface="Arial Rounded MT Bold" panose="020F0704030504030204" pitchFamily="34" charset="0"/>
                        </a:rPr>
                        <a:t>Fail to reject the null</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l"/>
                      <a:r>
                        <a:rPr lang="en-US" sz="1400" dirty="0" smtClean="0">
                          <a:solidFill>
                            <a:schemeClr val="tx1"/>
                          </a:solidFill>
                          <a:latin typeface="Arial Rounded MT Bold" panose="020F0704030504030204" pitchFamily="34" charset="0"/>
                        </a:rPr>
                        <a:t>Reject the null</a:t>
                      </a:r>
                      <a:endParaRPr lang="en-US" sz="1400" dirty="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r h="370840">
                <a:tc vMerge="1">
                  <a:txBody>
                    <a:bodyPr/>
                    <a:lstStyle/>
                    <a:p>
                      <a:endParaRPr lang="en-US" dirty="0"/>
                    </a:p>
                  </a:txBody>
                  <a:tcPr/>
                </a:tc>
                <a:tc>
                  <a:txBody>
                    <a:bodyPr/>
                    <a:lstStyle/>
                    <a:p>
                      <a:pPr algn="l"/>
                      <a:r>
                        <a:rPr lang="en-US" sz="1400" dirty="0" smtClean="0">
                          <a:solidFill>
                            <a:schemeClr val="tx1"/>
                          </a:solidFill>
                          <a:latin typeface="Arial Rounded MT Bold" panose="020F0704030504030204" pitchFamily="34" charset="0"/>
                        </a:rPr>
                        <a:t>Claim that the effect is likely not to be present</a:t>
                      </a:r>
                    </a:p>
                    <a:p>
                      <a:pPr algn="l"/>
                      <a:endParaRPr lang="en-US" sz="1400" dirty="0" smtClean="0">
                        <a:solidFill>
                          <a:schemeClr val="tx1"/>
                        </a:solidFill>
                        <a:latin typeface="Arial Rounded MT Bold" panose="020F0704030504030204" pitchFamily="34" charset="0"/>
                      </a:endParaRPr>
                    </a:p>
                    <a:p>
                      <a:pPr algn="l"/>
                      <a:r>
                        <a:rPr lang="en-US" sz="1400" dirty="0" smtClean="0">
                          <a:solidFill>
                            <a:schemeClr val="tx1"/>
                          </a:solidFill>
                          <a:latin typeface="Arial Rounded MT Bold" panose="020F0704030504030204" pitchFamily="34" charset="0"/>
                        </a:rPr>
                        <a:t>(Informally, we are saying that is likely</a:t>
                      </a:r>
                      <a:r>
                        <a:rPr lang="en-US" sz="1400" baseline="0" dirty="0" smtClean="0">
                          <a:solidFill>
                            <a:schemeClr val="tx1"/>
                          </a:solidFill>
                          <a:latin typeface="Arial Rounded MT Bold" panose="020F0704030504030204" pitchFamily="34" charset="0"/>
                        </a:rPr>
                        <a:t> wrong to say that an effect is present)</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Rounded MT Bold" panose="020F0704030504030204" pitchFamily="34" charset="0"/>
                        </a:rPr>
                        <a:t>Claim that the effect is likely to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Arial Rounded MT Bold" panose="020F0704030504030204" pitchFamily="34" charset="0"/>
                      </a:endParaRPr>
                    </a:p>
                    <a:p>
                      <a:pPr algn="l"/>
                      <a:r>
                        <a:rPr lang="en-US" sz="1400" dirty="0" smtClean="0">
                          <a:solidFill>
                            <a:schemeClr val="tx1"/>
                          </a:solidFill>
                          <a:latin typeface="Arial Rounded MT Bold" panose="020F0704030504030204" pitchFamily="34" charset="0"/>
                        </a:rPr>
                        <a:t>(Informally, we are saying that is likely</a:t>
                      </a:r>
                      <a:r>
                        <a:rPr lang="en-US" sz="1400" baseline="0" dirty="0" smtClean="0">
                          <a:solidFill>
                            <a:schemeClr val="tx1"/>
                          </a:solidFill>
                          <a:latin typeface="Arial Rounded MT Bold" panose="020F0704030504030204" pitchFamily="34" charset="0"/>
                        </a:rPr>
                        <a:t> wrong to say that there is no effect)</a:t>
                      </a:r>
                      <a:endParaRPr lang="en-US" sz="1400" dirty="0" smtClean="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r h="370840">
                <a:tc vMerge="1">
                  <a:txBody>
                    <a:bodyPr/>
                    <a:lstStyle/>
                    <a:p>
                      <a:endParaRPr lang="en-US"/>
                    </a:p>
                  </a:txBody>
                  <a:tcPr/>
                </a:tc>
                <a:tc>
                  <a:txBody>
                    <a:bodyPr/>
                    <a:lstStyle/>
                    <a:p>
                      <a:pPr algn="l"/>
                      <a:r>
                        <a:rPr lang="en-US" sz="1400" dirty="0" smtClean="0">
                          <a:solidFill>
                            <a:schemeClr val="tx1"/>
                          </a:solidFill>
                          <a:latin typeface="Arial Rounded MT Bold" panose="020F0704030504030204" pitchFamily="34" charset="0"/>
                        </a:rPr>
                        <a:t>State that the</a:t>
                      </a:r>
                      <a:r>
                        <a:rPr lang="en-US" sz="1400" baseline="0" dirty="0" smtClean="0">
                          <a:solidFill>
                            <a:schemeClr val="tx1"/>
                          </a:solidFill>
                          <a:latin typeface="Arial Rounded MT Bold" panose="020F0704030504030204" pitchFamily="34" charset="0"/>
                        </a:rPr>
                        <a:t> observed result is not statistically significant</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Rounded MT Bold" panose="020F0704030504030204" pitchFamily="34" charset="0"/>
                        </a:rPr>
                        <a:t>State that the</a:t>
                      </a:r>
                      <a:r>
                        <a:rPr lang="en-US" sz="1400" baseline="0" dirty="0" smtClean="0">
                          <a:solidFill>
                            <a:schemeClr val="tx1"/>
                          </a:solidFill>
                          <a:latin typeface="Arial Rounded MT Bold" panose="020F0704030504030204" pitchFamily="34" charset="0"/>
                        </a:rPr>
                        <a:t> observed result is statistically significant</a:t>
                      </a:r>
                      <a:endParaRPr lang="en-US" sz="1400" dirty="0" smtClean="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r h="370840">
                <a:tc>
                  <a:txBody>
                    <a:bodyPr/>
                    <a:lstStyle/>
                    <a:p>
                      <a:pPr algn="l"/>
                      <a:endParaRPr lang="en-US" sz="1200" dirty="0">
                        <a:solidFill>
                          <a:schemeClr val="tx1"/>
                        </a:solidFill>
                        <a:latin typeface="Arial Rounded MT Bold" panose="020F0704030504030204" pitchFamily="34" charset="0"/>
                      </a:endParaRPr>
                    </a:p>
                  </a:txBody>
                  <a:tcPr anchor="ctr">
                    <a:noFill/>
                  </a:tcPr>
                </a:tc>
                <a:tc>
                  <a:txBody>
                    <a:bodyPr/>
                    <a:lstStyle/>
                    <a:p>
                      <a:pPr algn="l"/>
                      <a:r>
                        <a:rPr lang="en-US" sz="1400" dirty="0" smtClean="0">
                          <a:solidFill>
                            <a:schemeClr val="tx1"/>
                          </a:solidFill>
                          <a:latin typeface="Arial Rounded MT Bold" panose="020F0704030504030204" pitchFamily="34" charset="0"/>
                        </a:rPr>
                        <a:t>Should not use propose</a:t>
                      </a:r>
                      <a:r>
                        <a:rPr lang="en-US" sz="1400" baseline="0" dirty="0" smtClean="0">
                          <a:solidFill>
                            <a:schemeClr val="tx1"/>
                          </a:solidFill>
                          <a:latin typeface="Arial Rounded MT Bold" panose="020F0704030504030204" pitchFamily="34" charset="0"/>
                        </a:rPr>
                        <a:t> an evidence-based practice recommendation</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l"/>
                      <a:r>
                        <a:rPr lang="en-US" sz="1400" dirty="0" smtClean="0">
                          <a:solidFill>
                            <a:schemeClr val="tx1"/>
                          </a:solidFill>
                          <a:latin typeface="Arial Rounded MT Bold" panose="020F0704030504030204" pitchFamily="34" charset="0"/>
                        </a:rPr>
                        <a:t>Have grounds to make an evidence-based practice recommendation</a:t>
                      </a:r>
                      <a:endParaRPr lang="en-US" sz="1400" dirty="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bl>
          </a:graphicData>
        </a:graphic>
      </p:graphicFrame>
    </p:spTree>
    <p:extLst>
      <p:ext uri="{BB962C8B-B14F-4D97-AF65-F5344CB8AC3E}">
        <p14:creationId xmlns:p14="http://schemas.microsoft.com/office/powerpoint/2010/main" val="3183496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pic>
        <p:nvPicPr>
          <p:cNvPr id="14338" name="Picture 2" descr="Figure4.13"/>
          <p:cNvPicPr>
            <a:picLocks noChangeAspect="1" noChangeArrowheads="1"/>
          </p:cNvPicPr>
          <p:nvPr/>
        </p:nvPicPr>
        <p:blipFill rotWithShape="1">
          <a:blip r:embed="rId2">
            <a:extLst>
              <a:ext uri="{28A0092B-C50C-407E-A947-70E740481C1C}">
                <a14:useLocalDpi xmlns:a14="http://schemas.microsoft.com/office/drawing/2010/main" val="0"/>
              </a:ext>
            </a:extLst>
          </a:blip>
          <a:srcRect b="8507"/>
          <a:stretch/>
        </p:blipFill>
        <p:spPr bwMode="auto">
          <a:xfrm>
            <a:off x="1952759" y="2952978"/>
            <a:ext cx="8286481" cy="2431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pPr lvl="1"/>
            <a:r>
              <a:rPr lang="en-US" dirty="0" smtClean="0"/>
              <a:t>One- vs. two-tailed tests</a:t>
            </a:r>
          </a:p>
          <a:p>
            <a:pPr lvl="1"/>
            <a:endParaRPr lang="en-US" dirty="0"/>
          </a:p>
          <a:p>
            <a:pPr marL="457200" lvl="1" indent="0">
              <a:buNone/>
            </a:pPr>
            <a:endParaRPr lang="en-US" dirty="0" smtClean="0"/>
          </a:p>
          <a:p>
            <a:endParaRPr lang="en-US" dirty="0"/>
          </a:p>
          <a:p>
            <a:endParaRPr lang="en-US" dirty="0" smtClean="0"/>
          </a:p>
          <a:p>
            <a:endParaRPr lang="en-US" dirty="0"/>
          </a:p>
        </p:txBody>
      </p:sp>
      <p:sp>
        <p:nvSpPr>
          <p:cNvPr id="12" name="Rectangle 11"/>
          <p:cNvSpPr/>
          <p:nvPr/>
        </p:nvSpPr>
        <p:spPr>
          <a:xfrm>
            <a:off x="1952757" y="5624777"/>
            <a:ext cx="2561183"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Two-tailed test</a:t>
            </a:r>
          </a:p>
          <a:p>
            <a:pPr algn="ctr"/>
            <a:endParaRPr lang="en-US" sz="1600" dirty="0">
              <a:solidFill>
                <a:schemeClr val="tx1"/>
              </a:solidFill>
              <a:latin typeface="Arial Rounded MT Bold" panose="020F0704030504030204" pitchFamily="34" charset="0"/>
            </a:endParaRPr>
          </a:p>
          <a:p>
            <a:pPr algn="ctr"/>
            <a:r>
              <a:rPr lang="en-US" sz="1600" dirty="0" smtClean="0">
                <a:solidFill>
                  <a:schemeClr val="tx1"/>
                </a:solidFill>
                <a:latin typeface="Arial Rounded MT Bold" panose="020F0704030504030204" pitchFamily="34" charset="0"/>
              </a:rPr>
              <a:t>There is a relation between emotional exhaustion and turnover behavior.</a:t>
            </a:r>
            <a:endParaRPr lang="en-US" sz="1600" dirty="0">
              <a:solidFill>
                <a:schemeClr val="tx1"/>
              </a:solidFill>
              <a:latin typeface="Arial Rounded MT Bold" panose="020F0704030504030204" pitchFamily="34" charset="0"/>
            </a:endParaRPr>
          </a:p>
        </p:txBody>
      </p:sp>
      <p:sp>
        <p:nvSpPr>
          <p:cNvPr id="13" name="Rectangle 12"/>
          <p:cNvSpPr/>
          <p:nvPr/>
        </p:nvSpPr>
        <p:spPr>
          <a:xfrm>
            <a:off x="4815407" y="5624777"/>
            <a:ext cx="2561183"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One-tailed test</a:t>
            </a:r>
          </a:p>
          <a:p>
            <a:pPr algn="ctr"/>
            <a:endParaRPr lang="en-US" sz="1600" dirty="0" smtClean="0">
              <a:solidFill>
                <a:schemeClr val="tx1"/>
              </a:solidFill>
              <a:latin typeface="Arial Rounded MT Bold" panose="020F0704030504030204" pitchFamily="34" charset="0"/>
            </a:endParaRPr>
          </a:p>
          <a:p>
            <a:pPr algn="ctr"/>
            <a:r>
              <a:rPr lang="en-US" sz="1600" dirty="0" smtClean="0">
                <a:solidFill>
                  <a:schemeClr val="tx1"/>
                </a:solidFill>
                <a:latin typeface="Arial Rounded MT Bold" panose="020F0704030504030204" pitchFamily="34" charset="0"/>
              </a:rPr>
              <a:t>There is a negative relation between emotional exhaustion and turnover behavior.</a:t>
            </a:r>
            <a:endParaRPr lang="en-US" sz="1600" dirty="0">
              <a:solidFill>
                <a:schemeClr val="tx1"/>
              </a:solidFill>
              <a:latin typeface="Arial Rounded MT Bold" panose="020F0704030504030204" pitchFamily="34" charset="0"/>
            </a:endParaRPr>
          </a:p>
        </p:txBody>
      </p:sp>
      <p:sp>
        <p:nvSpPr>
          <p:cNvPr id="14" name="Rectangle 13"/>
          <p:cNvSpPr/>
          <p:nvPr/>
        </p:nvSpPr>
        <p:spPr>
          <a:xfrm>
            <a:off x="7678057" y="5624776"/>
            <a:ext cx="2561183"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One-tailed test</a:t>
            </a:r>
          </a:p>
          <a:p>
            <a:pPr algn="ctr"/>
            <a:endParaRPr lang="en-US" sz="1600" dirty="0" smtClean="0">
              <a:solidFill>
                <a:schemeClr val="tx1"/>
              </a:solidFill>
              <a:latin typeface="Arial Rounded MT Bold" panose="020F0704030504030204" pitchFamily="34" charset="0"/>
            </a:endParaRPr>
          </a:p>
          <a:p>
            <a:pPr algn="ctr"/>
            <a:r>
              <a:rPr lang="en-US" sz="1600" dirty="0" smtClean="0">
                <a:solidFill>
                  <a:schemeClr val="tx1"/>
                </a:solidFill>
                <a:latin typeface="Arial Rounded MT Bold" panose="020F0704030504030204" pitchFamily="34" charset="0"/>
              </a:rPr>
              <a:t>There is a positive relation between emotional exhaustion and turnover behavior.</a:t>
            </a: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6444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548287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spTree>
    <p:extLst>
      <p:ext uri="{BB962C8B-B14F-4D97-AF65-F5344CB8AC3E}">
        <p14:creationId xmlns:p14="http://schemas.microsoft.com/office/powerpoint/2010/main" val="1959837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24575" y="2171700"/>
            <a:ext cx="5534025" cy="4581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365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rot="19968939">
            <a:off x="92890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POSITIVE</a:t>
            </a:r>
            <a:endParaRPr lang="en-US" sz="4400" b="1" dirty="0">
              <a:solidFill>
                <a:srgbClr val="FF0000"/>
              </a:solidFill>
              <a:latin typeface="Arial Rounded MT Bold" panose="020F0704030504030204" pitchFamily="34" charset="0"/>
            </a:endParaRPr>
          </a:p>
        </p:txBody>
      </p:sp>
      <p:sp>
        <p:nvSpPr>
          <p:cNvPr id="7" name="Rounded Rectangle 6"/>
          <p:cNvSpPr/>
          <p:nvPr/>
        </p:nvSpPr>
        <p:spPr>
          <a:xfrm rot="19968939">
            <a:off x="650626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NEGATIVE</a:t>
            </a:r>
            <a:endParaRPr lang="en-US" sz="4400" b="1" dirty="0">
              <a:solidFill>
                <a:srgbClr val="FF0000"/>
              </a:solidFill>
              <a:latin typeface="Arial Rounded MT Bold" panose="020F0704030504030204" pitchFamily="34" charset="0"/>
            </a:endParaRPr>
          </a:p>
        </p:txBody>
      </p:sp>
      <p:sp>
        <p:nvSpPr>
          <p:cNvPr id="8" name="Rectangle 7"/>
          <p:cNvSpPr/>
          <p:nvPr/>
        </p:nvSpPr>
        <p:spPr>
          <a:xfrm>
            <a:off x="6124575" y="2171700"/>
            <a:ext cx="5534025" cy="4581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069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95300" y="2300311"/>
            <a:ext cx="5534025" cy="4486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673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rot="19968939">
            <a:off x="92890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POSITIVE</a:t>
            </a:r>
            <a:endParaRPr lang="en-US" sz="4400" b="1" dirty="0">
              <a:solidFill>
                <a:srgbClr val="FF0000"/>
              </a:solidFill>
              <a:latin typeface="Arial Rounded MT Bold" panose="020F0704030504030204" pitchFamily="34" charset="0"/>
            </a:endParaRPr>
          </a:p>
        </p:txBody>
      </p:sp>
      <p:sp>
        <p:nvSpPr>
          <p:cNvPr id="7" name="Rounded Rectangle 6"/>
          <p:cNvSpPr/>
          <p:nvPr/>
        </p:nvSpPr>
        <p:spPr>
          <a:xfrm rot="19968939">
            <a:off x="650626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NEGATIVE</a:t>
            </a:r>
            <a:endParaRPr lang="en-US" sz="4400" b="1" dirty="0">
              <a:solidFill>
                <a:srgbClr val="FF0000"/>
              </a:solidFill>
              <a:latin typeface="Arial Rounded MT Bold" panose="020F0704030504030204" pitchFamily="34" charset="0"/>
            </a:endParaRPr>
          </a:p>
        </p:txBody>
      </p:sp>
      <p:sp>
        <p:nvSpPr>
          <p:cNvPr id="8" name="Rectangle 7"/>
          <p:cNvSpPr/>
          <p:nvPr/>
        </p:nvSpPr>
        <p:spPr>
          <a:xfrm>
            <a:off x="540307" y="2276476"/>
            <a:ext cx="5534025" cy="4476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109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rot="19968939">
            <a:off x="92890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POSITIVE</a:t>
            </a:r>
            <a:endParaRPr lang="en-US" sz="4400" b="1" dirty="0">
              <a:solidFill>
                <a:srgbClr val="FF0000"/>
              </a:solidFill>
              <a:latin typeface="Arial Rounded MT Bold" panose="020F0704030504030204" pitchFamily="34" charset="0"/>
            </a:endParaRPr>
          </a:p>
        </p:txBody>
      </p:sp>
      <p:sp>
        <p:nvSpPr>
          <p:cNvPr id="7" name="Rounded Rectangle 6"/>
          <p:cNvSpPr/>
          <p:nvPr/>
        </p:nvSpPr>
        <p:spPr>
          <a:xfrm rot="19968939">
            <a:off x="650626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NEGATIVE</a:t>
            </a:r>
            <a:endParaRPr lang="en-US" sz="4400" b="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328604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sp>
        <p:nvSpPr>
          <p:cNvPr id="5" name="Rectangle 4"/>
          <p:cNvSpPr/>
          <p:nvPr/>
        </p:nvSpPr>
        <p:spPr>
          <a:xfrm>
            <a:off x="3979328" y="3277730"/>
            <a:ext cx="2453644"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Correct inference</a:t>
            </a:r>
          </a:p>
          <a:p>
            <a:pPr algn="ctr"/>
            <a:endParaRPr lang="en-US" sz="2000" i="1" dirty="0">
              <a:solidFill>
                <a:schemeClr val="tx1"/>
              </a:solidFill>
              <a:latin typeface="Arial Rounded MT Bold" panose="020F0704030504030204" pitchFamily="34" charset="0"/>
            </a:endParaRPr>
          </a:p>
          <a:p>
            <a:pPr algn="ctr"/>
            <a:r>
              <a:rPr lang="en-US" sz="2000" i="1" dirty="0" smtClean="0">
                <a:solidFill>
                  <a:schemeClr val="tx1"/>
                </a:solidFill>
                <a:latin typeface="Arial Rounded MT Bold" panose="020F0704030504030204" pitchFamily="34" charset="0"/>
              </a:rPr>
              <a:t>(true negative)</a:t>
            </a:r>
            <a:endParaRPr lang="en-US" sz="2000" i="1" dirty="0">
              <a:solidFill>
                <a:schemeClr val="tx1"/>
              </a:solidFill>
              <a:latin typeface="Arial Rounded MT Bold" panose="020F0704030504030204" pitchFamily="34" charset="0"/>
            </a:endParaRPr>
          </a:p>
        </p:txBody>
      </p:sp>
      <p:sp>
        <p:nvSpPr>
          <p:cNvPr id="8" name="Rectangle 7"/>
          <p:cNvSpPr/>
          <p:nvPr/>
        </p:nvSpPr>
        <p:spPr>
          <a:xfrm>
            <a:off x="6448207" y="3269262"/>
            <a:ext cx="2445178"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Rounded MT Bold" panose="020F0704030504030204" pitchFamily="34" charset="0"/>
            </a:endParaRPr>
          </a:p>
          <a:p>
            <a:pPr algn="ctr"/>
            <a:endParaRPr lang="en-US" sz="2000" dirty="0" smtClean="0">
              <a:solidFill>
                <a:schemeClr val="tx1"/>
              </a:solidFill>
              <a:latin typeface="Arial Rounded MT Bold" panose="020F0704030504030204" pitchFamily="34" charset="0"/>
            </a:endParaRPr>
          </a:p>
          <a:p>
            <a:pPr algn="ctr"/>
            <a:r>
              <a:rPr lang="en-US" sz="2000" dirty="0" smtClean="0">
                <a:solidFill>
                  <a:schemeClr val="tx1"/>
                </a:solidFill>
                <a:latin typeface="Arial Rounded MT Bold" panose="020F0704030504030204" pitchFamily="34" charset="0"/>
              </a:rPr>
              <a:t>Type II error</a:t>
            </a:r>
          </a:p>
          <a:p>
            <a:pPr algn="ctr"/>
            <a:endParaRPr lang="en-US" sz="2000" i="1" dirty="0">
              <a:solidFill>
                <a:schemeClr val="tx1"/>
              </a:solidFill>
              <a:latin typeface="Arial Rounded MT Bold" panose="020F0704030504030204" pitchFamily="34" charset="0"/>
            </a:endParaRPr>
          </a:p>
          <a:p>
            <a:pPr algn="ctr"/>
            <a:r>
              <a:rPr lang="en-US" sz="2000" i="1" dirty="0" smtClean="0">
                <a:solidFill>
                  <a:schemeClr val="tx1"/>
                </a:solidFill>
                <a:latin typeface="Arial Rounded MT Bold" panose="020F0704030504030204" pitchFamily="34" charset="0"/>
              </a:rPr>
              <a:t>(false negative)</a:t>
            </a:r>
          </a:p>
          <a:p>
            <a:pPr algn="ctr"/>
            <a:endParaRPr lang="en-US" sz="2000" dirty="0">
              <a:solidFill>
                <a:schemeClr val="tx1"/>
              </a:solidFill>
              <a:latin typeface="Arial Rounded MT Bold" panose="020F0704030504030204" pitchFamily="34" charset="0"/>
            </a:endParaRPr>
          </a:p>
          <a:p>
            <a:pPr algn="ctr"/>
            <a:endParaRPr lang="en-US" sz="2000" dirty="0">
              <a:solidFill>
                <a:schemeClr val="tx1"/>
              </a:solidFill>
              <a:latin typeface="Arial Rounded MT Bold" panose="020F0704030504030204" pitchFamily="34" charset="0"/>
            </a:endParaRPr>
          </a:p>
        </p:txBody>
      </p:sp>
      <p:sp>
        <p:nvSpPr>
          <p:cNvPr id="10" name="Rectangle 9"/>
          <p:cNvSpPr/>
          <p:nvPr/>
        </p:nvSpPr>
        <p:spPr>
          <a:xfrm>
            <a:off x="3979328" y="4933280"/>
            <a:ext cx="2453644"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Type I error</a:t>
            </a:r>
          </a:p>
          <a:p>
            <a:pPr algn="ctr"/>
            <a:endParaRPr lang="en-US" sz="2000" dirty="0">
              <a:solidFill>
                <a:schemeClr val="tx1"/>
              </a:solidFill>
              <a:latin typeface="Arial Rounded MT Bold" panose="020F0704030504030204" pitchFamily="34" charset="0"/>
            </a:endParaRPr>
          </a:p>
          <a:p>
            <a:pPr algn="ctr"/>
            <a:r>
              <a:rPr lang="en-US" sz="2000" i="1" dirty="0" smtClean="0">
                <a:solidFill>
                  <a:schemeClr val="tx1"/>
                </a:solidFill>
                <a:latin typeface="Arial Rounded MT Bold" panose="020F0704030504030204" pitchFamily="34" charset="0"/>
              </a:rPr>
              <a:t>(false positive)</a:t>
            </a:r>
            <a:endParaRPr lang="en-US" sz="2000" i="1" dirty="0">
              <a:solidFill>
                <a:schemeClr val="tx1"/>
              </a:solidFill>
              <a:latin typeface="Arial Rounded MT Bold" panose="020F0704030504030204" pitchFamily="34" charset="0"/>
            </a:endParaRPr>
          </a:p>
        </p:txBody>
      </p:sp>
      <p:sp>
        <p:nvSpPr>
          <p:cNvPr id="11" name="Rectangle 10"/>
          <p:cNvSpPr/>
          <p:nvPr/>
        </p:nvSpPr>
        <p:spPr>
          <a:xfrm>
            <a:off x="6448207" y="4933280"/>
            <a:ext cx="2445178"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sym typeface="Wingdings" panose="05000000000000000000" pitchFamily="2" charset="2"/>
              </a:rPr>
              <a:t>Correct inference</a:t>
            </a:r>
          </a:p>
          <a:p>
            <a:pPr algn="ctr"/>
            <a:endParaRPr lang="en-US" sz="2000" i="1" dirty="0">
              <a:solidFill>
                <a:schemeClr val="tx1"/>
              </a:solidFill>
              <a:latin typeface="Arial Rounded MT Bold" panose="020F0704030504030204" pitchFamily="34" charset="0"/>
              <a:sym typeface="Wingdings" panose="05000000000000000000" pitchFamily="2" charset="2"/>
            </a:endParaRPr>
          </a:p>
          <a:p>
            <a:pPr algn="ctr"/>
            <a:r>
              <a:rPr lang="en-US" sz="2000" i="1" dirty="0" smtClean="0">
                <a:solidFill>
                  <a:schemeClr val="tx1"/>
                </a:solidFill>
                <a:latin typeface="Arial Rounded MT Bold" panose="020F0704030504030204" pitchFamily="34" charset="0"/>
                <a:sym typeface="Wingdings" panose="05000000000000000000" pitchFamily="2" charset="2"/>
              </a:rPr>
              <a:t>(true positive)</a:t>
            </a:r>
          </a:p>
        </p:txBody>
      </p:sp>
      <p:sp>
        <p:nvSpPr>
          <p:cNvPr id="9" name="Rectangle 8"/>
          <p:cNvSpPr/>
          <p:nvPr/>
        </p:nvSpPr>
        <p:spPr>
          <a:xfrm>
            <a:off x="2859798" y="3269262"/>
            <a:ext cx="1097280" cy="1645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Fail to reject</a:t>
            </a:r>
            <a:endParaRPr lang="en-US" sz="2000" i="1" dirty="0">
              <a:solidFill>
                <a:schemeClr val="tx1"/>
              </a:solidFill>
              <a:latin typeface="Arial Rounded MT Bold" panose="020F0704030504030204" pitchFamily="34" charset="0"/>
            </a:endParaRPr>
          </a:p>
        </p:txBody>
      </p:sp>
      <p:sp>
        <p:nvSpPr>
          <p:cNvPr id="12" name="Rectangle 11"/>
          <p:cNvSpPr/>
          <p:nvPr/>
        </p:nvSpPr>
        <p:spPr>
          <a:xfrm>
            <a:off x="2859798" y="4923966"/>
            <a:ext cx="1098244" cy="1645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Reject</a:t>
            </a:r>
            <a:endParaRPr lang="en-US" sz="2000" i="1" dirty="0">
              <a:solidFill>
                <a:schemeClr val="tx1"/>
              </a:solidFill>
              <a:latin typeface="Arial Rounded MT Bold" panose="020F0704030504030204" pitchFamily="34" charset="0"/>
            </a:endParaRPr>
          </a:p>
        </p:txBody>
      </p:sp>
      <p:sp>
        <p:nvSpPr>
          <p:cNvPr id="13" name="Rectangle 12"/>
          <p:cNvSpPr/>
          <p:nvPr/>
        </p:nvSpPr>
        <p:spPr>
          <a:xfrm>
            <a:off x="849087" y="3271682"/>
            <a:ext cx="2010711" cy="32836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Decision about the null hypothesis</a:t>
            </a:r>
            <a:endParaRPr lang="en-US" sz="2000" i="1" dirty="0">
              <a:solidFill>
                <a:schemeClr val="tx1"/>
              </a:solidFill>
              <a:latin typeface="Arial Rounded MT Bold" panose="020F0704030504030204" pitchFamily="34" charset="0"/>
            </a:endParaRPr>
          </a:p>
        </p:txBody>
      </p:sp>
      <p:sp>
        <p:nvSpPr>
          <p:cNvPr id="14" name="Rectangle 13"/>
          <p:cNvSpPr/>
          <p:nvPr/>
        </p:nvSpPr>
        <p:spPr>
          <a:xfrm>
            <a:off x="861183" y="2353700"/>
            <a:ext cx="3111373"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Table of errors</a:t>
            </a:r>
            <a:endParaRPr lang="en-US" sz="2000" dirty="0">
              <a:solidFill>
                <a:schemeClr val="tx1"/>
              </a:solidFill>
              <a:latin typeface="Arial Rounded MT Bold" panose="020F0704030504030204" pitchFamily="34" charset="0"/>
            </a:endParaRPr>
          </a:p>
        </p:txBody>
      </p:sp>
      <p:sp>
        <p:nvSpPr>
          <p:cNvPr id="16" name="Rectangle 15"/>
          <p:cNvSpPr/>
          <p:nvPr/>
        </p:nvSpPr>
        <p:spPr>
          <a:xfrm>
            <a:off x="3972556" y="2353699"/>
            <a:ext cx="4920829"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Null hypothesis is…</a:t>
            </a:r>
            <a:endParaRPr lang="en-US" sz="2000" dirty="0">
              <a:solidFill>
                <a:schemeClr val="tx1"/>
              </a:solidFill>
              <a:latin typeface="Arial Rounded MT Bold" panose="020F0704030504030204" pitchFamily="34" charset="0"/>
            </a:endParaRPr>
          </a:p>
        </p:txBody>
      </p:sp>
      <p:sp>
        <p:nvSpPr>
          <p:cNvPr id="17" name="Rectangle 16"/>
          <p:cNvSpPr/>
          <p:nvPr/>
        </p:nvSpPr>
        <p:spPr>
          <a:xfrm>
            <a:off x="3972555" y="2810900"/>
            <a:ext cx="246888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“True”</a:t>
            </a:r>
            <a:endParaRPr lang="en-US" sz="2000" dirty="0">
              <a:solidFill>
                <a:schemeClr val="tx1"/>
              </a:solidFill>
              <a:latin typeface="Arial Rounded MT Bold" panose="020F0704030504030204" pitchFamily="34" charset="0"/>
            </a:endParaRPr>
          </a:p>
        </p:txBody>
      </p:sp>
      <p:sp>
        <p:nvSpPr>
          <p:cNvPr id="18" name="Rectangle 17"/>
          <p:cNvSpPr/>
          <p:nvPr/>
        </p:nvSpPr>
        <p:spPr>
          <a:xfrm>
            <a:off x="6437203" y="2810900"/>
            <a:ext cx="2456182"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“False”</a:t>
            </a: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872039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How to avoid Type I and Type II errors?</a:t>
            </a:r>
          </a:p>
          <a:p>
            <a:pPr lvl="1"/>
            <a:endParaRPr lang="en-US" dirty="0" smtClean="0"/>
          </a:p>
          <a:p>
            <a:pPr lvl="1"/>
            <a:r>
              <a:rPr lang="en-US" dirty="0" smtClean="0"/>
              <a:t>Full disclosure, the relationship between TI and TII is </a:t>
            </a:r>
            <a:r>
              <a:rPr lang="en-US" i="1" dirty="0" smtClean="0"/>
              <a:t>very</a:t>
            </a:r>
            <a:r>
              <a:rPr lang="en-US" dirty="0" smtClean="0"/>
              <a:t> complex. Although we know that as the probability of making a TI error decreases, the probability of making a TII error increases, the exact nature of the relationship between the two errors is unknown.</a:t>
            </a:r>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575834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a:bodyPr>
          <a:lstStyle/>
          <a:p>
            <a:r>
              <a:rPr lang="en-US" dirty="0" smtClean="0"/>
              <a:t>How to avoid Type I and Type II errors?</a:t>
            </a:r>
          </a:p>
          <a:p>
            <a:pPr lvl="1"/>
            <a:endParaRPr lang="en-US" dirty="0" smtClean="0"/>
          </a:p>
          <a:p>
            <a:pPr lvl="1"/>
            <a:r>
              <a:rPr lang="en-US" dirty="0" smtClean="0"/>
              <a:t>A priori power analysis vs. post hoc power analysis</a:t>
            </a:r>
          </a:p>
          <a:p>
            <a:pPr lvl="1"/>
            <a:endParaRPr lang="en-US" dirty="0" smtClean="0"/>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250949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a:bodyPr>
          <a:lstStyle/>
          <a:p>
            <a:r>
              <a:rPr lang="en-US" dirty="0" smtClean="0"/>
              <a:t>How to avoid Type I and Type II errors?</a:t>
            </a:r>
          </a:p>
          <a:p>
            <a:pPr lvl="1"/>
            <a:endParaRPr lang="en-US" dirty="0" smtClean="0"/>
          </a:p>
          <a:p>
            <a:pPr lvl="1"/>
            <a:r>
              <a:rPr lang="en-US" dirty="0" smtClean="0"/>
              <a:t>A priori power analysis vs. post hoc power analysis</a:t>
            </a:r>
          </a:p>
          <a:p>
            <a:pPr lvl="1"/>
            <a:endParaRPr lang="en-US" dirty="0" smtClean="0"/>
          </a:p>
          <a:p>
            <a:pPr lvl="1"/>
            <a:r>
              <a:rPr lang="en-US" dirty="0" smtClean="0"/>
              <a:t>Make sure that your study has sufficient statistical power</a:t>
            </a:r>
          </a:p>
          <a:p>
            <a:pPr lvl="2"/>
            <a:r>
              <a:rPr lang="en-US" dirty="0" smtClean="0"/>
              <a:t>Effectively, we need to make sure that our study/projects include a sufficient number of individuals </a:t>
            </a:r>
          </a:p>
          <a:p>
            <a:pPr lvl="2"/>
            <a:r>
              <a:rPr lang="en-US" dirty="0" smtClean="0"/>
              <a:t>What would you trust more, a result drawn from 100 vs. 1000 individuals?</a:t>
            </a:r>
          </a:p>
          <a:p>
            <a:pPr lvl="1"/>
            <a:endParaRPr lang="en-US" dirty="0"/>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0982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950292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fontScale="92500" lnSpcReduction="10000"/>
          </a:bodyPr>
          <a:lstStyle/>
          <a:p>
            <a:r>
              <a:rPr lang="en-US" dirty="0" smtClean="0"/>
              <a:t>How to avoid Type I and Type II errors?</a:t>
            </a:r>
          </a:p>
          <a:p>
            <a:pPr lvl="1"/>
            <a:endParaRPr lang="en-US" dirty="0" smtClean="0"/>
          </a:p>
          <a:p>
            <a:pPr lvl="1"/>
            <a:r>
              <a:rPr lang="en-US" dirty="0" smtClean="0"/>
              <a:t>A priori power analysis vs. post hoc power analysis</a:t>
            </a:r>
          </a:p>
          <a:p>
            <a:pPr lvl="1"/>
            <a:endParaRPr lang="en-US" dirty="0" smtClean="0"/>
          </a:p>
          <a:p>
            <a:pPr lvl="1"/>
            <a:r>
              <a:rPr lang="en-US" dirty="0" smtClean="0"/>
              <a:t>Make sure that your study has sufficient statistical power</a:t>
            </a:r>
          </a:p>
          <a:p>
            <a:pPr lvl="2"/>
            <a:r>
              <a:rPr lang="en-US" dirty="0" smtClean="0"/>
              <a:t>Effectively, we need to make sure that our study/projects include a sufficient number of individuals </a:t>
            </a:r>
          </a:p>
          <a:p>
            <a:pPr lvl="2"/>
            <a:r>
              <a:rPr lang="en-US" dirty="0" smtClean="0"/>
              <a:t>What would you trust more, a result drawn from 100 vs. 1000 individuals?</a:t>
            </a:r>
          </a:p>
          <a:p>
            <a:pPr lvl="1"/>
            <a:endParaRPr lang="en-US" dirty="0"/>
          </a:p>
          <a:p>
            <a:pPr lvl="1"/>
            <a:r>
              <a:rPr lang="en-US" dirty="0" smtClean="0"/>
              <a:t>Statistical power ranges from 0 to 1.0</a:t>
            </a:r>
          </a:p>
          <a:p>
            <a:pPr lvl="1"/>
            <a:endParaRPr lang="en-US" dirty="0"/>
          </a:p>
          <a:p>
            <a:pPr lvl="1"/>
            <a:r>
              <a:rPr lang="en-US" dirty="0" smtClean="0"/>
              <a:t>We should aim to achieve a power of .8, or an 80% of detecting an effect if one genuinely exists.</a:t>
            </a:r>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36268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Create a research question</a:t>
            </a:r>
            <a:endParaRPr lang="en-US" sz="1100" dirty="0">
              <a:solidFill>
                <a:schemeClr val="bg1">
                  <a:lumMod val="65000"/>
                </a:schemeClr>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a theory to explain the observation</a:t>
            </a:r>
            <a:endParaRPr lang="en-US" sz="1100" dirty="0">
              <a:solidFill>
                <a:schemeClr val="bg1">
                  <a:lumMod val="65000"/>
                </a:schemeClr>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hypotheses to support theory</a:t>
            </a:r>
            <a:endParaRPr lang="en-US" sz="1100" dirty="0">
              <a:solidFill>
                <a:schemeClr val="bg1">
                  <a:lumMod val="65000"/>
                </a:schemeClr>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Analyze data</a:t>
            </a:r>
            <a:endParaRPr lang="en-US" sz="1100" dirty="0">
              <a:solidFill>
                <a:schemeClr val="bg1">
                  <a:lumMod val="65000"/>
                </a:schemeClr>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Arial Rounded MT Bold" panose="020F0704030504030204" pitchFamily="34" charset="0"/>
              </a:rPr>
              <a:t>The textbook approach to HR analytics/evidence-based practice</a:t>
            </a:r>
            <a:endParaRPr lang="en-US" dirty="0">
              <a:solidFill>
                <a:schemeClr val="bg1">
                  <a:lumMod val="65000"/>
                </a:schemeClr>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Not this class!</a:t>
            </a:r>
            <a:endParaRPr lang="en-US" sz="1100" dirty="0">
              <a:solidFill>
                <a:schemeClr val="bg1">
                  <a:lumMod val="65000"/>
                </a:schemeClr>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little bit in this class!</a:t>
            </a:r>
            <a:endParaRPr lang="en-US" sz="1100" dirty="0">
              <a:solidFill>
                <a:schemeClr val="bg1">
                  <a:lumMod val="6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lot in this class!</a:t>
            </a:r>
            <a:endParaRPr lang="en-US" sz="1100" dirty="0">
              <a:solidFill>
                <a:schemeClr val="bg1">
                  <a:lumMod val="6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9237134" y="3022595"/>
            <a:ext cx="1" cy="94826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65000"/>
                  </a:schemeClr>
                </a:solidFill>
                <a:latin typeface="Arial Rounded MT Bold" panose="020F0704030504030204" pitchFamily="34" charset="0"/>
              </a:rPr>
              <a:t>Statistical analysis (depends on what the objective is</a:t>
            </a:r>
            <a:r>
              <a:rPr lang="en-US" sz="1100" dirty="0">
                <a:solidFill>
                  <a:schemeClr val="bg1">
                    <a:lumMod val="65000"/>
                  </a:schemeClr>
                </a:solidFill>
                <a:latin typeface="Arial Rounded MT Bold" panose="020F0704030504030204" pitchFamily="34" charset="0"/>
              </a:rPr>
              <a:t>)</a:t>
            </a:r>
            <a:r>
              <a:rPr lang="en-US" sz="1100" dirty="0" smtClean="0">
                <a:solidFill>
                  <a:schemeClr val="bg1">
                    <a:lumMod val="65000"/>
                  </a:schemeClr>
                </a:solidFill>
                <a:latin typeface="Arial Rounded MT Bold" panose="020F0704030504030204" pitchFamily="34" charset="0"/>
              </a:rPr>
              <a:t> </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Descriptive vs. prescriptive</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Correlation (i.e., association); linear regression; group differences </a:t>
            </a:r>
          </a:p>
          <a:p>
            <a:r>
              <a:rPr lang="en-US" sz="1100" dirty="0" smtClean="0">
                <a:solidFill>
                  <a:schemeClr val="bg1">
                    <a:lumMod val="65000"/>
                  </a:schemeClr>
                </a:solidFill>
                <a:latin typeface="Arial Rounded MT Bold" panose="020F0704030504030204" pitchFamily="34" charset="0"/>
              </a:rPr>
              <a:t>and moderation; non-linear relations </a:t>
            </a:r>
          </a:p>
          <a:p>
            <a:endParaRPr lang="en-US" sz="1100" dirty="0" smtClean="0">
              <a:solidFill>
                <a:schemeClr val="bg1">
                  <a:lumMod val="65000"/>
                </a:schemeClr>
              </a:solidFill>
              <a:latin typeface="Arial Rounded MT Bold" panose="020F0704030504030204" pitchFamily="34" charset="0"/>
            </a:endParaRPr>
          </a:p>
        </p:txBody>
      </p:sp>
    </p:spTree>
    <p:extLst>
      <p:ext uri="{BB962C8B-B14F-4D97-AF65-F5344CB8AC3E}">
        <p14:creationId xmlns:p14="http://schemas.microsoft.com/office/powerpoint/2010/main" val="3692806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Designs</a:t>
            </a:r>
            <a:endParaRPr lang="en-US" dirty="0"/>
          </a:p>
        </p:txBody>
      </p:sp>
      <p:sp>
        <p:nvSpPr>
          <p:cNvPr id="15" name="Content Placeholder 14"/>
          <p:cNvSpPr>
            <a:spLocks noGrp="1"/>
          </p:cNvSpPr>
          <p:nvPr>
            <p:ph idx="1"/>
          </p:nvPr>
        </p:nvSpPr>
        <p:spPr/>
        <p:txBody>
          <a:bodyPr/>
          <a:lstStyle/>
          <a:p>
            <a:r>
              <a:rPr lang="en-US" dirty="0" smtClean="0"/>
              <a:t>Experimental</a:t>
            </a:r>
          </a:p>
          <a:p>
            <a:endParaRPr lang="en-US" dirty="0"/>
          </a:p>
          <a:p>
            <a:r>
              <a:rPr lang="en-US" dirty="0" smtClean="0"/>
              <a:t>Observational</a:t>
            </a:r>
          </a:p>
          <a:p>
            <a:endParaRPr lang="en-US" dirty="0"/>
          </a:p>
          <a:p>
            <a:r>
              <a:rPr lang="en-US" dirty="0" smtClean="0"/>
              <a:t>Quasi-experimental</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829760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Designs</a:t>
            </a:r>
            <a:endParaRPr lang="en-US" dirty="0"/>
          </a:p>
        </p:txBody>
      </p:sp>
      <p:sp>
        <p:nvSpPr>
          <p:cNvPr id="15" name="Content Placeholder 14"/>
          <p:cNvSpPr>
            <a:spLocks noGrp="1"/>
          </p:cNvSpPr>
          <p:nvPr>
            <p:ph idx="1"/>
          </p:nvPr>
        </p:nvSpPr>
        <p:spPr/>
        <p:txBody>
          <a:bodyPr>
            <a:normAutofit/>
          </a:bodyPr>
          <a:lstStyle/>
          <a:p>
            <a:r>
              <a:rPr lang="en-US" dirty="0" smtClean="0"/>
              <a:t>Experimental</a:t>
            </a:r>
          </a:p>
          <a:p>
            <a:endParaRPr lang="en-US" dirty="0"/>
          </a:p>
          <a:p>
            <a:r>
              <a:rPr lang="en-US" dirty="0" smtClean="0"/>
              <a:t>Observational</a:t>
            </a:r>
          </a:p>
          <a:p>
            <a:endParaRPr lang="en-US" dirty="0"/>
          </a:p>
          <a:p>
            <a:r>
              <a:rPr lang="en-US" dirty="0" smtClean="0"/>
              <a:t>Quasi-experimental</a:t>
            </a:r>
          </a:p>
          <a:p>
            <a:endParaRPr lang="en-US" dirty="0"/>
          </a:p>
          <a:p>
            <a:r>
              <a:rPr lang="en-US" dirty="0" smtClean="0"/>
              <a:t>Cross-sectional design vs. longitudinal design</a:t>
            </a:r>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cxnSp>
        <p:nvCxnSpPr>
          <p:cNvPr id="4" name="Straight Connector 3"/>
          <p:cNvCxnSpPr/>
          <p:nvPr/>
        </p:nvCxnSpPr>
        <p:spPr>
          <a:xfrm flipV="1">
            <a:off x="838200" y="4572000"/>
            <a:ext cx="10515600" cy="2540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70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t>Non-convenience samples</a:t>
            </a:r>
          </a:p>
          <a:p>
            <a:endParaRPr lang="en-US" dirty="0"/>
          </a:p>
          <a:p>
            <a:r>
              <a:rPr lang="en-US" dirty="0"/>
              <a:t>Archival sources and</a:t>
            </a:r>
          </a:p>
          <a:p>
            <a:pPr marL="0" indent="0">
              <a:buNone/>
            </a:pPr>
            <a:r>
              <a:rPr lang="en-US" dirty="0"/>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97881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7" name="Rectangle 6"/>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Convenience sampling (also known as availability sampling) is a specific type </a:t>
            </a:r>
            <a:r>
              <a:rPr lang="en-US" dirty="0" smtClean="0">
                <a:solidFill>
                  <a:schemeClr val="tx1"/>
                </a:solidFill>
              </a:rPr>
              <a:t>of non-probability sampling</a:t>
            </a:r>
            <a:r>
              <a:rPr lang="en-US" dirty="0">
                <a:solidFill>
                  <a:schemeClr val="tx1"/>
                </a:solidFill>
              </a:rPr>
              <a:t> method that relies on data collection from population members who are conveniently available to participate in study.</a:t>
            </a:r>
            <a:endParaRPr lang="en-US" dirty="0">
              <a:solidFill>
                <a:schemeClr val="tx1"/>
              </a:solidFill>
            </a:endParaRPr>
          </a:p>
        </p:txBody>
      </p:sp>
      <p:sp>
        <p:nvSpPr>
          <p:cNvPr id="8" name="Rectangle 7"/>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Ease of data collection</a:t>
            </a:r>
          </a:p>
          <a:p>
            <a:pPr marL="342900" indent="-342900">
              <a:buAutoNum type="arabicPeriod"/>
            </a:pPr>
            <a:r>
              <a:rPr lang="en-US" dirty="0" smtClean="0">
                <a:solidFill>
                  <a:schemeClr val="tx1"/>
                </a:solidFill>
              </a:rPr>
              <a:t>Cheap</a:t>
            </a:r>
          </a:p>
          <a:p>
            <a:pPr marL="342900" indent="-342900">
              <a:buAutoNum type="arabicPeriod"/>
            </a:pPr>
            <a:r>
              <a:rPr lang="en-US" dirty="0" smtClean="0">
                <a:solidFill>
                  <a:schemeClr val="tx1"/>
                </a:solidFill>
              </a:rPr>
              <a:t>Timely	</a:t>
            </a:r>
            <a:endParaRPr lang="en-US" dirty="0">
              <a:solidFill>
                <a:schemeClr val="tx1"/>
              </a:solidFill>
            </a:endParaRPr>
          </a:p>
        </p:txBody>
      </p:sp>
      <p:sp>
        <p:nvSpPr>
          <p:cNvPr id="9" name="Rectangle 8"/>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Vulnerable to selection bias</a:t>
            </a:r>
          </a:p>
          <a:p>
            <a:pPr marL="342900" indent="-342900">
              <a:buAutoNum type="arabicPeriod"/>
            </a:pPr>
            <a:r>
              <a:rPr lang="en-US" dirty="0" smtClean="0">
                <a:solidFill>
                  <a:schemeClr val="tx1"/>
                </a:solidFill>
              </a:rPr>
              <a:t>High level of sampling error</a:t>
            </a:r>
          </a:p>
          <a:p>
            <a:pPr marL="342900" indent="-342900">
              <a:buAutoNum type="arabicPeriod"/>
            </a:pPr>
            <a:r>
              <a:rPr lang="en-US" dirty="0" smtClean="0">
                <a:solidFill>
                  <a:schemeClr val="tx1"/>
                </a:solidFill>
              </a:rPr>
              <a:t>Low credibility (sometimes)</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291967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7" name="Rectangle 6"/>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Convenience sampling (also known as availability sampling) is a specific type </a:t>
            </a:r>
            <a:r>
              <a:rPr lang="en-US" dirty="0" smtClean="0">
                <a:solidFill>
                  <a:schemeClr val="tx1"/>
                </a:solidFill>
              </a:rPr>
              <a:t>of non-probability sampling</a:t>
            </a:r>
            <a:r>
              <a:rPr lang="en-US" dirty="0">
                <a:solidFill>
                  <a:schemeClr val="tx1"/>
                </a:solidFill>
              </a:rPr>
              <a:t> method that relies on data collection from population members who are conveniently available to participate in study.</a:t>
            </a:r>
            <a:endParaRPr lang="en-US" dirty="0">
              <a:solidFill>
                <a:schemeClr val="tx1"/>
              </a:solidFill>
            </a:endParaRPr>
          </a:p>
        </p:txBody>
      </p:sp>
      <p:sp>
        <p:nvSpPr>
          <p:cNvPr id="8" name="Rectangle 7"/>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Ease of data collection</a:t>
            </a:r>
          </a:p>
          <a:p>
            <a:pPr marL="342900" indent="-342900">
              <a:buAutoNum type="arabicPeriod"/>
            </a:pPr>
            <a:r>
              <a:rPr lang="en-US" dirty="0" smtClean="0">
                <a:solidFill>
                  <a:schemeClr val="tx1"/>
                </a:solidFill>
              </a:rPr>
              <a:t>Cheap</a:t>
            </a:r>
          </a:p>
          <a:p>
            <a:pPr marL="342900" indent="-342900">
              <a:buAutoNum type="arabicPeriod"/>
            </a:pPr>
            <a:r>
              <a:rPr lang="en-US" dirty="0" smtClean="0">
                <a:solidFill>
                  <a:schemeClr val="tx1"/>
                </a:solidFill>
              </a:rPr>
              <a:t>Timely	</a:t>
            </a:r>
            <a:endParaRPr lang="en-US" dirty="0">
              <a:solidFill>
                <a:schemeClr val="tx1"/>
              </a:solidFill>
            </a:endParaRPr>
          </a:p>
        </p:txBody>
      </p:sp>
      <p:sp>
        <p:nvSpPr>
          <p:cNvPr id="9" name="Rectangle 8"/>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Vulnerable to selection bias</a:t>
            </a:r>
          </a:p>
          <a:p>
            <a:pPr marL="342900" indent="-342900">
              <a:buAutoNum type="arabicPeriod"/>
            </a:pPr>
            <a:r>
              <a:rPr lang="en-US" dirty="0" smtClean="0">
                <a:solidFill>
                  <a:schemeClr val="tx1"/>
                </a:solidFill>
              </a:rPr>
              <a:t>High level of </a:t>
            </a:r>
            <a:r>
              <a:rPr lang="en-US" b="1" dirty="0" smtClean="0">
                <a:solidFill>
                  <a:srgbClr val="FF0000"/>
                </a:solidFill>
              </a:rPr>
              <a:t>sampling error</a:t>
            </a:r>
          </a:p>
          <a:p>
            <a:pPr marL="342900" indent="-342900">
              <a:buAutoNum type="arabicPeriod"/>
            </a:pPr>
            <a:r>
              <a:rPr lang="en-US" dirty="0" smtClean="0">
                <a:solidFill>
                  <a:schemeClr val="tx1"/>
                </a:solidFill>
              </a:rPr>
              <a:t>Low credibility (sometimes)</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760803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7" name="Rectangle 6"/>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Convenience sampling (also known as availability sampling) is a specific type </a:t>
            </a:r>
            <a:r>
              <a:rPr lang="en-US" dirty="0" smtClean="0">
                <a:solidFill>
                  <a:schemeClr val="tx1"/>
                </a:solidFill>
              </a:rPr>
              <a:t>of non-probability sampling</a:t>
            </a:r>
            <a:r>
              <a:rPr lang="en-US" dirty="0">
                <a:solidFill>
                  <a:schemeClr val="tx1"/>
                </a:solidFill>
              </a:rPr>
              <a:t> method that relies on data collection from population members who are conveniently available to participate in study.</a:t>
            </a:r>
            <a:endParaRPr lang="en-US" dirty="0">
              <a:solidFill>
                <a:schemeClr val="tx1"/>
              </a:solidFill>
            </a:endParaRPr>
          </a:p>
        </p:txBody>
      </p:sp>
      <p:sp>
        <p:nvSpPr>
          <p:cNvPr id="8" name="Rectangle 7"/>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Ease of data collection</a:t>
            </a:r>
          </a:p>
          <a:p>
            <a:pPr marL="342900" indent="-342900">
              <a:buAutoNum type="arabicPeriod"/>
            </a:pPr>
            <a:r>
              <a:rPr lang="en-US" dirty="0" smtClean="0">
                <a:solidFill>
                  <a:schemeClr val="tx1"/>
                </a:solidFill>
              </a:rPr>
              <a:t>Cheap</a:t>
            </a:r>
          </a:p>
          <a:p>
            <a:pPr marL="342900" indent="-342900">
              <a:buAutoNum type="arabicPeriod"/>
            </a:pPr>
            <a:r>
              <a:rPr lang="en-US" dirty="0" smtClean="0">
                <a:solidFill>
                  <a:schemeClr val="tx1"/>
                </a:solidFill>
              </a:rPr>
              <a:t>Timely	</a:t>
            </a:r>
            <a:endParaRPr lang="en-US" dirty="0">
              <a:solidFill>
                <a:schemeClr val="tx1"/>
              </a:solidFill>
            </a:endParaRPr>
          </a:p>
        </p:txBody>
      </p:sp>
      <p:sp>
        <p:nvSpPr>
          <p:cNvPr id="9" name="Rectangle 8"/>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Vulnerable to selection bias</a:t>
            </a:r>
          </a:p>
          <a:p>
            <a:pPr marL="342900" indent="-342900">
              <a:buAutoNum type="arabicPeriod"/>
            </a:pPr>
            <a:r>
              <a:rPr lang="en-US" dirty="0" smtClean="0">
                <a:solidFill>
                  <a:schemeClr val="tx1"/>
                </a:solidFill>
              </a:rPr>
              <a:t>High level of </a:t>
            </a:r>
            <a:r>
              <a:rPr lang="en-US" b="1" dirty="0" smtClean="0">
                <a:solidFill>
                  <a:srgbClr val="FF0000"/>
                </a:solidFill>
              </a:rPr>
              <a:t>sampling error</a:t>
            </a:r>
          </a:p>
          <a:p>
            <a:pPr marL="342900" indent="-342900">
              <a:buAutoNum type="arabicPeriod"/>
            </a:pPr>
            <a:r>
              <a:rPr lang="en-US" dirty="0" smtClean="0">
                <a:solidFill>
                  <a:schemeClr val="tx1"/>
                </a:solidFill>
              </a:rPr>
              <a:t>Subjective</a:t>
            </a:r>
          </a:p>
          <a:p>
            <a:pPr marL="342900" indent="-342900">
              <a:buAutoNum type="arabicPeriod"/>
            </a:pPr>
            <a:r>
              <a:rPr lang="en-US" dirty="0" smtClean="0">
                <a:solidFill>
                  <a:schemeClr val="tx1"/>
                </a:solidFill>
              </a:rPr>
              <a:t>Low credibility (sometimes)</a:t>
            </a:r>
          </a:p>
          <a:p>
            <a:pPr marL="342900" indent="-342900">
              <a:buAutoNum type="arabicPeriod"/>
            </a:pPr>
            <a:endParaRPr lang="en-US" dirty="0">
              <a:solidFill>
                <a:schemeClr val="tx1"/>
              </a:solidFill>
            </a:endParaRPr>
          </a:p>
          <a:p>
            <a:r>
              <a:rPr lang="en-US" dirty="0" smtClean="0">
                <a:solidFill>
                  <a:schemeClr val="tx1"/>
                </a:solidFill>
              </a:rPr>
              <a:t>Sampling error vs. sampling variation vs. sampling distribution</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716184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Convenience samples</a:t>
            </a:r>
          </a:p>
          <a:p>
            <a:endParaRPr lang="en-US" dirty="0"/>
          </a:p>
          <a:p>
            <a:r>
              <a:rPr lang="en-US" dirty="0" smtClean="0"/>
              <a:t>Non-convenience samples</a:t>
            </a:r>
          </a:p>
          <a:p>
            <a:endParaRPr lang="en-US" dirty="0"/>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Non-convenience </a:t>
            </a:r>
            <a:r>
              <a:rPr lang="en-US" dirty="0">
                <a:solidFill>
                  <a:schemeClr val="tx1"/>
                </a:solidFill>
              </a:rPr>
              <a:t>sampling </a:t>
            </a:r>
            <a:r>
              <a:rPr lang="en-US" dirty="0" smtClean="0">
                <a:solidFill>
                  <a:schemeClr val="tx1"/>
                </a:solidFill>
              </a:rPr>
              <a:t>is </a:t>
            </a:r>
            <a:r>
              <a:rPr lang="en-US" dirty="0">
                <a:solidFill>
                  <a:schemeClr val="tx1"/>
                </a:solidFill>
              </a:rPr>
              <a:t>a specific type </a:t>
            </a:r>
            <a:r>
              <a:rPr lang="en-US" dirty="0" smtClean="0">
                <a:solidFill>
                  <a:schemeClr val="tx1"/>
                </a:solidFill>
              </a:rPr>
              <a:t>of non-probability sampling</a:t>
            </a:r>
            <a:r>
              <a:rPr lang="en-US" dirty="0">
                <a:solidFill>
                  <a:schemeClr val="tx1"/>
                </a:solidFill>
              </a:rPr>
              <a:t> method that relies on data collection from population members who are </a:t>
            </a:r>
            <a:r>
              <a:rPr lang="en-US" dirty="0" smtClean="0">
                <a:solidFill>
                  <a:schemeClr val="tx1"/>
                </a:solidFill>
              </a:rPr>
              <a:t>not conveniently </a:t>
            </a:r>
            <a:r>
              <a:rPr lang="en-US" dirty="0">
                <a:solidFill>
                  <a:schemeClr val="tx1"/>
                </a:solidFill>
              </a:rPr>
              <a:t>available to participate in </a:t>
            </a:r>
            <a:r>
              <a:rPr lang="en-US" dirty="0" smtClean="0">
                <a:solidFill>
                  <a:schemeClr val="tx1"/>
                </a:solidFill>
              </a:rPr>
              <a:t>study.</a:t>
            </a:r>
            <a:endParaRPr lang="en-US" dirty="0">
              <a:solidFill>
                <a:schemeClr val="tx1"/>
              </a:solidFill>
            </a:endParaRPr>
          </a:p>
        </p:txBody>
      </p:sp>
      <p:sp>
        <p:nvSpPr>
          <p:cNvPr id="9" name="Rectangle 8"/>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Population specific</a:t>
            </a:r>
          </a:p>
          <a:p>
            <a:pPr marL="342900" indent="-342900">
              <a:buAutoNum type="arabicPeriod"/>
            </a:pPr>
            <a:r>
              <a:rPr lang="en-US" dirty="0" smtClean="0">
                <a:solidFill>
                  <a:schemeClr val="tx1"/>
                </a:solidFill>
              </a:rPr>
              <a:t>Informed/Experienced</a:t>
            </a:r>
          </a:p>
          <a:p>
            <a:pPr marL="342900" indent="-342900">
              <a:buAutoNum type="arabicPeriod"/>
            </a:pPr>
            <a:r>
              <a:rPr lang="en-US" dirty="0" smtClean="0">
                <a:solidFill>
                  <a:schemeClr val="tx1"/>
                </a:solidFill>
              </a:rPr>
              <a:t>Credible</a:t>
            </a:r>
          </a:p>
          <a:p>
            <a:pPr marL="342900" indent="-342900">
              <a:buAutoNum type="arabicPeriod"/>
            </a:pPr>
            <a:r>
              <a:rPr lang="en-US" dirty="0" smtClean="0">
                <a:solidFill>
                  <a:schemeClr val="tx1"/>
                </a:solidFill>
              </a:rPr>
              <a:t>Motivated	</a:t>
            </a:r>
            <a:endParaRPr lang="en-US" dirty="0">
              <a:solidFill>
                <a:schemeClr val="tx1"/>
              </a:solidFill>
            </a:endParaRPr>
          </a:p>
        </p:txBody>
      </p:sp>
      <p:sp>
        <p:nvSpPr>
          <p:cNvPr id="10" name="Rectangle 9"/>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Sample size concerns</a:t>
            </a:r>
          </a:p>
          <a:p>
            <a:pPr marL="342900" indent="-342900">
              <a:buAutoNum type="arabicPeriod"/>
            </a:pPr>
            <a:r>
              <a:rPr lang="en-US" dirty="0" smtClean="0">
                <a:solidFill>
                  <a:schemeClr val="tx1"/>
                </a:solidFill>
              </a:rPr>
              <a:t>Access</a:t>
            </a:r>
          </a:p>
          <a:p>
            <a:pPr marL="342900" indent="-342900">
              <a:buAutoNum type="arabicPeriod"/>
            </a:pPr>
            <a:r>
              <a:rPr lang="en-US" dirty="0" smtClean="0">
                <a:solidFill>
                  <a:schemeClr val="tx1"/>
                </a:solidFill>
              </a:rPr>
              <a:t>Turnover</a:t>
            </a:r>
          </a:p>
          <a:p>
            <a:pPr marL="342900" indent="-342900">
              <a:buAutoNum type="arabicPeriod"/>
            </a:pPr>
            <a:r>
              <a:rPr lang="en-US" dirty="0" smtClean="0">
                <a:solidFill>
                  <a:schemeClr val="tx1"/>
                </a:solidFill>
              </a:rPr>
              <a:t>Subjective</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836329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Convenience samples</a:t>
            </a:r>
          </a:p>
          <a:p>
            <a:endParaRPr lang="en-US" dirty="0">
              <a:solidFill>
                <a:schemeClr val="bg1">
                  <a:lumMod val="65000"/>
                </a:schemeClr>
              </a:solidFill>
            </a:endParaRPr>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smtClean="0"/>
              <a:t>Archival </a:t>
            </a:r>
            <a:r>
              <a:rPr lang="en-US" dirty="0" smtClean="0"/>
              <a:t>sources and</a:t>
            </a:r>
          </a:p>
          <a:p>
            <a:pPr marL="0" indent="0">
              <a:buNone/>
            </a:pPr>
            <a:r>
              <a:rPr lang="en-US" dirty="0"/>
              <a:t> </a:t>
            </a:r>
            <a:r>
              <a:rPr lang="en-US" dirty="0" smtClean="0"/>
              <a:t>  organizational records</a:t>
            </a:r>
            <a:endParaRPr lang="en-US" dirty="0" smtClean="0"/>
          </a:p>
          <a:p>
            <a:endParaRPr lang="en-US" dirty="0"/>
          </a:p>
          <a:p>
            <a:pPr marL="0" indent="0">
              <a:buNone/>
            </a:pPr>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At times, researchers may be able to collect data from organizational records that can assist them in their HR analytic efforts. For example, it may be prudent for performance data to be curated from org records instead of asking the respondent to self-report their performance.</a:t>
            </a:r>
            <a:endParaRPr lang="en-US" dirty="0">
              <a:solidFill>
                <a:schemeClr val="tx1"/>
              </a:solidFill>
            </a:endParaRPr>
          </a:p>
        </p:txBody>
      </p:sp>
      <p:sp>
        <p:nvSpPr>
          <p:cNvPr id="9" name="Rectangle 8"/>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Accurate/Objective</a:t>
            </a:r>
          </a:p>
          <a:p>
            <a:r>
              <a:rPr lang="en-US" dirty="0" smtClean="0">
                <a:solidFill>
                  <a:schemeClr val="tx1"/>
                </a:solidFill>
              </a:rPr>
              <a:t>	</a:t>
            </a:r>
            <a:endParaRPr lang="en-US" dirty="0">
              <a:solidFill>
                <a:schemeClr val="tx1"/>
              </a:solidFill>
            </a:endParaRPr>
          </a:p>
        </p:txBody>
      </p:sp>
      <p:sp>
        <p:nvSpPr>
          <p:cNvPr id="10" name="Rectangle 9"/>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Availability</a:t>
            </a:r>
          </a:p>
          <a:p>
            <a:pPr marL="342900" indent="-342900">
              <a:buAutoNum type="arabicPeriod"/>
            </a:pPr>
            <a:r>
              <a:rPr lang="en-US" dirty="0" smtClean="0">
                <a:solidFill>
                  <a:schemeClr val="tx1"/>
                </a:solidFill>
              </a:rPr>
              <a:t>Out dated</a:t>
            </a:r>
          </a:p>
          <a:p>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78624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352012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5406283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pPr marL="0" indent="0" algn="ctr">
              <a:buNone/>
            </a:pPr>
            <a:r>
              <a:rPr lang="en-US" dirty="0"/>
              <a:t>“The many, as we say, are seen but not known, and the ideas are known but not seen” (Plato, The Republic)</a:t>
            </a:r>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1993101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1249362" y="2764367"/>
            <a:ext cx="483393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latin typeface="Calibri" panose="020F0502020204030204" pitchFamily="34" charset="0"/>
                <a:cs typeface="Calibri" panose="020F0502020204030204" pitchFamily="34" charset="0"/>
              </a:rPr>
              <a:t>Observed </a:t>
            </a:r>
            <a:r>
              <a:rPr lang="en-US" sz="2800" dirty="0">
                <a:solidFill>
                  <a:schemeClr val="tx1"/>
                </a:solidFill>
                <a:latin typeface="Calibri" panose="020F0502020204030204" pitchFamily="34" charset="0"/>
                <a:cs typeface="Calibri" panose="020F0502020204030204" pitchFamily="34" charset="0"/>
              </a:rPr>
              <a:t>variables (</a:t>
            </a:r>
            <a:r>
              <a:rPr lang="en-US" sz="2800" dirty="0" smtClean="0">
                <a:solidFill>
                  <a:schemeClr val="tx1"/>
                </a:solidFill>
                <a:latin typeface="Calibri" panose="020F0502020204030204" pitchFamily="34" charset="0"/>
                <a:cs typeface="Calibri" panose="020F0502020204030204" pitchFamily="34" charset="0"/>
              </a:rPr>
              <a:t>sometimes called </a:t>
            </a:r>
            <a:r>
              <a:rPr lang="en-US" sz="2800" i="1" dirty="0" smtClean="0">
                <a:solidFill>
                  <a:schemeClr val="tx1"/>
                </a:solidFill>
                <a:latin typeface="Calibri" panose="020F0502020204030204" pitchFamily="34" charset="0"/>
                <a:cs typeface="Calibri" panose="020F0502020204030204" pitchFamily="34" charset="0"/>
              </a:rPr>
              <a:t>observable</a:t>
            </a:r>
            <a:r>
              <a:rPr lang="en-US" sz="2800" dirty="0">
                <a:solidFill>
                  <a:schemeClr val="tx1"/>
                </a:solidFill>
                <a:latin typeface="Calibri" panose="020F0502020204030204" pitchFamily="34" charset="0"/>
                <a:cs typeface="Calibri" panose="020F0502020204030204" pitchFamily="34" charset="0"/>
              </a:rPr>
              <a:t> variables or </a:t>
            </a:r>
            <a:r>
              <a:rPr lang="en-US" sz="2800" i="1" dirty="0">
                <a:solidFill>
                  <a:schemeClr val="tx1"/>
                </a:solidFill>
                <a:latin typeface="Calibri" panose="020F0502020204030204" pitchFamily="34" charset="0"/>
                <a:cs typeface="Calibri" panose="020F0502020204030204" pitchFamily="34" charset="0"/>
              </a:rPr>
              <a:t>measured variables</a:t>
            </a:r>
            <a:r>
              <a:rPr lang="en-US" sz="2800" dirty="0">
                <a:solidFill>
                  <a:schemeClr val="tx1"/>
                </a:solidFill>
                <a:latin typeface="Calibri" panose="020F0502020204030204" pitchFamily="34" charset="0"/>
                <a:cs typeface="Calibri" panose="020F0502020204030204" pitchFamily="34" charset="0"/>
              </a:rPr>
              <a:t>) are actually measured by the researcher. </a:t>
            </a:r>
            <a:endParaRPr lang="en-US" sz="2800" dirty="0" smtClean="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8" name="Rectangle 7"/>
          <p:cNvSpPr/>
          <p:nvPr/>
        </p:nvSpPr>
        <p:spPr>
          <a:xfrm>
            <a:off x="6301581" y="2764367"/>
            <a:ext cx="483393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latin typeface="Calibri" panose="020F0502020204030204" pitchFamily="34" charset="0"/>
                <a:cs typeface="Calibri" panose="020F0502020204030204" pitchFamily="34" charset="0"/>
              </a:rPr>
              <a:t>Latent variables are </a:t>
            </a:r>
            <a:r>
              <a:rPr lang="en-US" sz="2800" dirty="0">
                <a:solidFill>
                  <a:schemeClr val="tx1"/>
                </a:solidFill>
                <a:latin typeface="Calibri" panose="020F0502020204030204" pitchFamily="34" charset="0"/>
                <a:cs typeface="Calibri" panose="020F0502020204030204" pitchFamily="34" charset="0"/>
              </a:rPr>
              <a:t>variables that are not directly observed but are rather inferred (through a mathematical model) from other variables that are observed (directly measured).</a:t>
            </a:r>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7725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endParaRPr lang="en-US" dirty="0"/>
          </a:p>
          <a:p>
            <a:endParaRPr lang="en-US" dirty="0"/>
          </a:p>
        </p:txBody>
      </p:sp>
      <p:sp>
        <p:nvSpPr>
          <p:cNvPr id="2" name="Title 1"/>
          <p:cNvSpPr>
            <a:spLocks noGrp="1"/>
          </p:cNvSpPr>
          <p:nvPr>
            <p:ph type="title"/>
          </p:nvPr>
        </p:nvSpPr>
        <p:spPr/>
        <p:txBody>
          <a:bodyPr/>
          <a:lstStyle/>
          <a:p>
            <a:r>
              <a:rPr lang="en-US" dirty="0" smtClean="0"/>
              <a:t>Data types</a:t>
            </a:r>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3" name="Oval 2"/>
          <p:cNvSpPr/>
          <p:nvPr/>
        </p:nvSpPr>
        <p:spPr>
          <a:xfrm>
            <a:off x="6815666" y="3606800"/>
            <a:ext cx="3352800" cy="1752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satisfaction</a:t>
            </a:r>
            <a:endParaRPr lang="en-US" dirty="0">
              <a:solidFill>
                <a:schemeClr val="tx1"/>
              </a:solidFill>
            </a:endParaRPr>
          </a:p>
        </p:txBody>
      </p:sp>
      <p:sp>
        <p:nvSpPr>
          <p:cNvPr id="4" name="Rectangle 3"/>
          <p:cNvSpPr/>
          <p:nvPr/>
        </p:nvSpPr>
        <p:spPr>
          <a:xfrm>
            <a:off x="2451100" y="2556195"/>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Coworker satisfaction</a:t>
            </a:r>
            <a:endParaRPr lang="en-US" dirty="0">
              <a:solidFill>
                <a:schemeClr val="tx1"/>
              </a:solidFill>
            </a:endParaRPr>
          </a:p>
        </p:txBody>
      </p:sp>
      <p:sp>
        <p:nvSpPr>
          <p:cNvPr id="7" name="Rectangle 6"/>
          <p:cNvSpPr/>
          <p:nvPr/>
        </p:nvSpPr>
        <p:spPr>
          <a:xfrm>
            <a:off x="2451100" y="3423922"/>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Supervisor satisfaction</a:t>
            </a:r>
            <a:endParaRPr lang="en-US" dirty="0">
              <a:solidFill>
                <a:schemeClr val="tx1"/>
              </a:solidFill>
            </a:endParaRPr>
          </a:p>
        </p:txBody>
      </p:sp>
      <p:sp>
        <p:nvSpPr>
          <p:cNvPr id="8" name="Rectangle 7"/>
          <p:cNvSpPr/>
          <p:nvPr/>
        </p:nvSpPr>
        <p:spPr>
          <a:xfrm>
            <a:off x="2451100" y="4291649"/>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Pay </a:t>
            </a:r>
          </a:p>
          <a:p>
            <a:pPr algn="ctr"/>
            <a:r>
              <a:rPr lang="en-US" dirty="0" smtClean="0">
                <a:solidFill>
                  <a:schemeClr val="tx1"/>
                </a:solidFill>
              </a:rPr>
              <a:t>satisfaction</a:t>
            </a:r>
            <a:endParaRPr lang="en-US" dirty="0">
              <a:solidFill>
                <a:schemeClr val="tx1"/>
              </a:solidFill>
            </a:endParaRPr>
          </a:p>
        </p:txBody>
      </p:sp>
      <p:sp>
        <p:nvSpPr>
          <p:cNvPr id="9" name="Rectangle 8"/>
          <p:cNvSpPr/>
          <p:nvPr/>
        </p:nvSpPr>
        <p:spPr>
          <a:xfrm>
            <a:off x="2451100" y="5159376"/>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 </a:t>
            </a:r>
          </a:p>
          <a:p>
            <a:pPr algn="ctr"/>
            <a:r>
              <a:rPr lang="en-US" dirty="0" smtClean="0">
                <a:solidFill>
                  <a:schemeClr val="tx1"/>
                </a:solidFill>
              </a:rPr>
              <a:t>satisfaction</a:t>
            </a:r>
            <a:endParaRPr lang="en-US" dirty="0">
              <a:solidFill>
                <a:schemeClr val="tx1"/>
              </a:solidFill>
            </a:endParaRPr>
          </a:p>
        </p:txBody>
      </p:sp>
      <p:sp>
        <p:nvSpPr>
          <p:cNvPr id="10" name="Rectangle 9"/>
          <p:cNvSpPr/>
          <p:nvPr/>
        </p:nvSpPr>
        <p:spPr>
          <a:xfrm>
            <a:off x="2451100" y="6027103"/>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Promotion satisfaction</a:t>
            </a:r>
            <a:endParaRPr lang="en-US" dirty="0">
              <a:solidFill>
                <a:schemeClr val="tx1"/>
              </a:solidFill>
            </a:endParaRPr>
          </a:p>
        </p:txBody>
      </p:sp>
      <p:cxnSp>
        <p:nvCxnSpPr>
          <p:cNvPr id="13" name="Straight Arrow Connector 12"/>
          <p:cNvCxnSpPr>
            <a:stCxn id="3" idx="2"/>
          </p:cNvCxnSpPr>
          <p:nvPr/>
        </p:nvCxnSpPr>
        <p:spPr>
          <a:xfrm flipH="1" flipV="1">
            <a:off x="4241800" y="2921955"/>
            <a:ext cx="2573866" cy="1561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3" idx="2"/>
            <a:endCxn id="7" idx="3"/>
          </p:cNvCxnSpPr>
          <p:nvPr/>
        </p:nvCxnSpPr>
        <p:spPr>
          <a:xfrm flipH="1" flipV="1">
            <a:off x="4241800" y="3789682"/>
            <a:ext cx="2573866" cy="693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2"/>
            <a:endCxn id="8" idx="3"/>
          </p:cNvCxnSpPr>
          <p:nvPr/>
        </p:nvCxnSpPr>
        <p:spPr>
          <a:xfrm flipH="1">
            <a:off x="4241800" y="4483100"/>
            <a:ext cx="2573866" cy="17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2"/>
            <a:endCxn id="9" idx="3"/>
          </p:cNvCxnSpPr>
          <p:nvPr/>
        </p:nvCxnSpPr>
        <p:spPr>
          <a:xfrm flipH="1">
            <a:off x="4241800" y="4483100"/>
            <a:ext cx="2573866" cy="1042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 idx="2"/>
            <a:endCxn id="10" idx="3"/>
          </p:cNvCxnSpPr>
          <p:nvPr/>
        </p:nvCxnSpPr>
        <p:spPr>
          <a:xfrm flipH="1">
            <a:off x="4241800" y="4483100"/>
            <a:ext cx="2573866" cy="1909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649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t>Ordinal variable (categorical)</a:t>
            </a:r>
          </a:p>
          <a:p>
            <a:endParaRPr lang="en-US" dirty="0"/>
          </a:p>
          <a:p>
            <a:r>
              <a:rPr lang="en-US" dirty="0" smtClean="0"/>
              <a:t>Interval variable (continuous)</a:t>
            </a:r>
          </a:p>
          <a:p>
            <a:endParaRPr lang="en-US" dirty="0"/>
          </a:p>
          <a:p>
            <a:r>
              <a:rPr lang="en-US" dirty="0" smtClean="0"/>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80903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latin typeface="Calibri" panose="020F0502020204030204" pitchFamily="34" charset="0"/>
                <a:cs typeface="Calibri" panose="020F0502020204030204" pitchFamily="34" charset="0"/>
              </a:rPr>
              <a:t>Nominal variables are used to scale labels used to identify </a:t>
            </a:r>
            <a:r>
              <a:rPr lang="en-US" sz="2400" i="1" dirty="0" smtClean="0">
                <a:solidFill>
                  <a:schemeClr val="tx1"/>
                </a:solidFill>
                <a:latin typeface="Calibri" panose="020F0502020204030204" pitchFamily="34" charset="0"/>
                <a:cs typeface="Calibri" panose="020F0502020204030204" pitchFamily="34" charset="0"/>
              </a:rPr>
              <a:t>groups</a:t>
            </a:r>
            <a:r>
              <a:rPr lang="en-US" sz="2400" dirty="0" smtClean="0">
                <a:solidFill>
                  <a:schemeClr val="tx1"/>
                </a:solidFill>
                <a:latin typeface="Calibri" panose="020F0502020204030204" pitchFamily="34" charset="0"/>
                <a:cs typeface="Calibri" panose="020F0502020204030204" pitchFamily="34" charset="0"/>
              </a:rPr>
              <a:t> of people who share a common attribute that is not shared by people in other groups.</a:t>
            </a:r>
          </a:p>
          <a:p>
            <a:endParaRPr lang="en-US" sz="2400" dirty="0">
              <a:solidFill>
                <a:schemeClr val="tx1"/>
              </a:solidFill>
              <a:latin typeface="Calibri" panose="020F0502020204030204" pitchFamily="34" charset="0"/>
              <a:cs typeface="Calibri" panose="020F0502020204030204" pitchFamily="34" charset="0"/>
            </a:endParaRPr>
          </a:p>
          <a:p>
            <a:r>
              <a:rPr lang="en-US" sz="2400" dirty="0" smtClean="0">
                <a:solidFill>
                  <a:schemeClr val="tx1"/>
                </a:solidFill>
                <a:latin typeface="Calibri" panose="020F0502020204030204" pitchFamily="34" charset="0"/>
                <a:cs typeface="Calibri" panose="020F0502020204030204" pitchFamily="34" charset="0"/>
              </a:rPr>
              <a:t>Characteristics: Cannot be ordered; cannot be measured</a:t>
            </a:r>
          </a:p>
          <a:p>
            <a:endParaRPr lang="en-US" sz="2400" dirty="0" smtClean="0">
              <a:solidFill>
                <a:schemeClr val="tx1"/>
              </a:solidFill>
              <a:latin typeface="Calibri" panose="020F0502020204030204" pitchFamily="34" charset="0"/>
              <a:cs typeface="Calibri" panose="020F0502020204030204" pitchFamily="34" charset="0"/>
            </a:endParaRPr>
          </a:p>
          <a:p>
            <a:r>
              <a:rPr lang="en-US" sz="2400" dirty="0" smtClean="0">
                <a:solidFill>
                  <a:schemeClr val="tx1"/>
                </a:solidFill>
                <a:latin typeface="Calibri" panose="020F0502020204030204" pitchFamily="34" charset="0"/>
                <a:cs typeface="Calibri" panose="020F0502020204030204" pitchFamily="34" charset="0"/>
              </a:rPr>
              <a:t>Examples: Sex; race; etc.</a:t>
            </a: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5551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latin typeface="Calibri" panose="020F0502020204030204" pitchFamily="34" charset="0"/>
                <a:cs typeface="Calibri" panose="020F0502020204030204" pitchFamily="34" charset="0"/>
              </a:rPr>
              <a:t>Can </a:t>
            </a:r>
            <a:r>
              <a:rPr lang="en-US" sz="2400" dirty="0">
                <a:solidFill>
                  <a:schemeClr val="tx1"/>
                </a:solidFill>
                <a:latin typeface="Calibri" panose="020F0502020204030204" pitchFamily="34" charset="0"/>
                <a:cs typeface="Calibri" panose="020F0502020204030204" pitchFamily="34" charset="0"/>
              </a:rPr>
              <a:t>be analyzed using the grouping method. The variables can be grouped together into categories, and for each category, the frequency or percentage can be calculated. </a:t>
            </a:r>
            <a:endParaRPr lang="en-US" sz="2800" dirty="0">
              <a:solidFill>
                <a:schemeClr val="tx1"/>
              </a:solidFill>
              <a:latin typeface="Calibri" panose="020F0502020204030204" pitchFamily="34" charset="0"/>
              <a:cs typeface="Calibri" panose="020F0502020204030204" pitchFamily="34" charset="0"/>
            </a:endParaRPr>
          </a:p>
          <a:p>
            <a:endParaRPr lang="en-US" sz="2800" dirty="0" smtClean="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24168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latin typeface="Calibri" panose="020F0502020204030204" pitchFamily="34" charset="0"/>
                <a:cs typeface="Calibri" panose="020F0502020204030204" pitchFamily="34" charset="0"/>
              </a:rPr>
              <a:t>Can </a:t>
            </a:r>
            <a:r>
              <a:rPr lang="en-US" sz="2400" dirty="0">
                <a:solidFill>
                  <a:schemeClr val="tx1"/>
                </a:solidFill>
                <a:latin typeface="Calibri" panose="020F0502020204030204" pitchFamily="34" charset="0"/>
                <a:cs typeface="Calibri" panose="020F0502020204030204" pitchFamily="34" charset="0"/>
              </a:rPr>
              <a:t>be analyzed using the grouping method. The variables can be grouped together into categories, and for each category, the frequency or percentage can be calculated</a:t>
            </a:r>
            <a:r>
              <a:rPr lang="en-US" sz="2400" dirty="0" smtClean="0">
                <a:solidFill>
                  <a:schemeClr val="tx1"/>
                </a:solidFill>
                <a:latin typeface="Calibri" panose="020F0502020204030204" pitchFamily="34" charset="0"/>
                <a:cs typeface="Calibri" panose="020F0502020204030204" pitchFamily="34" charset="0"/>
              </a:rPr>
              <a:t>.</a:t>
            </a:r>
          </a:p>
          <a:p>
            <a:endParaRPr lang="en-US" sz="2400" dirty="0">
              <a:solidFill>
                <a:schemeClr val="tx1"/>
              </a:solidFill>
              <a:latin typeface="Calibri" panose="020F0502020204030204" pitchFamily="34" charset="0"/>
              <a:cs typeface="Calibri" panose="020F0502020204030204" pitchFamily="34" charset="0"/>
            </a:endParaRPr>
          </a:p>
          <a:p>
            <a:r>
              <a:rPr lang="en-US" sz="2400" dirty="0" smtClean="0">
                <a:solidFill>
                  <a:schemeClr val="tx1"/>
                </a:solidFill>
                <a:latin typeface="Calibri" panose="020F0502020204030204" pitchFamily="34" charset="0"/>
                <a:cs typeface="Calibri" panose="020F0502020204030204" pitchFamily="34" charset="0"/>
              </a:rPr>
              <a:t>Nominal data can be</a:t>
            </a:r>
          </a:p>
          <a:p>
            <a:r>
              <a:rPr lang="en-US" sz="2400" dirty="0" smtClean="0">
                <a:solidFill>
                  <a:schemeClr val="tx1"/>
                </a:solidFill>
                <a:latin typeface="Calibri" panose="020F0502020204030204" pitchFamily="34" charset="0"/>
                <a:cs typeface="Calibri" panose="020F0502020204030204" pitchFamily="34" charset="0"/>
              </a:rPr>
              <a:t>used in statistical </a:t>
            </a:r>
          </a:p>
          <a:p>
            <a:r>
              <a:rPr lang="en-US" sz="2400" dirty="0" smtClean="0">
                <a:solidFill>
                  <a:schemeClr val="tx1"/>
                </a:solidFill>
                <a:latin typeface="Calibri" panose="020F0502020204030204" pitchFamily="34" charset="0"/>
                <a:cs typeface="Calibri" panose="020F0502020204030204" pitchFamily="34" charset="0"/>
              </a:rPr>
              <a:t>analysis after they are</a:t>
            </a:r>
          </a:p>
          <a:p>
            <a:r>
              <a:rPr lang="en-US" sz="2400" dirty="0" smtClean="0">
                <a:solidFill>
                  <a:schemeClr val="tx1"/>
                </a:solidFill>
                <a:latin typeface="Calibri" panose="020F0502020204030204" pitchFamily="34" charset="0"/>
                <a:cs typeface="Calibri" panose="020F0502020204030204" pitchFamily="34" charset="0"/>
              </a:rPr>
              <a:t>“dummy coded.”</a:t>
            </a:r>
            <a:endParaRPr lang="en-US" sz="2800" dirty="0">
              <a:solidFill>
                <a:schemeClr val="tx1"/>
              </a:solidFill>
              <a:latin typeface="Calibri" panose="020F0502020204030204" pitchFamily="34" charset="0"/>
              <a:cs typeface="Calibri" panose="020F0502020204030204" pitchFamily="34" charset="0"/>
            </a:endParaRPr>
          </a:p>
          <a:p>
            <a:endParaRPr lang="en-US" sz="2800" dirty="0" smtClean="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9266766" y="3507932"/>
            <a:ext cx="1803399" cy="2669031"/>
          </a:xfrm>
          <a:prstGeom prst="rect">
            <a:avLst/>
          </a:prstGeom>
        </p:spPr>
      </p:pic>
    </p:spTree>
    <p:extLst>
      <p:ext uri="{BB962C8B-B14F-4D97-AF65-F5344CB8AC3E}">
        <p14:creationId xmlns:p14="http://schemas.microsoft.com/office/powerpoint/2010/main" val="158362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p>
          <a:p>
            <a:r>
              <a:rPr lang="en-US" dirty="0" smtClean="0"/>
              <a:t>Ordinal variable (categorical)</a:t>
            </a:r>
          </a:p>
          <a:p>
            <a:endParaRPr lang="en-US" dirty="0"/>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solidFill>
                <a:schemeClr val="bg1">
                  <a:lumMod val="65000"/>
                </a:schemeClr>
              </a:solidFill>
            </a:endParaRPr>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Ordinal scales produce ranks in which people can be ordered according to the amounts of some attribute that the possess.</a:t>
            </a: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Ordinal variables represent labels that indicate the relative position of people with regard to the relative levels of the attribute being measured.</a:t>
            </a:r>
          </a:p>
          <a:p>
            <a:endParaRPr lang="en-US" sz="2200" dirty="0">
              <a:solidFill>
                <a:schemeClr val="tx1"/>
              </a:solidFill>
              <a:latin typeface="Calibri" panose="020F0502020204030204" pitchFamily="34" charset="0"/>
              <a:cs typeface="Calibri" panose="020F0502020204030204" pitchFamily="34" charset="0"/>
            </a:endParaRPr>
          </a:p>
          <a:p>
            <a:r>
              <a:rPr lang="en-US" sz="2200" i="1" dirty="0" smtClean="0">
                <a:solidFill>
                  <a:schemeClr val="tx1"/>
                </a:solidFill>
                <a:latin typeface="Calibri" panose="020F0502020204030204" pitchFamily="34" charset="0"/>
                <a:cs typeface="Calibri" panose="020F0502020204030204" pitchFamily="34" charset="0"/>
              </a:rPr>
              <a:t>However</a:t>
            </a:r>
            <a:r>
              <a:rPr lang="en-US" sz="2200" dirty="0" smtClean="0">
                <a:solidFill>
                  <a:schemeClr val="tx1"/>
                </a:solidFill>
                <a:latin typeface="Calibri" panose="020F0502020204030204" pitchFamily="34" charset="0"/>
                <a:cs typeface="Calibri" panose="020F0502020204030204" pitchFamily="34" charset="0"/>
              </a:rPr>
              <a:t>, there is no attempt to ascertain how of that attribute is actually possessed by each person.</a:t>
            </a:r>
            <a:endParaRPr lang="en-US" sz="220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1860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p>
          <a:p>
            <a:r>
              <a:rPr lang="en-US" dirty="0" smtClean="0"/>
              <a:t>Ordinal variable (categorical)</a:t>
            </a:r>
          </a:p>
          <a:p>
            <a:endParaRPr lang="en-US" dirty="0"/>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solidFill>
                <a:schemeClr val="bg1">
                  <a:lumMod val="65000"/>
                </a:schemeClr>
              </a:solidFill>
            </a:endParaRPr>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Calibri" panose="020F0502020204030204" pitchFamily="34" charset="0"/>
                <a:cs typeface="Calibri" panose="020F0502020204030204" pitchFamily="34" charset="0"/>
              </a:rPr>
              <a:t>Imagine that three teams (a pro team, a college team, and a high-school team) were asked to rank their three best soccer players according to athleticism.</a:t>
            </a:r>
          </a:p>
          <a:p>
            <a:endParaRPr lang="en-US" dirty="0">
              <a:solidFill>
                <a:schemeClr val="tx1"/>
              </a:solidFill>
              <a:latin typeface="Calibri" panose="020F0502020204030204" pitchFamily="34" charset="0"/>
              <a:cs typeface="Calibri" panose="020F0502020204030204" pitchFamily="34" charset="0"/>
            </a:endParaRP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The most athletic player from each team is ranked as “1”</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But, are all three players equally athletic?</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153150" y="2765425"/>
            <a:ext cx="5143500" cy="1235869"/>
          </a:xfrm>
          <a:prstGeom prst="rect">
            <a:avLst/>
          </a:prstGeom>
        </p:spPr>
      </p:pic>
    </p:spTree>
    <p:extLst>
      <p:ext uri="{BB962C8B-B14F-4D97-AF65-F5344CB8AC3E}">
        <p14:creationId xmlns:p14="http://schemas.microsoft.com/office/powerpoint/2010/main" val="163795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6565378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solidFill>
                <a:schemeClr val="bg1">
                  <a:lumMod val="65000"/>
                </a:schemeClr>
              </a:solidFill>
            </a:endParaRPr>
          </a:p>
          <a:p>
            <a:r>
              <a:rPr lang="en-US" dirty="0" smtClean="0">
                <a:solidFill>
                  <a:schemeClr val="bg1">
                    <a:lumMod val="65000"/>
                  </a:schemeClr>
                </a:solidFill>
              </a:rPr>
              <a:t>Ordinal variable (categorical)</a:t>
            </a:r>
          </a:p>
          <a:p>
            <a:endParaRPr lang="en-US" dirty="0"/>
          </a:p>
          <a:p>
            <a:r>
              <a:rPr lang="en-US" dirty="0" smtClean="0"/>
              <a:t>Interval variable (continuous)</a:t>
            </a:r>
          </a:p>
          <a:p>
            <a:endParaRPr lang="en-US" dirty="0"/>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Calibri" panose="020F0502020204030204" pitchFamily="34" charset="0"/>
                <a:cs typeface="Calibri" panose="020F0502020204030204" pitchFamily="34" charset="0"/>
              </a:rPr>
              <a:t>An interval variable is based on numbers that represent quantitative differences between people in terms of the attribute being measured.</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Importantly, the size of the unit of measurement is constant and additive, but the scale does not allow multiplicative interpretations.</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This is because interval scales have an </a:t>
            </a:r>
            <a:r>
              <a:rPr lang="en-US" i="1" u="sng" dirty="0" smtClean="0">
                <a:solidFill>
                  <a:schemeClr val="tx1"/>
                </a:solidFill>
                <a:latin typeface="Calibri" panose="020F0502020204030204" pitchFamily="34" charset="0"/>
                <a:cs typeface="Calibri" panose="020F0502020204030204" pitchFamily="34" charset="0"/>
              </a:rPr>
              <a:t>arbitrary</a:t>
            </a:r>
            <a:r>
              <a:rPr lang="en-US" dirty="0" smtClean="0">
                <a:solidFill>
                  <a:schemeClr val="tx1"/>
                </a:solidFill>
                <a:latin typeface="Calibri" panose="020F0502020204030204" pitchFamily="34" charset="0"/>
                <a:cs typeface="Calibri" panose="020F0502020204030204" pitchFamily="34" charset="0"/>
              </a:rPr>
              <a:t> zero value.</a:t>
            </a:r>
          </a:p>
          <a:p>
            <a:endParaRPr lang="en-US" i="1"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Example: Temperature; IQ; SAT scores</a:t>
            </a: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8155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solidFill>
                <a:schemeClr val="bg1">
                  <a:lumMod val="65000"/>
                </a:schemeClr>
              </a:solidFill>
            </a:endParaRPr>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p>
          <a:p>
            <a:r>
              <a:rPr lang="en-US" dirty="0" smtClean="0"/>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Calibri" panose="020F0502020204030204" pitchFamily="34" charset="0"/>
                <a:cs typeface="Calibri" panose="020F0502020204030204" pitchFamily="34" charset="0"/>
              </a:rPr>
              <a:t>A ratio </a:t>
            </a:r>
            <a:r>
              <a:rPr lang="en-US" dirty="0">
                <a:solidFill>
                  <a:schemeClr val="tx1"/>
                </a:solidFill>
                <a:latin typeface="Calibri" panose="020F0502020204030204" pitchFamily="34" charset="0"/>
                <a:cs typeface="Calibri" panose="020F0502020204030204" pitchFamily="34" charset="0"/>
              </a:rPr>
              <a:t>scale </a:t>
            </a:r>
            <a:r>
              <a:rPr lang="en-US" dirty="0" smtClean="0">
                <a:solidFill>
                  <a:schemeClr val="tx1"/>
                </a:solidFill>
                <a:latin typeface="Calibri" panose="020F0502020204030204" pitchFamily="34" charset="0"/>
                <a:cs typeface="Calibri" panose="020F0502020204030204" pitchFamily="34" charset="0"/>
              </a:rPr>
              <a:t>has exactly </a:t>
            </a:r>
            <a:r>
              <a:rPr lang="en-US" dirty="0">
                <a:solidFill>
                  <a:schemeClr val="tx1"/>
                </a:solidFill>
                <a:latin typeface="Calibri" panose="020F0502020204030204" pitchFamily="34" charset="0"/>
                <a:cs typeface="Calibri" panose="020F0502020204030204" pitchFamily="34" charset="0"/>
              </a:rPr>
              <a:t>the </a:t>
            </a:r>
            <a:r>
              <a:rPr lang="en-US" dirty="0" smtClean="0">
                <a:solidFill>
                  <a:schemeClr val="tx1"/>
                </a:solidFill>
                <a:latin typeface="Calibri" panose="020F0502020204030204" pitchFamily="34" charset="0"/>
                <a:cs typeface="Calibri" panose="020F0502020204030204" pitchFamily="34" charset="0"/>
              </a:rPr>
              <a:t>same characteristics as </a:t>
            </a:r>
            <a:r>
              <a:rPr lang="en-US" dirty="0">
                <a:solidFill>
                  <a:schemeClr val="tx1"/>
                </a:solidFill>
                <a:latin typeface="Calibri" panose="020F0502020204030204" pitchFamily="34" charset="0"/>
                <a:cs typeface="Calibri" panose="020F0502020204030204" pitchFamily="34" charset="0"/>
              </a:rPr>
              <a:t>the interval scale except that the zero on the scale means: does not exist. </a:t>
            </a:r>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Ratio scales are considered a “higher” level of measurement than interval, ordinal, and nominal scales, because they provide more information and allow sophisticated inferences.</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Specifically, ratio scales allow additivity as well as multiplicative interpretations in terms of ratios (i.e., 40 miles is twice as far as 80 miles).</a:t>
            </a: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06868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levels</a:t>
            </a:r>
            <a:endParaRPr lang="en-US" dirty="0"/>
          </a:p>
        </p:txBody>
      </p:sp>
      <p:sp>
        <p:nvSpPr>
          <p:cNvPr id="15" name="Content Placeholder 14"/>
          <p:cNvSpPr>
            <a:spLocks noGrp="1"/>
          </p:cNvSpPr>
          <p:nvPr>
            <p:ph idx="1"/>
          </p:nvPr>
        </p:nvSpPr>
        <p:spPr/>
        <p:txBody>
          <a:bodyPr/>
          <a:lstStyle/>
          <a:p>
            <a:r>
              <a:rPr lang="en-US" dirty="0" smtClean="0"/>
              <a:t>Individual-level data</a:t>
            </a:r>
          </a:p>
          <a:p>
            <a:endParaRPr lang="en-US" dirty="0"/>
          </a:p>
          <a:p>
            <a:r>
              <a:rPr lang="en-US" dirty="0" smtClean="0"/>
              <a:t>Group-level data</a:t>
            </a:r>
          </a:p>
          <a:p>
            <a:endParaRPr lang="en-US" dirty="0"/>
          </a:p>
          <a:p>
            <a:r>
              <a:rPr lang="en-US" dirty="0" smtClean="0"/>
              <a:t>Organizational-level data</a:t>
            </a:r>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692884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Create a research question</a:t>
            </a:r>
            <a:endParaRPr lang="en-US" sz="1100" dirty="0">
              <a:solidFill>
                <a:schemeClr val="bg1">
                  <a:lumMod val="65000"/>
                </a:schemeClr>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a theory to explain the observation</a:t>
            </a:r>
            <a:endParaRPr lang="en-US" sz="1100" dirty="0">
              <a:solidFill>
                <a:schemeClr val="bg1">
                  <a:lumMod val="65000"/>
                </a:schemeClr>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hypotheses to support theory</a:t>
            </a:r>
            <a:endParaRPr lang="en-US" sz="1100" dirty="0">
              <a:solidFill>
                <a:schemeClr val="bg1">
                  <a:lumMod val="65000"/>
                </a:schemeClr>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Collect data</a:t>
            </a:r>
            <a:endParaRPr lang="en-US" sz="1100" dirty="0">
              <a:solidFill>
                <a:schemeClr val="bg1">
                  <a:lumMod val="65000"/>
                </a:schemeClr>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Arial Rounded MT Bold" panose="020F0704030504030204" pitchFamily="34" charset="0"/>
              </a:rPr>
              <a:t>The textbook approach to HR analytics/evidence-based practice</a:t>
            </a:r>
            <a:endParaRPr lang="en-US" dirty="0">
              <a:solidFill>
                <a:schemeClr val="bg1">
                  <a:lumMod val="65000"/>
                </a:schemeClr>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Not this class!</a:t>
            </a:r>
            <a:endParaRPr lang="en-US" sz="1100" dirty="0">
              <a:solidFill>
                <a:schemeClr val="bg1">
                  <a:lumMod val="65000"/>
                </a:schemeClr>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little bit in this class!</a:t>
            </a:r>
            <a:endParaRPr lang="en-US" sz="1100" dirty="0">
              <a:solidFill>
                <a:schemeClr val="bg1">
                  <a:lumMod val="6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lot in this class!</a:t>
            </a:r>
            <a:endParaRPr lang="en-US" sz="1100" dirty="0">
              <a:solidFill>
                <a:schemeClr val="bg1">
                  <a:lumMod val="6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9237134" y="3022595"/>
            <a:ext cx="1" cy="94826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65000"/>
                  </a:schemeClr>
                </a:solidFill>
                <a:latin typeface="Arial Rounded MT Bold" panose="020F0704030504030204" pitchFamily="34" charset="0"/>
              </a:rPr>
              <a:t>Statistical analysis (depends on what the objective is</a:t>
            </a:r>
            <a:r>
              <a:rPr lang="en-US" sz="1100" dirty="0">
                <a:solidFill>
                  <a:schemeClr val="bg1">
                    <a:lumMod val="65000"/>
                  </a:schemeClr>
                </a:solidFill>
                <a:latin typeface="Arial Rounded MT Bold" panose="020F0704030504030204" pitchFamily="34" charset="0"/>
              </a:rPr>
              <a:t>)</a:t>
            </a:r>
            <a:r>
              <a:rPr lang="en-US" sz="1100" dirty="0" smtClean="0">
                <a:solidFill>
                  <a:schemeClr val="bg1">
                    <a:lumMod val="65000"/>
                  </a:schemeClr>
                </a:solidFill>
                <a:latin typeface="Arial Rounded MT Bold" panose="020F0704030504030204" pitchFamily="34" charset="0"/>
              </a:rPr>
              <a:t> </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Descriptive vs. prescriptive</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Correlation (i.e., association); linear regression; group differences </a:t>
            </a:r>
          </a:p>
          <a:p>
            <a:r>
              <a:rPr lang="en-US" sz="1100" dirty="0" smtClean="0">
                <a:solidFill>
                  <a:schemeClr val="bg1">
                    <a:lumMod val="65000"/>
                  </a:schemeClr>
                </a:solidFill>
                <a:latin typeface="Arial Rounded MT Bold" panose="020F0704030504030204" pitchFamily="34" charset="0"/>
              </a:rPr>
              <a:t>and moderation; non-linear relations </a:t>
            </a:r>
          </a:p>
          <a:p>
            <a:endParaRPr lang="en-US" sz="1100" dirty="0" smtClean="0">
              <a:solidFill>
                <a:schemeClr val="bg1">
                  <a:lumMod val="65000"/>
                </a:schemeClr>
              </a:solidFill>
              <a:latin typeface="Arial Rounded MT Bold" panose="020F0704030504030204" pitchFamily="34" charset="0"/>
            </a:endParaRPr>
          </a:p>
        </p:txBody>
      </p:sp>
    </p:spTree>
    <p:extLst>
      <p:ext uri="{BB962C8B-B14F-4D97-AF65-F5344CB8AC3E}">
        <p14:creationId xmlns:p14="http://schemas.microsoft.com/office/powerpoint/2010/main" val="3952874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t>Criterion validity</a:t>
            </a:r>
          </a:p>
          <a:p>
            <a:endParaRPr lang="en-US" dirty="0"/>
          </a:p>
          <a:p>
            <a:r>
              <a:rPr lang="en-US" dirty="0" smtClean="0"/>
              <a:t>Content validity</a:t>
            </a:r>
          </a:p>
          <a:p>
            <a:endParaRPr lang="en-US" dirty="0"/>
          </a:p>
          <a:p>
            <a:r>
              <a:rPr lang="en-US" dirty="0" smtClean="0"/>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3" name="Rounded Rectangle 2"/>
          <p:cNvSpPr/>
          <p:nvPr/>
        </p:nvSpPr>
        <p:spPr>
          <a:xfrm rot="20290111">
            <a:off x="2647950" y="2540001"/>
            <a:ext cx="6896100" cy="1981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NOT THE SAME AS RELIABILITY!!</a:t>
            </a:r>
            <a:endParaRPr lang="en-US" sz="4000" dirty="0">
              <a:solidFill>
                <a:srgbClr val="FF0000"/>
              </a:solidFill>
            </a:endParaRPr>
          </a:p>
        </p:txBody>
      </p:sp>
    </p:spTree>
    <p:extLst>
      <p:ext uri="{BB962C8B-B14F-4D97-AF65-F5344CB8AC3E}">
        <p14:creationId xmlns:p14="http://schemas.microsoft.com/office/powerpoint/2010/main" val="11242247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t>Criterion validity</a:t>
            </a:r>
          </a:p>
          <a:p>
            <a:endParaRPr lang="en-US" dirty="0"/>
          </a:p>
          <a:p>
            <a:r>
              <a:rPr lang="en-US" dirty="0" smtClean="0"/>
              <a:t>Content validity</a:t>
            </a:r>
          </a:p>
          <a:p>
            <a:endParaRPr lang="en-US" dirty="0"/>
          </a:p>
          <a:p>
            <a:r>
              <a:rPr lang="en-US" dirty="0" smtClean="0"/>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3" name="Rounded Rectangle 2"/>
          <p:cNvSpPr/>
          <p:nvPr/>
        </p:nvSpPr>
        <p:spPr>
          <a:xfrm rot="20290111">
            <a:off x="2647950" y="2540001"/>
            <a:ext cx="6896100" cy="1981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NOT THE SAME AS RELIABILITY!!</a:t>
            </a:r>
            <a:endParaRPr lang="en-US" sz="4000" dirty="0">
              <a:solidFill>
                <a:srgbClr val="FF0000"/>
              </a:solidFill>
            </a:endParaRPr>
          </a:p>
        </p:txBody>
      </p:sp>
      <p:sp>
        <p:nvSpPr>
          <p:cNvPr id="4" name="Rectangle 3"/>
          <p:cNvSpPr/>
          <p:nvPr/>
        </p:nvSpPr>
        <p:spPr>
          <a:xfrm>
            <a:off x="7302500" y="4394200"/>
            <a:ext cx="4622800" cy="2222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Reliability does not imply validity</a:t>
            </a:r>
          </a:p>
          <a:p>
            <a:pPr algn="ctr"/>
            <a:endParaRPr lang="en-US" sz="1600" dirty="0">
              <a:solidFill>
                <a:srgbClr val="FF0000"/>
              </a:solidFill>
            </a:endParaRPr>
          </a:p>
          <a:p>
            <a:pPr algn="ctr"/>
            <a:r>
              <a:rPr lang="en-US" sz="1600" dirty="0">
                <a:solidFill>
                  <a:srgbClr val="FF0000"/>
                </a:solidFill>
              </a:rPr>
              <a:t>That is, a reliable measure that is measuring something consistently is not necessarily measuring what you want to be measured. For example, while there are many reliable tests of specific abilities, not all of them would be valid for predicting, say, job performance.</a:t>
            </a:r>
          </a:p>
        </p:txBody>
      </p:sp>
    </p:spTree>
    <p:extLst>
      <p:ext uri="{BB962C8B-B14F-4D97-AF65-F5344CB8AC3E}">
        <p14:creationId xmlns:p14="http://schemas.microsoft.com/office/powerpoint/2010/main" val="26889339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t>Criterion </a:t>
            </a:r>
            <a:r>
              <a:rPr lang="en-US" dirty="0" smtClean="0"/>
              <a:t>validity</a:t>
            </a:r>
            <a:endParaRPr lang="en-US" dirty="0" smtClean="0"/>
          </a:p>
          <a:p>
            <a:endParaRPr lang="en-US" dirty="0"/>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solidFill>
                  <a:schemeClr val="bg1">
                    <a:lumMod val="65000"/>
                  </a:schemeClr>
                </a:solidFill>
              </a:rPr>
              <a:t>Convergent validity</a:t>
            </a:r>
          </a:p>
          <a:p>
            <a:endParaRPr lang="en-US" dirty="0">
              <a:solidFill>
                <a:schemeClr val="bg1">
                  <a:lumMod val="65000"/>
                </a:schemeClr>
              </a:solidFill>
            </a:endParaRPr>
          </a:p>
          <a:p>
            <a:r>
              <a:rPr lang="en-US" dirty="0" smtClean="0">
                <a:solidFill>
                  <a:schemeClr val="bg1">
                    <a:lumMod val="65000"/>
                  </a:schemeClr>
                </a:solidFill>
              </a:rPr>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Criterion validity </a:t>
            </a:r>
            <a:r>
              <a:rPr lang="en-US" sz="2200" dirty="0">
                <a:solidFill>
                  <a:schemeClr val="tx1"/>
                </a:solidFill>
                <a:latin typeface="Calibri" panose="020F0502020204030204" pitchFamily="34" charset="0"/>
                <a:cs typeface="Calibri" panose="020F0502020204030204" pitchFamily="34" charset="0"/>
              </a:rPr>
              <a:t>is the extent to which a measure is related to an </a:t>
            </a:r>
            <a:r>
              <a:rPr lang="en-US" sz="2200" dirty="0" smtClean="0">
                <a:solidFill>
                  <a:schemeClr val="tx1"/>
                </a:solidFill>
                <a:latin typeface="Calibri" panose="020F0502020204030204" pitchFamily="34" charset="0"/>
                <a:cs typeface="Calibri" panose="020F0502020204030204" pitchFamily="34" charset="0"/>
              </a:rPr>
              <a:t>outcome.</a:t>
            </a:r>
          </a:p>
          <a:p>
            <a:endParaRPr lang="en-US" sz="2200" i="1"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Two types:</a:t>
            </a:r>
          </a:p>
          <a:p>
            <a:pPr marL="457200" indent="-457200">
              <a:buAutoNum type="arabicParenBoth"/>
            </a:pPr>
            <a:r>
              <a:rPr lang="en-US" sz="2200" dirty="0" smtClean="0">
                <a:solidFill>
                  <a:schemeClr val="tx1"/>
                </a:solidFill>
                <a:latin typeface="Calibri" panose="020F0502020204030204" pitchFamily="34" charset="0"/>
                <a:cs typeface="Calibri" panose="020F0502020204030204" pitchFamily="34" charset="0"/>
              </a:rPr>
              <a:t>Concurrent validity</a:t>
            </a:r>
          </a:p>
          <a:p>
            <a:pPr marL="457200" indent="-457200">
              <a:buAutoNum type="arabicParenBoth"/>
            </a:pPr>
            <a:r>
              <a:rPr lang="en-US" sz="2200" dirty="0" smtClean="0">
                <a:solidFill>
                  <a:schemeClr val="tx1"/>
                </a:solidFill>
                <a:latin typeface="Calibri" panose="020F0502020204030204" pitchFamily="34" charset="0"/>
                <a:cs typeface="Calibri" panose="020F0502020204030204" pitchFamily="34" charset="0"/>
              </a:rPr>
              <a:t>Predictive validity</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3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a:t>
            </a:r>
            <a:r>
              <a:rPr lang="en-US" dirty="0" smtClean="0">
                <a:solidFill>
                  <a:schemeClr val="bg1">
                    <a:lumMod val="65000"/>
                  </a:schemeClr>
                </a:solidFill>
              </a:rPr>
              <a:t>validity</a:t>
            </a:r>
            <a:endParaRPr lang="en-US" dirty="0" smtClean="0">
              <a:solidFill>
                <a:schemeClr val="bg1">
                  <a:lumMod val="65000"/>
                </a:schemeClr>
              </a:solidFill>
            </a:endParaRPr>
          </a:p>
          <a:p>
            <a:endParaRPr lang="en-US" dirty="0"/>
          </a:p>
          <a:p>
            <a:r>
              <a:rPr lang="en-US" dirty="0" smtClean="0"/>
              <a:t>Content validity</a:t>
            </a:r>
          </a:p>
          <a:p>
            <a:endParaRPr lang="en-US" dirty="0">
              <a:solidFill>
                <a:schemeClr val="bg1">
                  <a:lumMod val="65000"/>
                </a:schemeClr>
              </a:solidFill>
            </a:endParaRPr>
          </a:p>
          <a:p>
            <a:r>
              <a:rPr lang="en-US" dirty="0" smtClean="0">
                <a:solidFill>
                  <a:schemeClr val="bg1">
                    <a:lumMod val="65000"/>
                  </a:schemeClr>
                </a:solidFill>
              </a:rPr>
              <a:t>Convergent validity</a:t>
            </a:r>
          </a:p>
          <a:p>
            <a:endParaRPr lang="en-US" dirty="0">
              <a:solidFill>
                <a:schemeClr val="bg1">
                  <a:lumMod val="65000"/>
                </a:schemeClr>
              </a:solidFill>
            </a:endParaRPr>
          </a:p>
          <a:p>
            <a:r>
              <a:rPr lang="en-US" dirty="0" smtClean="0">
                <a:solidFill>
                  <a:schemeClr val="bg1">
                    <a:lumMod val="65000"/>
                  </a:schemeClr>
                </a:solidFill>
              </a:rPr>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Calibri" panose="020F0502020204030204" pitchFamily="34" charset="0"/>
                <a:cs typeface="Calibri" panose="020F0502020204030204" pitchFamily="34" charset="0"/>
              </a:rPr>
              <a:t>Content validity is a non-statistical type of validity that involves "the systematic examination of the test content to determine whether it covers a representative sample of the behavior domain to be measured" (Anastasi &amp; Urbina, 1997 p. 114</a:t>
            </a:r>
            <a:r>
              <a:rPr lang="en-US" sz="2200" dirty="0" smtClean="0">
                <a:solidFill>
                  <a:schemeClr val="tx1"/>
                </a:solidFill>
                <a:latin typeface="Calibri" panose="020F0502020204030204" pitchFamily="34" charset="0"/>
                <a:cs typeface="Calibri" panose="020F0502020204030204" pitchFamily="34" charset="0"/>
              </a:rPr>
              <a:t>).</a:t>
            </a:r>
          </a:p>
          <a:p>
            <a:endParaRPr lang="en-US" sz="2200" dirty="0">
              <a:solidFill>
                <a:schemeClr val="tx1"/>
              </a:solidFill>
              <a:latin typeface="Calibri" panose="020F0502020204030204" pitchFamily="34" charset="0"/>
              <a:cs typeface="Calibri" panose="020F0502020204030204" pitchFamily="34" charset="0"/>
            </a:endParaRPr>
          </a:p>
          <a:p>
            <a:r>
              <a:rPr lang="en-US" sz="2200" dirty="0">
                <a:solidFill>
                  <a:schemeClr val="tx1"/>
                </a:solidFill>
                <a:latin typeface="Calibri" panose="020F0502020204030204" pitchFamily="34" charset="0"/>
                <a:cs typeface="Calibri" panose="020F0502020204030204" pitchFamily="34" charset="0"/>
              </a:rPr>
              <a:t>Specifically, </a:t>
            </a:r>
            <a:r>
              <a:rPr lang="en-US" sz="2200" dirty="0" smtClean="0">
                <a:solidFill>
                  <a:schemeClr val="tx1"/>
                </a:solidFill>
                <a:latin typeface="Calibri" panose="020F0502020204030204" pitchFamily="34" charset="0"/>
                <a:cs typeface="Calibri" panose="020F0502020204030204" pitchFamily="34" charset="0"/>
              </a:rPr>
              <a:t>content </a:t>
            </a:r>
            <a:r>
              <a:rPr lang="en-US" sz="2200" dirty="0">
                <a:solidFill>
                  <a:schemeClr val="tx1"/>
                </a:solidFill>
                <a:latin typeface="Calibri" panose="020F0502020204030204" pitchFamily="34" charset="0"/>
                <a:cs typeface="Calibri" panose="020F0502020204030204" pitchFamily="34" charset="0"/>
              </a:rPr>
              <a:t>validity evidence involves the degree to which the content of the test matches a content domain associated with the construct</a:t>
            </a:r>
            <a:r>
              <a:rPr lang="en-US" sz="2200" dirty="0" smtClean="0">
                <a:solidFill>
                  <a:schemeClr val="tx1"/>
                </a:solidFill>
                <a:latin typeface="Calibri" panose="020F0502020204030204" pitchFamily="34" charset="0"/>
                <a:cs typeface="Calibri" panose="020F0502020204030204" pitchFamily="34" charset="0"/>
              </a:rPr>
              <a:t>. </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65135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validity</a:t>
            </a:r>
          </a:p>
          <a:p>
            <a:endParaRPr lang="en-US" dirty="0">
              <a:solidFill>
                <a:schemeClr val="bg1">
                  <a:lumMod val="65000"/>
                </a:schemeClr>
              </a:solidFill>
            </a:endParaRPr>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3" name="Left-Right-Up Arrow 2"/>
          <p:cNvSpPr/>
          <p:nvPr/>
        </p:nvSpPr>
        <p:spPr>
          <a:xfrm rot="5400000">
            <a:off x="3765550" y="4375944"/>
            <a:ext cx="1270000" cy="520700"/>
          </a:xfrm>
          <a:prstGeom prst="leftRigh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6799" y="1690689"/>
            <a:ext cx="6477001" cy="44862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Both convergent validity and discriminant validity are subtypes of </a:t>
            </a:r>
            <a:r>
              <a:rPr lang="en-US" i="1" dirty="0" smtClean="0">
                <a:solidFill>
                  <a:schemeClr val="tx1"/>
                </a:solidFill>
              </a:rPr>
              <a:t>construct validity</a:t>
            </a:r>
            <a:r>
              <a:rPr lang="en-US" dirty="0" smtClean="0">
                <a:solidFill>
                  <a:schemeClr val="tx1"/>
                </a:solidFill>
              </a:rPr>
              <a:t>.</a:t>
            </a:r>
          </a:p>
          <a:p>
            <a:pPr algn="ctr"/>
            <a:endParaRPr lang="en-US" dirty="0">
              <a:solidFill>
                <a:schemeClr val="tx1"/>
              </a:solidFill>
            </a:endParaRPr>
          </a:p>
          <a:p>
            <a:pPr algn="ctr"/>
            <a:r>
              <a:rPr lang="en-US" dirty="0" smtClean="0">
                <a:solidFill>
                  <a:schemeClr val="tx1"/>
                </a:solidFill>
              </a:rPr>
              <a:t>The definition for construct validity is *very* similar to the definition for content validity.</a:t>
            </a:r>
          </a:p>
          <a:p>
            <a:pPr algn="ctr"/>
            <a:endParaRPr lang="en-US" dirty="0">
              <a:solidFill>
                <a:schemeClr val="tx1"/>
              </a:solidFill>
            </a:endParaRPr>
          </a:p>
          <a:p>
            <a:pPr algn="ctr"/>
            <a:r>
              <a:rPr lang="en-US" dirty="0">
                <a:solidFill>
                  <a:schemeClr val="tx1"/>
                </a:solidFill>
              </a:rPr>
              <a:t>Construct validity examines the question: Does the measure behave like the theory says a measure of that construct should behave</a:t>
            </a:r>
            <a:r>
              <a:rPr lang="en-US" dirty="0" smtClean="0">
                <a:solidFill>
                  <a:schemeClr val="tx1"/>
                </a:solidFill>
              </a:rPr>
              <a:t>?</a:t>
            </a:r>
          </a:p>
          <a:p>
            <a:pPr algn="ctr"/>
            <a:endParaRPr lang="en-US" dirty="0">
              <a:solidFill>
                <a:schemeClr val="tx1"/>
              </a:solidFill>
            </a:endParaRPr>
          </a:p>
          <a:p>
            <a:pPr algn="ctr"/>
            <a:r>
              <a:rPr lang="en-US" dirty="0" smtClean="0">
                <a:solidFill>
                  <a:schemeClr val="tx1"/>
                </a:solidFill>
              </a:rPr>
              <a:t>Importantly, one needs to demonstrate convergent validity </a:t>
            </a:r>
            <a:r>
              <a:rPr lang="en-US" i="1" dirty="0" smtClean="0">
                <a:solidFill>
                  <a:schemeClr val="tx1"/>
                </a:solidFill>
              </a:rPr>
              <a:t>and</a:t>
            </a:r>
            <a:r>
              <a:rPr lang="en-US" dirty="0" smtClean="0">
                <a:solidFill>
                  <a:schemeClr val="tx1"/>
                </a:solidFill>
              </a:rPr>
              <a:t> discriminant validity in order to establish construct validity.</a:t>
            </a:r>
            <a:endParaRPr lang="en-US" dirty="0">
              <a:solidFill>
                <a:schemeClr val="tx1"/>
              </a:solidFill>
            </a:endParaRPr>
          </a:p>
        </p:txBody>
      </p:sp>
    </p:spTree>
    <p:extLst>
      <p:ext uri="{BB962C8B-B14F-4D97-AF65-F5344CB8AC3E}">
        <p14:creationId xmlns:p14="http://schemas.microsoft.com/office/powerpoint/2010/main" val="27925749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validity</a:t>
            </a:r>
          </a:p>
          <a:p>
            <a:endParaRPr lang="en-US" dirty="0"/>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t>Convergent validity</a:t>
            </a:r>
          </a:p>
          <a:p>
            <a:endParaRPr lang="en-US" dirty="0">
              <a:solidFill>
                <a:schemeClr val="bg1">
                  <a:lumMod val="65000"/>
                </a:schemeClr>
              </a:solidFill>
            </a:endParaRPr>
          </a:p>
          <a:p>
            <a:r>
              <a:rPr lang="en-US" dirty="0" smtClean="0">
                <a:solidFill>
                  <a:schemeClr val="bg1">
                    <a:lumMod val="65000"/>
                  </a:schemeClr>
                </a:solidFill>
              </a:rPr>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Calibri" panose="020F0502020204030204" pitchFamily="34" charset="0"/>
                <a:cs typeface="Calibri" panose="020F0502020204030204" pitchFamily="34" charset="0"/>
              </a:rPr>
              <a:t>Convergent </a:t>
            </a:r>
            <a:r>
              <a:rPr lang="en-US" sz="2200" dirty="0" smtClean="0">
                <a:solidFill>
                  <a:schemeClr val="tx1"/>
                </a:solidFill>
                <a:latin typeface="Calibri" panose="020F0502020204030204" pitchFamily="34" charset="0"/>
                <a:cs typeface="Calibri" panose="020F0502020204030204" pitchFamily="34" charset="0"/>
              </a:rPr>
              <a:t>validity refers </a:t>
            </a:r>
            <a:r>
              <a:rPr lang="en-US" sz="2200" dirty="0">
                <a:solidFill>
                  <a:schemeClr val="tx1"/>
                </a:solidFill>
                <a:latin typeface="Calibri" panose="020F0502020204030204" pitchFamily="34" charset="0"/>
                <a:cs typeface="Calibri" panose="020F0502020204030204" pitchFamily="34" charset="0"/>
              </a:rPr>
              <a:t>to the degree to which two measures of constructs that theoretically should be related, are in fact </a:t>
            </a:r>
            <a:r>
              <a:rPr lang="en-US" sz="2200" dirty="0" smtClean="0">
                <a:solidFill>
                  <a:schemeClr val="tx1"/>
                </a:solidFill>
                <a:latin typeface="Calibri" panose="020F0502020204030204" pitchFamily="34" charset="0"/>
                <a:cs typeface="Calibri" panose="020F0502020204030204" pitchFamily="34" charset="0"/>
              </a:rPr>
              <a:t>related.</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51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1088708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validity</a:t>
            </a:r>
          </a:p>
          <a:p>
            <a:endParaRPr lang="en-US" dirty="0">
              <a:solidFill>
                <a:schemeClr val="bg1">
                  <a:lumMod val="65000"/>
                </a:schemeClr>
              </a:solidFill>
            </a:endParaRPr>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solidFill>
                  <a:schemeClr val="bg1">
                    <a:lumMod val="65000"/>
                  </a:schemeClr>
                </a:solidFill>
              </a:rPr>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Discriminant </a:t>
            </a:r>
            <a:r>
              <a:rPr lang="en-US" sz="2200" dirty="0">
                <a:solidFill>
                  <a:schemeClr val="tx1"/>
                </a:solidFill>
                <a:latin typeface="Calibri" panose="020F0502020204030204" pitchFamily="34" charset="0"/>
                <a:cs typeface="Calibri" panose="020F0502020204030204" pitchFamily="34" charset="0"/>
              </a:rPr>
              <a:t>validity or divergent validity tests whether concepts or measurements that are not supposed to be related are actually unrelated.</a:t>
            </a:r>
          </a:p>
        </p:txBody>
      </p:sp>
    </p:spTree>
    <p:extLst>
      <p:ext uri="{BB962C8B-B14F-4D97-AF65-F5344CB8AC3E}">
        <p14:creationId xmlns:p14="http://schemas.microsoft.com/office/powerpoint/2010/main" val="30568134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t>Measurement error</a:t>
            </a:r>
          </a:p>
          <a:p>
            <a:endParaRPr lang="en-US" dirty="0"/>
          </a:p>
          <a:p>
            <a:r>
              <a:rPr lang="en-US" dirty="0" smtClean="0"/>
              <a:t>Sampling error</a:t>
            </a:r>
          </a:p>
          <a:p>
            <a:endParaRPr lang="en-US" dirty="0"/>
          </a:p>
          <a:p>
            <a:r>
              <a:rPr lang="en-US" dirty="0" smtClean="0"/>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1823775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t>Measurement error</a:t>
            </a:r>
          </a:p>
          <a:p>
            <a:endParaRPr lang="en-US" dirty="0"/>
          </a:p>
          <a:p>
            <a:r>
              <a:rPr lang="en-US" dirty="0" smtClean="0">
                <a:solidFill>
                  <a:schemeClr val="bg1">
                    <a:lumMod val="65000"/>
                  </a:schemeClr>
                </a:solidFill>
              </a:rPr>
              <a:t>Sampling error</a:t>
            </a:r>
          </a:p>
          <a:p>
            <a:endParaRPr lang="en-US" dirty="0">
              <a:solidFill>
                <a:schemeClr val="bg1">
                  <a:lumMod val="65000"/>
                </a:schemeClr>
              </a:solidFill>
            </a:endParaRPr>
          </a:p>
          <a:p>
            <a:r>
              <a:rPr lang="en-US" dirty="0" smtClean="0">
                <a:solidFill>
                  <a:schemeClr val="bg1">
                    <a:lumMod val="65000"/>
                  </a:schemeClr>
                </a:solidFill>
              </a:rPr>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Calibri" panose="020F0502020204030204" pitchFamily="34" charset="0"/>
                <a:cs typeface="Calibri" panose="020F0502020204030204" pitchFamily="34" charset="0"/>
              </a:rPr>
              <a:t>Measurement </a:t>
            </a:r>
            <a:r>
              <a:rPr lang="en-US" sz="2200" dirty="0" smtClean="0">
                <a:solidFill>
                  <a:schemeClr val="tx1"/>
                </a:solidFill>
                <a:latin typeface="Calibri" panose="020F0502020204030204" pitchFamily="34" charset="0"/>
                <a:cs typeface="Calibri" panose="020F0502020204030204" pitchFamily="34" charset="0"/>
              </a:rPr>
              <a:t>error </a:t>
            </a:r>
            <a:r>
              <a:rPr lang="en-US" sz="2200" dirty="0">
                <a:solidFill>
                  <a:schemeClr val="tx1"/>
                </a:solidFill>
                <a:latin typeface="Calibri" panose="020F0502020204030204" pitchFamily="34" charset="0"/>
                <a:cs typeface="Calibri" panose="020F0502020204030204" pitchFamily="34" charset="0"/>
              </a:rPr>
              <a:t>(also called </a:t>
            </a:r>
            <a:r>
              <a:rPr lang="en-US" sz="2200" dirty="0" smtClean="0">
                <a:solidFill>
                  <a:schemeClr val="tx1"/>
                </a:solidFill>
                <a:latin typeface="Calibri" panose="020F0502020204030204" pitchFamily="34" charset="0"/>
                <a:cs typeface="Calibri" panose="020F0502020204030204" pitchFamily="34" charset="0"/>
              </a:rPr>
              <a:t>observational error</a:t>
            </a:r>
            <a:r>
              <a:rPr lang="en-US" sz="2200" dirty="0">
                <a:solidFill>
                  <a:schemeClr val="tx1"/>
                </a:solidFill>
                <a:latin typeface="Calibri" panose="020F0502020204030204" pitchFamily="34" charset="0"/>
                <a:cs typeface="Calibri" panose="020F0502020204030204" pitchFamily="34" charset="0"/>
              </a:rPr>
              <a:t>) is the difference between a measured quantity and its true value. </a:t>
            </a:r>
            <a:endParaRPr lang="en-US" sz="2200" dirty="0" smtClean="0">
              <a:solidFill>
                <a:schemeClr val="tx1"/>
              </a:solidFill>
              <a:latin typeface="Calibri" panose="020F0502020204030204" pitchFamily="34" charset="0"/>
              <a:cs typeface="Calibri" panose="020F0502020204030204" pitchFamily="34" charset="0"/>
            </a:endParaRP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It </a:t>
            </a:r>
            <a:r>
              <a:rPr lang="en-US" sz="2200" dirty="0">
                <a:solidFill>
                  <a:schemeClr val="tx1"/>
                </a:solidFill>
                <a:latin typeface="Calibri" panose="020F0502020204030204" pitchFamily="34" charset="0"/>
                <a:cs typeface="Calibri" panose="020F0502020204030204" pitchFamily="34" charset="0"/>
              </a:rPr>
              <a:t>includes random error (naturally occurring errors that are to be expected with any </a:t>
            </a:r>
            <a:r>
              <a:rPr lang="en-US" sz="2200" dirty="0" smtClean="0">
                <a:solidFill>
                  <a:schemeClr val="tx1"/>
                </a:solidFill>
                <a:latin typeface="Calibri" panose="020F0502020204030204" pitchFamily="34" charset="0"/>
                <a:cs typeface="Calibri" panose="020F0502020204030204" pitchFamily="34" charset="0"/>
              </a:rPr>
              <a:t>observation/experiment) </a:t>
            </a:r>
            <a:r>
              <a:rPr lang="en-US" sz="2200" dirty="0">
                <a:solidFill>
                  <a:schemeClr val="tx1"/>
                </a:solidFill>
                <a:latin typeface="Calibri" panose="020F0502020204030204" pitchFamily="34" charset="0"/>
                <a:cs typeface="Calibri" panose="020F0502020204030204" pitchFamily="34" charset="0"/>
              </a:rPr>
              <a:t>and systematic error (caused by a </a:t>
            </a:r>
            <a:r>
              <a:rPr lang="en-US" sz="2200" dirty="0" err="1">
                <a:solidFill>
                  <a:schemeClr val="tx1"/>
                </a:solidFill>
                <a:latin typeface="Calibri" panose="020F0502020204030204" pitchFamily="34" charset="0"/>
                <a:cs typeface="Calibri" panose="020F0502020204030204" pitchFamily="34" charset="0"/>
              </a:rPr>
              <a:t>mis</a:t>
            </a:r>
            <a:r>
              <a:rPr lang="en-US" sz="2200" dirty="0">
                <a:solidFill>
                  <a:schemeClr val="tx1"/>
                </a:solidFill>
                <a:latin typeface="Calibri" panose="020F0502020204030204" pitchFamily="34" charset="0"/>
                <a:cs typeface="Calibri" panose="020F0502020204030204" pitchFamily="34" charset="0"/>
              </a:rPr>
              <a:t>-calibrated instrument that affects all measurements).</a:t>
            </a:r>
          </a:p>
        </p:txBody>
      </p:sp>
    </p:spTree>
    <p:extLst>
      <p:ext uri="{BB962C8B-B14F-4D97-AF65-F5344CB8AC3E}">
        <p14:creationId xmlns:p14="http://schemas.microsoft.com/office/powerpoint/2010/main" val="1357125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Measurement error</a:t>
            </a:r>
          </a:p>
          <a:p>
            <a:endParaRPr lang="en-US" dirty="0"/>
          </a:p>
          <a:p>
            <a:r>
              <a:rPr lang="en-US" dirty="0" smtClean="0"/>
              <a:t>Sampling error</a:t>
            </a:r>
          </a:p>
          <a:p>
            <a:endParaRPr lang="en-US" dirty="0"/>
          </a:p>
          <a:p>
            <a:r>
              <a:rPr lang="en-US" dirty="0" smtClean="0">
                <a:solidFill>
                  <a:schemeClr val="bg1">
                    <a:lumMod val="65000"/>
                  </a:schemeClr>
                </a:solidFill>
              </a:rPr>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Since </a:t>
            </a:r>
            <a:r>
              <a:rPr lang="en-US" sz="2200" dirty="0">
                <a:solidFill>
                  <a:schemeClr val="tx1"/>
                </a:solidFill>
                <a:latin typeface="Calibri" panose="020F0502020204030204" pitchFamily="34" charset="0"/>
                <a:cs typeface="Calibri" panose="020F0502020204030204" pitchFamily="34" charset="0"/>
              </a:rPr>
              <a:t>the sample does not include all members of the population, statistics on the sample, such as means and quartiles, generally differ from the characteristics of the entire population, which are known as parameters</a:t>
            </a:r>
            <a:r>
              <a:rPr lang="en-US" sz="2200" dirty="0" smtClean="0">
                <a:solidFill>
                  <a:schemeClr val="tx1"/>
                </a:solidFill>
                <a:latin typeface="Calibri" panose="020F0502020204030204" pitchFamily="34" charset="0"/>
                <a:cs typeface="Calibri" panose="020F0502020204030204" pitchFamily="34" charset="0"/>
              </a:rPr>
              <a:t>. These differences are known as sampling error.</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78602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Measurement error</a:t>
            </a:r>
          </a:p>
          <a:p>
            <a:endParaRPr lang="en-US" dirty="0">
              <a:solidFill>
                <a:schemeClr val="bg1">
                  <a:lumMod val="65000"/>
                </a:schemeClr>
              </a:solidFill>
            </a:endParaRPr>
          </a:p>
          <a:p>
            <a:r>
              <a:rPr lang="en-US" dirty="0" smtClean="0">
                <a:solidFill>
                  <a:schemeClr val="bg1">
                    <a:lumMod val="65000"/>
                  </a:schemeClr>
                </a:solidFill>
              </a:rPr>
              <a:t>Sampling error</a:t>
            </a:r>
          </a:p>
          <a:p>
            <a:endParaRPr lang="en-US" dirty="0"/>
          </a:p>
          <a:p>
            <a:r>
              <a:rPr lang="en-US" dirty="0" smtClean="0"/>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Common-method </a:t>
            </a:r>
            <a:r>
              <a:rPr lang="en-US" sz="2200" dirty="0">
                <a:solidFill>
                  <a:schemeClr val="tx1"/>
                </a:solidFill>
                <a:latin typeface="Calibri" panose="020F0502020204030204" pitchFamily="34" charset="0"/>
                <a:cs typeface="Calibri" panose="020F0502020204030204" pitchFamily="34" charset="0"/>
              </a:rPr>
              <a:t>variance (CMV) is the spurious "variance that is attributable to the measurement method rather than to the constructs the measures are assumed to </a:t>
            </a:r>
            <a:r>
              <a:rPr lang="en-US" sz="2200" dirty="0" smtClean="0">
                <a:solidFill>
                  <a:schemeClr val="tx1"/>
                </a:solidFill>
                <a:latin typeface="Calibri" panose="020F0502020204030204" pitchFamily="34" charset="0"/>
                <a:cs typeface="Calibri" panose="020F0502020204030204" pitchFamily="34" charset="0"/>
              </a:rPr>
              <a:t>represent“ (</a:t>
            </a:r>
            <a:r>
              <a:rPr lang="en-US" sz="2200" dirty="0" err="1" smtClean="0">
                <a:solidFill>
                  <a:schemeClr val="tx1"/>
                </a:solidFill>
                <a:latin typeface="Calibri" panose="020F0502020204030204" pitchFamily="34" charset="0"/>
                <a:cs typeface="Calibri" panose="020F0502020204030204" pitchFamily="34" charset="0"/>
              </a:rPr>
              <a:t>Podsakoff</a:t>
            </a:r>
            <a:r>
              <a:rPr lang="en-US" sz="2200" dirty="0" smtClean="0">
                <a:solidFill>
                  <a:schemeClr val="tx1"/>
                </a:solidFill>
                <a:latin typeface="Calibri" panose="020F0502020204030204" pitchFamily="34" charset="0"/>
                <a:cs typeface="Calibri" panose="020F0502020204030204" pitchFamily="34" charset="0"/>
              </a:rPr>
              <a:t> et al., 2003).</a:t>
            </a: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In other words, CMV is a </a:t>
            </a:r>
            <a:r>
              <a:rPr lang="en-US" sz="2200" dirty="0">
                <a:solidFill>
                  <a:schemeClr val="tx1"/>
                </a:solidFill>
                <a:latin typeface="Calibri" panose="020F0502020204030204" pitchFamily="34" charset="0"/>
                <a:cs typeface="Calibri" panose="020F0502020204030204" pitchFamily="34" charset="0"/>
              </a:rPr>
              <a:t>"systematic error variance shared among variables measured with and introduced as a function of the same method and/or source</a:t>
            </a:r>
            <a:r>
              <a:rPr lang="en-US" sz="2200" dirty="0" smtClean="0">
                <a:solidFill>
                  <a:schemeClr val="tx1"/>
                </a:solidFill>
                <a:latin typeface="Calibri" panose="020F0502020204030204" pitchFamily="34" charset="0"/>
                <a:cs typeface="Calibri" panose="020F0502020204030204" pitchFamily="34" charset="0"/>
              </a:rPr>
              <a:t>".</a:t>
            </a: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There are several ex ante remedies to help avoid CMV/CMB.</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59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High Quality Black guy confused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62588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4772</Words>
  <Application>Microsoft Office PowerPoint</Application>
  <PresentationFormat>Widescreen</PresentationFormat>
  <Paragraphs>1099</Paragraphs>
  <Slides>84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Arial Rounded MT Bold</vt:lpstr>
      <vt:lpstr>Calibri</vt:lpstr>
      <vt:lpstr>Calibri Light</vt:lpstr>
      <vt:lpstr>Cambria Math</vt:lpstr>
      <vt:lpstr>Wingdings</vt:lpstr>
      <vt:lpstr>Office Theme</vt:lpstr>
      <vt:lpstr>Module 1: Data sources; data types; concepts of validity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PowerPoint Presentation</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PowerPoint Presentation</vt:lpstr>
      <vt:lpstr>Research Designs</vt:lpstr>
      <vt:lpstr>Research Designs</vt:lpstr>
      <vt:lpstr>Data sources</vt:lpstr>
      <vt:lpstr>Data sources</vt:lpstr>
      <vt:lpstr>Data sources</vt:lpstr>
      <vt:lpstr>Data sources</vt:lpstr>
      <vt:lpstr>Data sources</vt:lpstr>
      <vt:lpstr>Data sources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levels</vt:lpstr>
      <vt:lpstr>PowerPoint Presentation</vt:lpstr>
      <vt:lpstr>Types of Validity</vt:lpstr>
      <vt:lpstr>Types of Validity</vt:lpstr>
      <vt:lpstr>Types of Validity</vt:lpstr>
      <vt:lpstr>Types of Validity</vt:lpstr>
      <vt:lpstr>Types of Validity</vt:lpstr>
      <vt:lpstr>Types of Validity</vt:lpstr>
      <vt:lpstr>Types of Validity</vt:lpstr>
      <vt:lpstr>Other issues</vt:lpstr>
      <vt:lpstr>Other issues</vt:lpstr>
      <vt:lpstr>Other issues</vt:lpstr>
      <vt:lpstr>Other issues</vt:lpstr>
    </vt:vector>
  </TitlesOfParts>
  <Company>West Virginia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Field</dc:creator>
  <cp:lastModifiedBy>James Field </cp:lastModifiedBy>
  <cp:revision>49</cp:revision>
  <dcterms:created xsi:type="dcterms:W3CDTF">2019-09-09T14:13:22Z</dcterms:created>
  <dcterms:modified xsi:type="dcterms:W3CDTF">2019-09-11T18:11:15Z</dcterms:modified>
</cp:coreProperties>
</file>