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7" r:id="rId2"/>
    <p:sldId id="258" r:id="rId3"/>
    <p:sldId id="344" r:id="rId4"/>
    <p:sldId id="345" r:id="rId5"/>
    <p:sldId id="348" r:id="rId6"/>
    <p:sldId id="346" r:id="rId7"/>
    <p:sldId id="347" r:id="rId8"/>
    <p:sldId id="353" r:id="rId9"/>
    <p:sldId id="350" r:id="rId10"/>
    <p:sldId id="364" r:id="rId11"/>
    <p:sldId id="363" r:id="rId12"/>
    <p:sldId id="362" r:id="rId13"/>
    <p:sldId id="360" r:id="rId14"/>
    <p:sldId id="359" r:id="rId15"/>
    <p:sldId id="365" r:id="rId16"/>
    <p:sldId id="366" r:id="rId17"/>
    <p:sldId id="367" r:id="rId18"/>
    <p:sldId id="370" r:id="rId19"/>
    <p:sldId id="371" r:id="rId20"/>
    <p:sldId id="373" r:id="rId21"/>
    <p:sldId id="372" r:id="rId22"/>
    <p:sldId id="374" r:id="rId23"/>
    <p:sldId id="376" r:id="rId24"/>
    <p:sldId id="375" r:id="rId25"/>
    <p:sldId id="377" r:id="rId26"/>
    <p:sldId id="378" r:id="rId27"/>
    <p:sldId id="379" r:id="rId28"/>
    <p:sldId id="380" r:id="rId29"/>
    <p:sldId id="381" r:id="rId30"/>
    <p:sldId id="358" r:id="rId31"/>
    <p:sldId id="356" r:id="rId32"/>
    <p:sldId id="384" r:id="rId33"/>
    <p:sldId id="388" r:id="rId34"/>
    <p:sldId id="387" r:id="rId35"/>
    <p:sldId id="386" r:id="rId36"/>
    <p:sldId id="385" r:id="rId37"/>
    <p:sldId id="383" r:id="rId38"/>
    <p:sldId id="389" r:id="rId39"/>
    <p:sldId id="351" r:id="rId40"/>
    <p:sldId id="391" r:id="rId41"/>
    <p:sldId id="392" r:id="rId42"/>
    <p:sldId id="394" r:id="rId43"/>
    <p:sldId id="390" r:id="rId44"/>
    <p:sldId id="395" r:id="rId45"/>
    <p:sldId id="393" r:id="rId46"/>
    <p:sldId id="357" r:id="rId47"/>
    <p:sldId id="397" r:id="rId48"/>
    <p:sldId id="396" r:id="rId49"/>
    <p:sldId id="398" r:id="rId50"/>
    <p:sldId id="399" r:id="rId51"/>
    <p:sldId id="400" r:id="rId52"/>
    <p:sldId id="401" r:id="rId53"/>
    <p:sldId id="402" r:id="rId54"/>
    <p:sldId id="403" r:id="rId55"/>
    <p:sldId id="354" r:id="rId56"/>
    <p:sldId id="404" r:id="rId57"/>
    <p:sldId id="355" r:id="rId58"/>
    <p:sldId id="406" r:id="rId59"/>
    <p:sldId id="405" r:id="rId60"/>
    <p:sldId id="382" r:id="rId61"/>
    <p:sldId id="408" r:id="rId62"/>
    <p:sldId id="409" r:id="rId63"/>
    <p:sldId id="410" r:id="rId64"/>
    <p:sldId id="411" r:id="rId65"/>
    <p:sldId id="412" r:id="rId66"/>
    <p:sldId id="41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771" autoAdjust="0"/>
  </p:normalViewPr>
  <p:slideViewPr>
    <p:cSldViewPr snapToGrid="0">
      <p:cViewPr varScale="1">
        <p:scale>
          <a:sx n="79" d="100"/>
          <a:sy n="79" d="100"/>
        </p:scale>
        <p:origin x="16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A396C-014A-4B84-9248-99C232D2FB5C}" type="datetimeFigureOut">
              <a:rPr lang="en-US" smtClean="0"/>
              <a:t>10/2/2019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D78B9-5A3F-4B42-ADA1-C685E328E0A9}" type="slidenum">
              <a:rPr lang="en-US" smtClean="0"/>
              <a:t>‹#›</a:t>
            </a:fld>
            <a:endParaRPr lang="en-US"/>
          </a:p>
        </p:txBody>
      </p:sp>
    </p:spTree>
    <p:extLst>
      <p:ext uri="{BB962C8B-B14F-4D97-AF65-F5344CB8AC3E}">
        <p14:creationId xmlns:p14="http://schemas.microsoft.com/office/powerpoint/2010/main" val="1816885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9</a:t>
            </a:fld>
            <a:endParaRPr lang="en-US"/>
          </a:p>
        </p:txBody>
      </p:sp>
    </p:spTree>
    <p:extLst>
      <p:ext uri="{BB962C8B-B14F-4D97-AF65-F5344CB8AC3E}">
        <p14:creationId xmlns:p14="http://schemas.microsoft.com/office/powerpoint/2010/main" val="3172999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18</a:t>
            </a:fld>
            <a:endParaRPr lang="en-US"/>
          </a:p>
        </p:txBody>
      </p:sp>
    </p:spTree>
    <p:extLst>
      <p:ext uri="{BB962C8B-B14F-4D97-AF65-F5344CB8AC3E}">
        <p14:creationId xmlns:p14="http://schemas.microsoft.com/office/powerpoint/2010/main" val="131311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19</a:t>
            </a:fld>
            <a:endParaRPr lang="en-US"/>
          </a:p>
        </p:txBody>
      </p:sp>
    </p:spTree>
    <p:extLst>
      <p:ext uri="{BB962C8B-B14F-4D97-AF65-F5344CB8AC3E}">
        <p14:creationId xmlns:p14="http://schemas.microsoft.com/office/powerpoint/2010/main" val="1492286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20</a:t>
            </a:fld>
            <a:endParaRPr lang="en-US"/>
          </a:p>
        </p:txBody>
      </p:sp>
    </p:spTree>
    <p:extLst>
      <p:ext uri="{BB962C8B-B14F-4D97-AF65-F5344CB8AC3E}">
        <p14:creationId xmlns:p14="http://schemas.microsoft.com/office/powerpoint/2010/main" val="177804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21</a:t>
            </a:fld>
            <a:endParaRPr lang="en-US"/>
          </a:p>
        </p:txBody>
      </p:sp>
    </p:spTree>
    <p:extLst>
      <p:ext uri="{BB962C8B-B14F-4D97-AF65-F5344CB8AC3E}">
        <p14:creationId xmlns:p14="http://schemas.microsoft.com/office/powerpoint/2010/main" val="3259691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22</a:t>
            </a:fld>
            <a:endParaRPr lang="en-US"/>
          </a:p>
        </p:txBody>
      </p:sp>
    </p:spTree>
    <p:extLst>
      <p:ext uri="{BB962C8B-B14F-4D97-AF65-F5344CB8AC3E}">
        <p14:creationId xmlns:p14="http://schemas.microsoft.com/office/powerpoint/2010/main" val="2538685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23</a:t>
            </a:fld>
            <a:endParaRPr lang="en-US"/>
          </a:p>
        </p:txBody>
      </p:sp>
    </p:spTree>
    <p:extLst>
      <p:ext uri="{BB962C8B-B14F-4D97-AF65-F5344CB8AC3E}">
        <p14:creationId xmlns:p14="http://schemas.microsoft.com/office/powerpoint/2010/main" val="25734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24</a:t>
            </a:fld>
            <a:endParaRPr lang="en-US"/>
          </a:p>
        </p:txBody>
      </p:sp>
    </p:spTree>
    <p:extLst>
      <p:ext uri="{BB962C8B-B14F-4D97-AF65-F5344CB8AC3E}">
        <p14:creationId xmlns:p14="http://schemas.microsoft.com/office/powerpoint/2010/main" val="2774367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25</a:t>
            </a:fld>
            <a:endParaRPr lang="en-US"/>
          </a:p>
        </p:txBody>
      </p:sp>
    </p:spTree>
    <p:extLst>
      <p:ext uri="{BB962C8B-B14F-4D97-AF65-F5344CB8AC3E}">
        <p14:creationId xmlns:p14="http://schemas.microsoft.com/office/powerpoint/2010/main" val="897851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26</a:t>
            </a:fld>
            <a:endParaRPr lang="en-US"/>
          </a:p>
        </p:txBody>
      </p:sp>
    </p:spTree>
    <p:extLst>
      <p:ext uri="{BB962C8B-B14F-4D97-AF65-F5344CB8AC3E}">
        <p14:creationId xmlns:p14="http://schemas.microsoft.com/office/powerpoint/2010/main" val="262904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27</a:t>
            </a:fld>
            <a:endParaRPr lang="en-US"/>
          </a:p>
        </p:txBody>
      </p:sp>
    </p:spTree>
    <p:extLst>
      <p:ext uri="{BB962C8B-B14F-4D97-AF65-F5344CB8AC3E}">
        <p14:creationId xmlns:p14="http://schemas.microsoft.com/office/powerpoint/2010/main" val="290977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10</a:t>
            </a:fld>
            <a:endParaRPr lang="en-US"/>
          </a:p>
        </p:txBody>
      </p:sp>
    </p:spTree>
    <p:extLst>
      <p:ext uri="{BB962C8B-B14F-4D97-AF65-F5344CB8AC3E}">
        <p14:creationId xmlns:p14="http://schemas.microsoft.com/office/powerpoint/2010/main" val="71678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28</a:t>
            </a:fld>
            <a:endParaRPr lang="en-US"/>
          </a:p>
        </p:txBody>
      </p:sp>
    </p:spTree>
    <p:extLst>
      <p:ext uri="{BB962C8B-B14F-4D97-AF65-F5344CB8AC3E}">
        <p14:creationId xmlns:p14="http://schemas.microsoft.com/office/powerpoint/2010/main" val="628150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29</a:t>
            </a:fld>
            <a:endParaRPr lang="en-US"/>
          </a:p>
        </p:txBody>
      </p:sp>
    </p:spTree>
    <p:extLst>
      <p:ext uri="{BB962C8B-B14F-4D97-AF65-F5344CB8AC3E}">
        <p14:creationId xmlns:p14="http://schemas.microsoft.com/office/powerpoint/2010/main" val="211628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11</a:t>
            </a:fld>
            <a:endParaRPr lang="en-US"/>
          </a:p>
        </p:txBody>
      </p:sp>
    </p:spTree>
    <p:extLst>
      <p:ext uri="{BB962C8B-B14F-4D97-AF65-F5344CB8AC3E}">
        <p14:creationId xmlns:p14="http://schemas.microsoft.com/office/powerpoint/2010/main" val="157928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12</a:t>
            </a:fld>
            <a:endParaRPr lang="en-US"/>
          </a:p>
        </p:txBody>
      </p:sp>
    </p:spTree>
    <p:extLst>
      <p:ext uri="{BB962C8B-B14F-4D97-AF65-F5344CB8AC3E}">
        <p14:creationId xmlns:p14="http://schemas.microsoft.com/office/powerpoint/2010/main" val="9267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13</a:t>
            </a:fld>
            <a:endParaRPr lang="en-US"/>
          </a:p>
        </p:txBody>
      </p:sp>
    </p:spTree>
    <p:extLst>
      <p:ext uri="{BB962C8B-B14F-4D97-AF65-F5344CB8AC3E}">
        <p14:creationId xmlns:p14="http://schemas.microsoft.com/office/powerpoint/2010/main" val="290301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14</a:t>
            </a:fld>
            <a:endParaRPr lang="en-US"/>
          </a:p>
        </p:txBody>
      </p:sp>
    </p:spTree>
    <p:extLst>
      <p:ext uri="{BB962C8B-B14F-4D97-AF65-F5344CB8AC3E}">
        <p14:creationId xmlns:p14="http://schemas.microsoft.com/office/powerpoint/2010/main" val="493841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15</a:t>
            </a:fld>
            <a:endParaRPr lang="en-US"/>
          </a:p>
        </p:txBody>
      </p:sp>
    </p:spTree>
    <p:extLst>
      <p:ext uri="{BB962C8B-B14F-4D97-AF65-F5344CB8AC3E}">
        <p14:creationId xmlns:p14="http://schemas.microsoft.com/office/powerpoint/2010/main" val="1078047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16</a:t>
            </a:fld>
            <a:endParaRPr lang="en-US"/>
          </a:p>
        </p:txBody>
      </p:sp>
    </p:spTree>
    <p:extLst>
      <p:ext uri="{BB962C8B-B14F-4D97-AF65-F5344CB8AC3E}">
        <p14:creationId xmlns:p14="http://schemas.microsoft.com/office/powerpoint/2010/main" val="264638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9D78B9-5A3F-4B42-ADA1-C685E328E0A9}" type="slidenum">
              <a:rPr lang="en-US" smtClean="0"/>
              <a:t>17</a:t>
            </a:fld>
            <a:endParaRPr lang="en-US"/>
          </a:p>
        </p:txBody>
      </p:sp>
    </p:spTree>
    <p:extLst>
      <p:ext uri="{BB962C8B-B14F-4D97-AF65-F5344CB8AC3E}">
        <p14:creationId xmlns:p14="http://schemas.microsoft.com/office/powerpoint/2010/main" val="119660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13595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26955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269505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D7C89-3DE8-466C-83F1-5BA89D03FB62}"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78533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4D7C89-3DE8-466C-83F1-5BA89D03FB62}" type="datetimeFigureOut">
              <a:rPr lang="en-US" smtClean="0"/>
              <a:t>10/2/2019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179079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4D7C89-3DE8-466C-83F1-5BA89D03FB62}"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63779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4D7C89-3DE8-466C-83F1-5BA89D03FB62}" type="datetimeFigureOut">
              <a:rPr lang="en-US" smtClean="0"/>
              <a:t>10/2/2019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270616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4D7C89-3DE8-466C-83F1-5BA89D03FB62}" type="datetimeFigureOut">
              <a:rPr lang="en-US" smtClean="0"/>
              <a:t>10/2/2019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68393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D7C89-3DE8-466C-83F1-5BA89D03FB62}" type="datetimeFigureOut">
              <a:rPr lang="en-US" smtClean="0"/>
              <a:t>10/2/2019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417141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D7C89-3DE8-466C-83F1-5BA89D03FB62}"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58000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D7C89-3DE8-466C-83F1-5BA89D03FB62}" type="datetimeFigureOut">
              <a:rPr lang="en-US" smtClean="0"/>
              <a:t>10/2/2019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61AD03-E9E5-40CC-BA42-4DEFCB9BADE8}" type="slidenum">
              <a:rPr lang="en-US" smtClean="0"/>
              <a:t>‹#›</a:t>
            </a:fld>
            <a:endParaRPr lang="en-US"/>
          </a:p>
        </p:txBody>
      </p:sp>
    </p:spTree>
    <p:extLst>
      <p:ext uri="{BB962C8B-B14F-4D97-AF65-F5344CB8AC3E}">
        <p14:creationId xmlns:p14="http://schemas.microsoft.com/office/powerpoint/2010/main" val="357447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D7C89-3DE8-466C-83F1-5BA89D03FB62}" type="datetimeFigureOut">
              <a:rPr lang="en-US" smtClean="0"/>
              <a:t>10/2/2019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1AD03-E9E5-40CC-BA42-4DEFCB9BADE8}" type="slidenum">
              <a:rPr lang="en-US" smtClean="0"/>
              <a:t>‹#›</a:t>
            </a:fld>
            <a:endParaRPr lang="en-US"/>
          </a:p>
        </p:txBody>
      </p:sp>
    </p:spTree>
    <p:extLst>
      <p:ext uri="{BB962C8B-B14F-4D97-AF65-F5344CB8AC3E}">
        <p14:creationId xmlns:p14="http://schemas.microsoft.com/office/powerpoint/2010/main" val="1861920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Word_Document1.docx"/></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package" Target="../embeddings/Microsoft_Word_Document3.docx"/><Relationship Id="rId5" Type="http://schemas.openxmlformats.org/officeDocument/2006/relationships/image" Target="../media/image2.emf"/><Relationship Id="rId4" Type="http://schemas.openxmlformats.org/officeDocument/2006/relationships/package" Target="../embeddings/Microsoft_Word_Document2.docx"/></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package" Target="../embeddings/Microsoft_Word_Document5.docx"/><Relationship Id="rId5" Type="http://schemas.openxmlformats.org/officeDocument/2006/relationships/image" Target="../media/image4.emf"/><Relationship Id="rId4" Type="http://schemas.openxmlformats.org/officeDocument/2006/relationships/package" Target="../embeddings/Microsoft_Word_Document4.docx"/></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package" Target="../embeddings/Microsoft_Word_Document7.docx"/><Relationship Id="rId5" Type="http://schemas.openxmlformats.org/officeDocument/2006/relationships/image" Target="../media/image4.emf"/><Relationship Id="rId4" Type="http://schemas.openxmlformats.org/officeDocument/2006/relationships/package" Target="../embeddings/Microsoft_Word_Document6.doc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package" Target="../embeddings/Microsoft_Word_Document8.docx"/></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emf"/><Relationship Id="rId4" Type="http://schemas.openxmlformats.org/officeDocument/2006/relationships/package" Target="../embeddings/Microsoft_Word_Document9.docx"/></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8.emf"/><Relationship Id="rId4" Type="http://schemas.openxmlformats.org/officeDocument/2006/relationships/package" Target="../embeddings/Microsoft_Word_Document10.docx"/></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package" Target="../embeddings/Microsoft_Word_Document11.docx"/></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package" Target="../embeddings/Microsoft_Word_Document12.docx"/></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package" Target="../embeddings/Microsoft_Word_Document13.docx"/></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5.png"/><Relationship Id="rId5" Type="http://schemas.openxmlformats.org/officeDocument/2006/relationships/image" Target="../media/image11.emf"/><Relationship Id="rId4" Type="http://schemas.openxmlformats.org/officeDocument/2006/relationships/package" Target="../embeddings/Microsoft_Word_Document14.docx"/></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5.png"/><Relationship Id="rId5" Type="http://schemas.openxmlformats.org/officeDocument/2006/relationships/image" Target="../media/image10.emf"/><Relationship Id="rId4" Type="http://schemas.openxmlformats.org/officeDocument/2006/relationships/package" Target="../embeddings/Microsoft_Word_Document15.docx"/></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png"/><Relationship Id="rId4" Type="http://schemas.openxmlformats.org/officeDocument/2006/relationships/image" Target="../media/image8.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emf"/><Relationship Id="rId5" Type="http://schemas.openxmlformats.org/officeDocument/2006/relationships/package" Target="../embeddings/Microsoft_Word_Document19.docx"/><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21.doc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22.doc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Word_Document23.docx"/><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24.docx"/><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Word_Document25.docx"/><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2.png"/><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theanalysisfactor.com/missing-data-mechanis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Module 2:</a:t>
            </a:r>
            <a:br>
              <a:rPr lang="en-US" dirty="0" smtClean="0"/>
            </a:br>
            <a:r>
              <a:rPr lang="en-US" dirty="0" smtClean="0"/>
              <a:t>Central tendency, shape, and difference in means</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MSIR 525</a:t>
            </a:r>
          </a:p>
          <a:p>
            <a:endParaRPr lang="en-US" dirty="0"/>
          </a:p>
          <a:p>
            <a:r>
              <a:rPr lang="en-US" dirty="0" smtClean="0"/>
              <a:t>Monday, September 23, 2019</a:t>
            </a:r>
            <a:endParaRPr lang="en-US" dirty="0"/>
          </a:p>
        </p:txBody>
      </p:sp>
    </p:spTree>
    <p:extLst>
      <p:ext uri="{BB962C8B-B14F-4D97-AF65-F5344CB8AC3E}">
        <p14:creationId xmlns:p14="http://schemas.microsoft.com/office/powerpoint/2010/main" val="3305621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Frequency distribution</a:t>
            </a:r>
          </a:p>
          <a:p>
            <a:pPr lvl="1"/>
            <a:r>
              <a:rPr lang="en-US" sz="1800" dirty="0" smtClean="0"/>
              <a:t>A table or graph that shows each possible score along with the number of times that score was observed in the data.</a:t>
            </a:r>
          </a:p>
          <a:p>
            <a:endParaRPr lang="en-US" dirty="0" smtClean="0"/>
          </a:p>
          <a:p>
            <a:endParaRPr lang="en-US" dirty="0"/>
          </a:p>
        </p:txBody>
      </p:sp>
    </p:spTree>
    <p:extLst>
      <p:ext uri="{BB962C8B-B14F-4D97-AF65-F5344CB8AC3E}">
        <p14:creationId xmlns:p14="http://schemas.microsoft.com/office/powerpoint/2010/main" val="1496146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Frequency distribution</a:t>
            </a:r>
          </a:p>
          <a:p>
            <a:pPr lvl="1"/>
            <a:r>
              <a:rPr lang="en-US" sz="1800" dirty="0" smtClean="0"/>
              <a:t>A table or graph that shows each possible score along with the number of times that score was observed in the data.</a:t>
            </a:r>
          </a:p>
          <a:p>
            <a:endParaRPr lang="en-US" dirty="0" smtClean="0"/>
          </a:p>
          <a:p>
            <a:endParaRPr lang="en-US" dirty="0"/>
          </a:p>
        </p:txBody>
      </p:sp>
      <p:graphicFrame>
        <p:nvGraphicFramePr>
          <p:cNvPr id="4" name="Object 3"/>
          <p:cNvGraphicFramePr>
            <a:graphicFrameLocks noChangeAspect="1"/>
          </p:cNvGraphicFramePr>
          <p:nvPr/>
        </p:nvGraphicFramePr>
        <p:xfrm>
          <a:off x="838200" y="3405696"/>
          <a:ext cx="5989320" cy="3128962"/>
        </p:xfrm>
        <a:graphic>
          <a:graphicData uri="http://schemas.openxmlformats.org/presentationml/2006/ole">
            <mc:AlternateContent xmlns:mc="http://schemas.openxmlformats.org/markup-compatibility/2006">
              <mc:Choice xmlns:v="urn:schemas-microsoft-com:vml" Requires="v">
                <p:oleObj spid="_x0000_s1054"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838200" y="3405696"/>
                        <a:ext cx="5989320" cy="3128962"/>
                      </a:xfrm>
                      <a:prstGeom prst="rect">
                        <a:avLst/>
                      </a:prstGeom>
                    </p:spPr>
                  </p:pic>
                </p:oleObj>
              </mc:Fallback>
            </mc:AlternateContent>
          </a:graphicData>
        </a:graphic>
      </p:graphicFrame>
    </p:spTree>
    <p:extLst>
      <p:ext uri="{BB962C8B-B14F-4D97-AF65-F5344CB8AC3E}">
        <p14:creationId xmlns:p14="http://schemas.microsoft.com/office/powerpoint/2010/main" val="270335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Frequency distribution</a:t>
            </a:r>
          </a:p>
          <a:p>
            <a:pPr lvl="1"/>
            <a:r>
              <a:rPr lang="en-US" sz="1800" dirty="0" smtClean="0"/>
              <a:t>A table or graph that shows each possible score along with the number of times that score was observed in the data.</a:t>
            </a:r>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00983147"/>
              </p:ext>
            </p:extLst>
          </p:nvPr>
        </p:nvGraphicFramePr>
        <p:xfrm>
          <a:off x="838200" y="3405696"/>
          <a:ext cx="5989320" cy="3128962"/>
        </p:xfrm>
        <a:graphic>
          <a:graphicData uri="http://schemas.openxmlformats.org/presentationml/2006/ole">
            <mc:AlternateContent xmlns:mc="http://schemas.openxmlformats.org/markup-compatibility/2006">
              <mc:Choice xmlns:v="urn:schemas-microsoft-com:vml" Requires="v">
                <p:oleObj spid="_x0000_s2106"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838200" y="3405696"/>
                        <a:ext cx="5989320" cy="3128962"/>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5791200" y="2929445"/>
          <a:ext cx="5937250" cy="4081463"/>
        </p:xfrm>
        <a:graphic>
          <a:graphicData uri="http://schemas.openxmlformats.org/presentationml/2006/ole">
            <mc:AlternateContent xmlns:mc="http://schemas.openxmlformats.org/markup-compatibility/2006">
              <mc:Choice xmlns:v="urn:schemas-microsoft-com:vml" Requires="v">
                <p:oleObj spid="_x0000_s2107" name="Document" r:id="rId6" imgW="5956042" imgH="4087874" progId="Word.Document.12">
                  <p:embed/>
                </p:oleObj>
              </mc:Choice>
              <mc:Fallback>
                <p:oleObj name="Document" r:id="rId6" imgW="5956042" imgH="4087874" progId="Word.Document.12">
                  <p:embed/>
                  <p:pic>
                    <p:nvPicPr>
                      <p:cNvPr id="0" name=""/>
                      <p:cNvPicPr/>
                      <p:nvPr/>
                    </p:nvPicPr>
                    <p:blipFill>
                      <a:blip r:embed="rId7"/>
                      <a:stretch>
                        <a:fillRect/>
                      </a:stretch>
                    </p:blipFill>
                    <p:spPr>
                      <a:xfrm>
                        <a:off x="5791200" y="2929445"/>
                        <a:ext cx="5937250" cy="4081463"/>
                      </a:xfrm>
                      <a:prstGeom prst="rect">
                        <a:avLst/>
                      </a:prstGeom>
                    </p:spPr>
                  </p:pic>
                </p:oleObj>
              </mc:Fallback>
            </mc:AlternateContent>
          </a:graphicData>
        </a:graphic>
      </p:graphicFrame>
    </p:spTree>
    <p:extLst>
      <p:ext uri="{BB962C8B-B14F-4D97-AF65-F5344CB8AC3E}">
        <p14:creationId xmlns:p14="http://schemas.microsoft.com/office/powerpoint/2010/main" val="1848564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Frequency distribution</a:t>
            </a:r>
          </a:p>
          <a:p>
            <a:pPr lvl="1"/>
            <a:r>
              <a:rPr lang="en-US" sz="1800" dirty="0" smtClean="0"/>
              <a:t>A table or graph that shows each possible score along with the number of times that score was observed in the data.</a:t>
            </a:r>
          </a:p>
          <a:p>
            <a:endParaRPr lang="en-US" dirty="0" smtClean="0"/>
          </a:p>
          <a:p>
            <a:endParaRPr lang="en-US" dirty="0"/>
          </a:p>
        </p:txBody>
      </p:sp>
      <p:graphicFrame>
        <p:nvGraphicFramePr>
          <p:cNvPr id="4" name="Object 3"/>
          <p:cNvGraphicFramePr>
            <a:graphicFrameLocks noChangeAspect="1"/>
          </p:cNvGraphicFramePr>
          <p:nvPr/>
        </p:nvGraphicFramePr>
        <p:xfrm>
          <a:off x="838200" y="3405696"/>
          <a:ext cx="5989320" cy="3128962"/>
        </p:xfrm>
        <a:graphic>
          <a:graphicData uri="http://schemas.openxmlformats.org/presentationml/2006/ole">
            <mc:AlternateContent xmlns:mc="http://schemas.openxmlformats.org/markup-compatibility/2006">
              <mc:Choice xmlns:v="urn:schemas-microsoft-com:vml" Requires="v">
                <p:oleObj spid="_x0000_s4154"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838200" y="3405696"/>
                        <a:ext cx="5989320" cy="3128962"/>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5791200" y="2929445"/>
          <a:ext cx="5937250" cy="4081463"/>
        </p:xfrm>
        <a:graphic>
          <a:graphicData uri="http://schemas.openxmlformats.org/presentationml/2006/ole">
            <mc:AlternateContent xmlns:mc="http://schemas.openxmlformats.org/markup-compatibility/2006">
              <mc:Choice xmlns:v="urn:schemas-microsoft-com:vml" Requires="v">
                <p:oleObj spid="_x0000_s4155" name="Document" r:id="rId6" imgW="5956042" imgH="4087874" progId="Word.Document.12">
                  <p:embed/>
                </p:oleObj>
              </mc:Choice>
              <mc:Fallback>
                <p:oleObj name="Document" r:id="rId6" imgW="5956042" imgH="4087874" progId="Word.Document.12">
                  <p:embed/>
                  <p:pic>
                    <p:nvPicPr>
                      <p:cNvPr id="0" name=""/>
                      <p:cNvPicPr/>
                      <p:nvPr/>
                    </p:nvPicPr>
                    <p:blipFill>
                      <a:blip r:embed="rId7"/>
                      <a:stretch>
                        <a:fillRect/>
                      </a:stretch>
                    </p:blipFill>
                    <p:spPr>
                      <a:xfrm>
                        <a:off x="5791200" y="2929445"/>
                        <a:ext cx="5937250" cy="4081463"/>
                      </a:xfrm>
                      <a:prstGeom prst="rect">
                        <a:avLst/>
                      </a:prstGeom>
                    </p:spPr>
                  </p:pic>
                </p:oleObj>
              </mc:Fallback>
            </mc:AlternateContent>
          </a:graphicData>
        </a:graphic>
      </p:graphicFrame>
      <p:sp>
        <p:nvSpPr>
          <p:cNvPr id="6" name="Rounded Rectangle 5"/>
          <p:cNvSpPr/>
          <p:nvPr/>
        </p:nvSpPr>
        <p:spPr>
          <a:xfrm rot="20184553">
            <a:off x="4578095" y="3573076"/>
            <a:ext cx="7327392" cy="156057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rPr>
              <a:t>CAN BE VISUALIZED IN A BARPLOT</a:t>
            </a:r>
            <a:endParaRPr lang="en-US" sz="4400" b="1" dirty="0">
              <a:solidFill>
                <a:srgbClr val="FF0000"/>
              </a:solidFill>
            </a:endParaRPr>
          </a:p>
        </p:txBody>
      </p:sp>
    </p:spTree>
    <p:extLst>
      <p:ext uri="{BB962C8B-B14F-4D97-AF65-F5344CB8AC3E}">
        <p14:creationId xmlns:p14="http://schemas.microsoft.com/office/powerpoint/2010/main" val="269783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Frequency distribution</a:t>
            </a:r>
          </a:p>
          <a:p>
            <a:pPr lvl="1"/>
            <a:r>
              <a:rPr lang="en-US" sz="1800" dirty="0" smtClean="0"/>
              <a:t>A table or graph that shows each possible score along with the number of times that score was observed in the data.</a:t>
            </a:r>
          </a:p>
          <a:p>
            <a:endParaRPr lang="en-US" dirty="0" smtClean="0"/>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54467469"/>
              </p:ext>
            </p:extLst>
          </p:nvPr>
        </p:nvGraphicFramePr>
        <p:xfrm>
          <a:off x="838200" y="3405696"/>
          <a:ext cx="5989320" cy="3128962"/>
        </p:xfrm>
        <a:graphic>
          <a:graphicData uri="http://schemas.openxmlformats.org/presentationml/2006/ole">
            <mc:AlternateContent xmlns:mc="http://schemas.openxmlformats.org/markup-compatibility/2006">
              <mc:Choice xmlns:v="urn:schemas-microsoft-com:vml" Requires="v">
                <p:oleObj spid="_x0000_s3134"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838200" y="3405696"/>
                        <a:ext cx="5989320" cy="31289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99102875"/>
              </p:ext>
            </p:extLst>
          </p:nvPr>
        </p:nvGraphicFramePr>
        <p:xfrm>
          <a:off x="5791200" y="2929445"/>
          <a:ext cx="5937250" cy="4081463"/>
        </p:xfrm>
        <a:graphic>
          <a:graphicData uri="http://schemas.openxmlformats.org/presentationml/2006/ole">
            <mc:AlternateContent xmlns:mc="http://schemas.openxmlformats.org/markup-compatibility/2006">
              <mc:Choice xmlns:v="urn:schemas-microsoft-com:vml" Requires="v">
                <p:oleObj spid="_x0000_s3135" name="Document" r:id="rId6" imgW="5956042" imgH="4087874" progId="Word.Document.12">
                  <p:embed/>
                </p:oleObj>
              </mc:Choice>
              <mc:Fallback>
                <p:oleObj name="Document" r:id="rId6" imgW="5956042" imgH="4087874" progId="Word.Document.12">
                  <p:embed/>
                  <p:pic>
                    <p:nvPicPr>
                      <p:cNvPr id="0" name=""/>
                      <p:cNvPicPr/>
                      <p:nvPr/>
                    </p:nvPicPr>
                    <p:blipFill>
                      <a:blip r:embed="rId7"/>
                      <a:stretch>
                        <a:fillRect/>
                      </a:stretch>
                    </p:blipFill>
                    <p:spPr>
                      <a:xfrm>
                        <a:off x="5791200" y="2929445"/>
                        <a:ext cx="5937250" cy="4081463"/>
                      </a:xfrm>
                      <a:prstGeom prst="rect">
                        <a:avLst/>
                      </a:prstGeom>
                    </p:spPr>
                  </p:pic>
                </p:oleObj>
              </mc:Fallback>
            </mc:AlternateContent>
          </a:graphicData>
        </a:graphic>
      </p:graphicFrame>
      <p:sp>
        <p:nvSpPr>
          <p:cNvPr id="6" name="Rounded Rectangle 5"/>
          <p:cNvSpPr/>
          <p:nvPr/>
        </p:nvSpPr>
        <p:spPr>
          <a:xfrm rot="20184553">
            <a:off x="4578095" y="3573076"/>
            <a:ext cx="7327392" cy="156057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FF0000"/>
                </a:solidFill>
              </a:rPr>
              <a:t>CAN BE VISUALIZED IN A BARPLOT</a:t>
            </a:r>
            <a:endParaRPr lang="en-US" sz="4400" b="1" dirty="0">
              <a:solidFill>
                <a:srgbClr val="FF0000"/>
              </a:solidFill>
            </a:endParaRPr>
          </a:p>
        </p:txBody>
      </p:sp>
      <p:sp>
        <p:nvSpPr>
          <p:cNvPr id="7" name="Rounded Rectangle 6"/>
          <p:cNvSpPr/>
          <p:nvPr/>
        </p:nvSpPr>
        <p:spPr>
          <a:xfrm>
            <a:off x="9003744" y="5097768"/>
            <a:ext cx="3115168" cy="156057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CAN BE USED TO SUMMARIZE ALL TYPES OF DATA (SEE MODULE 1)</a:t>
            </a:r>
            <a:endParaRPr lang="en-US" sz="2000" b="1" dirty="0">
              <a:solidFill>
                <a:srgbClr val="FF0000"/>
              </a:solidFill>
            </a:endParaRPr>
          </a:p>
        </p:txBody>
      </p:sp>
    </p:spTree>
    <p:extLst>
      <p:ext uri="{BB962C8B-B14F-4D97-AF65-F5344CB8AC3E}">
        <p14:creationId xmlns:p14="http://schemas.microsoft.com/office/powerpoint/2010/main" val="250812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Relative frequency</a:t>
            </a:r>
          </a:p>
          <a:p>
            <a:pPr lvl="1"/>
            <a:r>
              <a:rPr lang="en-US" dirty="0" smtClean="0"/>
              <a:t>Compared </a:t>
            </a:r>
            <a:r>
              <a:rPr lang="en-US" dirty="0"/>
              <a:t>to the (raw) frequency </a:t>
            </a:r>
            <a:r>
              <a:rPr lang="en-US" dirty="0" smtClean="0"/>
              <a:t>itself, this is a way to make even better sense of observed data</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175535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Relative frequency</a:t>
            </a:r>
          </a:p>
          <a:p>
            <a:pPr lvl="1"/>
            <a:r>
              <a:rPr lang="en-US" dirty="0" smtClean="0"/>
              <a:t>Compared </a:t>
            </a:r>
            <a:r>
              <a:rPr lang="en-US" dirty="0"/>
              <a:t>to the (raw) frequency </a:t>
            </a:r>
            <a:r>
              <a:rPr lang="en-US" dirty="0" smtClean="0"/>
              <a:t>itself, this is a way to make even better sense of observed data</a:t>
            </a:r>
          </a:p>
          <a:p>
            <a:pPr lvl="1"/>
            <a:r>
              <a:rPr lang="en-US" dirty="0" smtClean="0"/>
              <a:t>Represents how often a response is observe relative to the total number of responses</a:t>
            </a:r>
          </a:p>
          <a:p>
            <a:pPr lvl="2"/>
            <a:r>
              <a:rPr lang="en-US" dirty="0" smtClean="0"/>
              <a:t>“What proportion of the respondents gave a rating of 7  for stress?”</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619999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Relative frequency</a:t>
                </a:r>
              </a:p>
              <a:p>
                <a:pPr lvl="1"/>
                <a:r>
                  <a:rPr lang="en-US" dirty="0" smtClean="0">
                    <a:solidFill>
                      <a:schemeClr val="bg1">
                        <a:lumMod val="75000"/>
                      </a:schemeClr>
                    </a:solidFill>
                  </a:rPr>
                  <a:t>Compared </a:t>
                </a:r>
                <a:r>
                  <a:rPr lang="en-US" dirty="0">
                    <a:solidFill>
                      <a:schemeClr val="bg1">
                        <a:lumMod val="75000"/>
                      </a:schemeClr>
                    </a:solidFill>
                  </a:rPr>
                  <a:t>to the (raw) frequency </a:t>
                </a:r>
                <a:r>
                  <a:rPr lang="en-US" dirty="0" smtClean="0">
                    <a:solidFill>
                      <a:schemeClr val="bg1">
                        <a:lumMod val="75000"/>
                      </a:schemeClr>
                    </a:solidFill>
                  </a:rPr>
                  <a:t>itself, this is a way to make even better sense of observed data</a:t>
                </a:r>
              </a:p>
              <a:p>
                <a:pPr lvl="1"/>
                <a:r>
                  <a:rPr lang="en-US" dirty="0" smtClean="0">
                    <a:solidFill>
                      <a:schemeClr val="bg1">
                        <a:lumMod val="75000"/>
                      </a:schemeClr>
                    </a:solidFill>
                  </a:rPr>
                  <a:t>Represents how often a response is observe relative to the total number of responses</a:t>
                </a:r>
              </a:p>
              <a:p>
                <a:pPr lvl="2"/>
                <a:r>
                  <a:rPr lang="en-US" dirty="0" smtClean="0">
                    <a:solidFill>
                      <a:schemeClr val="bg1">
                        <a:lumMod val="75000"/>
                      </a:schemeClr>
                    </a:solidFill>
                  </a:rPr>
                  <a:t>“What proportion of the respondents gave a rating of 7 for stress?”</a:t>
                </a:r>
              </a:p>
              <a:p>
                <a:endParaRPr lang="en-US" dirty="0" smtClean="0"/>
              </a:p>
              <a:p>
                <a:pPr marL="0" indent="0">
                  <a:buNone/>
                </a:pPr>
                <a:r>
                  <a:rPr lang="en-US" dirty="0" smtClean="0"/>
                  <a:t>		Relative frequency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𝑟𝑒𝑠𝑝𝑜𝑛𝑠𝑒</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𝑟𝑒𝑠𝑝𝑜𝑛𝑠𝑒𝑠</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8364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Relative frequency</a:t>
                </a:r>
              </a:p>
              <a:p>
                <a:pPr lvl="1"/>
                <a:r>
                  <a:rPr lang="en-US" dirty="0" smtClean="0">
                    <a:solidFill>
                      <a:schemeClr val="bg1">
                        <a:lumMod val="75000"/>
                      </a:schemeClr>
                    </a:solidFill>
                  </a:rPr>
                  <a:t>Compared </a:t>
                </a:r>
                <a:r>
                  <a:rPr lang="en-US" dirty="0">
                    <a:solidFill>
                      <a:schemeClr val="bg1">
                        <a:lumMod val="75000"/>
                      </a:schemeClr>
                    </a:solidFill>
                  </a:rPr>
                  <a:t>to the (raw) frequency </a:t>
                </a:r>
                <a:r>
                  <a:rPr lang="en-US" dirty="0" smtClean="0">
                    <a:solidFill>
                      <a:schemeClr val="bg1">
                        <a:lumMod val="75000"/>
                      </a:schemeClr>
                    </a:solidFill>
                  </a:rPr>
                  <a:t>itself, this is a way to make even better sense of observed data</a:t>
                </a:r>
              </a:p>
              <a:p>
                <a:pPr lvl="1"/>
                <a:r>
                  <a:rPr lang="en-US" dirty="0" smtClean="0">
                    <a:solidFill>
                      <a:schemeClr val="bg1">
                        <a:lumMod val="75000"/>
                      </a:schemeClr>
                    </a:solidFill>
                  </a:rPr>
                  <a:t>Represents how often a response is observe relative to the total number of responses</a:t>
                </a:r>
              </a:p>
              <a:p>
                <a:pPr lvl="2"/>
                <a:r>
                  <a:rPr lang="en-US" dirty="0" smtClean="0"/>
                  <a:t>“What proportion of the respondents gave a rating of 7 for stress?”</a:t>
                </a:r>
              </a:p>
              <a:p>
                <a:endParaRPr lang="en-US" dirty="0" smtClean="0"/>
              </a:p>
              <a:p>
                <a:pPr marL="0" indent="0">
                  <a:buNone/>
                </a:pPr>
                <a:r>
                  <a:rPr lang="en-US" dirty="0" smtClean="0"/>
                  <a:t>		</a:t>
                </a:r>
                <a:r>
                  <a:rPr lang="en-US" dirty="0" smtClean="0">
                    <a:solidFill>
                      <a:schemeClr val="bg1">
                        <a:lumMod val="75000"/>
                      </a:schemeClr>
                    </a:solidFill>
                  </a:rPr>
                  <a:t>Relative frequency = </a:t>
                </a:r>
                <a14:m>
                  <m:oMath xmlns:m="http://schemas.openxmlformats.org/officeDocument/2006/math">
                    <m:f>
                      <m:fPr>
                        <m:ctrlPr>
                          <a:rPr lang="en-US" i="1" smtClean="0">
                            <a:solidFill>
                              <a:schemeClr val="bg1">
                                <a:lumMod val="75000"/>
                              </a:schemeClr>
                            </a:solidFill>
                            <a:latin typeface="Cambria Math" panose="02040503050406030204" pitchFamily="18" charset="0"/>
                          </a:rPr>
                        </m:ctrlPr>
                      </m:fPr>
                      <m:num>
                        <m:r>
                          <a:rPr lang="en-US" b="0" i="1" smtClean="0">
                            <a:solidFill>
                              <a:schemeClr val="bg1">
                                <a:lumMod val="75000"/>
                              </a:schemeClr>
                            </a:solidFill>
                            <a:latin typeface="Cambria Math" panose="02040503050406030204" pitchFamily="18" charset="0"/>
                          </a:rPr>
                          <m:t>𝑓𝑟𝑒𝑞𝑢𝑒𝑛𝑐𝑦</m:t>
                        </m:r>
                        <m:r>
                          <a:rPr lang="en-US" b="0" i="1" smtClean="0">
                            <a:solidFill>
                              <a:schemeClr val="bg1">
                                <a:lumMod val="75000"/>
                              </a:schemeClr>
                            </a:solidFill>
                            <a:latin typeface="Cambria Math" panose="02040503050406030204" pitchFamily="18" charset="0"/>
                          </a:rPr>
                          <m:t> </m:t>
                        </m:r>
                        <m:r>
                          <a:rPr lang="en-US" b="0" i="1" smtClean="0">
                            <a:solidFill>
                              <a:schemeClr val="bg1">
                                <a:lumMod val="75000"/>
                              </a:schemeClr>
                            </a:solidFill>
                            <a:latin typeface="Cambria Math" panose="02040503050406030204" pitchFamily="18" charset="0"/>
                          </a:rPr>
                          <m:t>𝑜𝑓</m:t>
                        </m:r>
                        <m:r>
                          <a:rPr lang="en-US" b="0" i="1" smtClean="0">
                            <a:solidFill>
                              <a:schemeClr val="bg1">
                                <a:lumMod val="75000"/>
                              </a:schemeClr>
                            </a:solidFill>
                            <a:latin typeface="Cambria Math" panose="02040503050406030204" pitchFamily="18" charset="0"/>
                          </a:rPr>
                          <m:t> </m:t>
                        </m:r>
                        <m:r>
                          <a:rPr lang="en-US" b="0" i="1" smtClean="0">
                            <a:solidFill>
                              <a:schemeClr val="bg1">
                                <a:lumMod val="75000"/>
                              </a:schemeClr>
                            </a:solidFill>
                            <a:latin typeface="Cambria Math" panose="02040503050406030204" pitchFamily="18" charset="0"/>
                          </a:rPr>
                          <m:t>𝑟𝑒𝑠𝑝𝑜𝑛𝑠𝑒</m:t>
                        </m:r>
                      </m:num>
                      <m:den>
                        <m:r>
                          <a:rPr lang="en-US" b="0" i="1" smtClean="0">
                            <a:solidFill>
                              <a:schemeClr val="bg1">
                                <a:lumMod val="75000"/>
                              </a:schemeClr>
                            </a:solidFill>
                            <a:latin typeface="Cambria Math" panose="02040503050406030204" pitchFamily="18" charset="0"/>
                          </a:rPr>
                          <m:t>𝑡𝑜𝑡𝑎𝑙</m:t>
                        </m:r>
                        <m:r>
                          <a:rPr lang="en-US" b="0" i="1" smtClean="0">
                            <a:solidFill>
                              <a:schemeClr val="bg1">
                                <a:lumMod val="75000"/>
                              </a:schemeClr>
                            </a:solidFill>
                            <a:latin typeface="Cambria Math" panose="02040503050406030204" pitchFamily="18" charset="0"/>
                          </a:rPr>
                          <m:t> </m:t>
                        </m:r>
                        <m:r>
                          <a:rPr lang="en-US" b="0" i="1" smtClean="0">
                            <a:solidFill>
                              <a:schemeClr val="bg1">
                                <a:lumMod val="75000"/>
                              </a:schemeClr>
                            </a:solidFill>
                            <a:latin typeface="Cambria Math" panose="02040503050406030204" pitchFamily="18" charset="0"/>
                          </a:rPr>
                          <m:t>𝑛𝑢𝑚𝑏𝑒𝑟</m:t>
                        </m:r>
                        <m:r>
                          <a:rPr lang="en-US" b="0" i="1" smtClean="0">
                            <a:solidFill>
                              <a:schemeClr val="bg1">
                                <a:lumMod val="75000"/>
                              </a:schemeClr>
                            </a:solidFill>
                            <a:latin typeface="Cambria Math" panose="02040503050406030204" pitchFamily="18" charset="0"/>
                          </a:rPr>
                          <m:t> </m:t>
                        </m:r>
                        <m:r>
                          <a:rPr lang="en-US" b="0" i="1" smtClean="0">
                            <a:solidFill>
                              <a:schemeClr val="bg1">
                                <a:lumMod val="75000"/>
                              </a:schemeClr>
                            </a:solidFill>
                            <a:latin typeface="Cambria Math" panose="02040503050406030204" pitchFamily="18" charset="0"/>
                          </a:rPr>
                          <m:t>𝑜𝑓</m:t>
                        </m:r>
                        <m:r>
                          <a:rPr lang="en-US" b="0" i="1" smtClean="0">
                            <a:solidFill>
                              <a:schemeClr val="bg1">
                                <a:lumMod val="75000"/>
                              </a:schemeClr>
                            </a:solidFill>
                            <a:latin typeface="Cambria Math" panose="02040503050406030204" pitchFamily="18" charset="0"/>
                          </a:rPr>
                          <m:t> </m:t>
                        </m:r>
                        <m:r>
                          <a:rPr lang="en-US" b="0" i="1" smtClean="0">
                            <a:solidFill>
                              <a:schemeClr val="bg1">
                                <a:lumMod val="75000"/>
                              </a:schemeClr>
                            </a:solidFill>
                            <a:latin typeface="Cambria Math" panose="02040503050406030204" pitchFamily="18" charset="0"/>
                          </a:rPr>
                          <m:t>𝑟𝑒𝑠𝑝𝑜𝑛𝑠𝑒𝑠</m:t>
                        </m:r>
                      </m:den>
                    </m:f>
                  </m:oMath>
                </a14:m>
                <a:endParaRPr lang="en-US" dirty="0" smtClean="0"/>
              </a:p>
              <a:p>
                <a:pPr marL="0" indent="0">
                  <a:buNone/>
                </a:pPr>
                <a:r>
                  <a:rPr lang="en-US" dirty="0"/>
                  <a:t>	</a:t>
                </a:r>
                <a:r>
                  <a:rPr lang="en-US" dirty="0" smtClean="0"/>
                  <a:t>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7</m:t>
                        </m:r>
                      </m:den>
                    </m:f>
                  </m:oMath>
                </a14:m>
                <a:r>
                  <a:rPr lang="en-US" dirty="0"/>
                  <a:t> </a:t>
                </a:r>
                <a:r>
                  <a:rPr lang="en-US" dirty="0" smtClean="0"/>
                  <a:t>	=	 </a:t>
                </a:r>
                <a:r>
                  <a:rPr lang="en-US" dirty="0"/>
                  <a:t>43%</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5574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Cumulative frequency and cumulative percentage</a:t>
            </a:r>
          </a:p>
          <a:p>
            <a:pPr lvl="1"/>
            <a:r>
              <a:rPr lang="en-US" dirty="0" smtClean="0"/>
              <a:t>An assessment of the total frequency (percentage) of all categories up to and including the category of interest</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210152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Module 1 (check list from syllabus; see pages 1-2)</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learned about the NHST framework</a:t>
            </a:r>
          </a:p>
          <a:p>
            <a:endParaRPr lang="en-US" dirty="0" smtClean="0"/>
          </a:p>
          <a:p>
            <a:r>
              <a:rPr lang="en-US" dirty="0" smtClean="0"/>
              <a:t>We developed an understanding of </a:t>
            </a:r>
            <a:r>
              <a:rPr lang="en-US" i="1" dirty="0" smtClean="0"/>
              <a:t>p</a:t>
            </a:r>
            <a:r>
              <a:rPr lang="en-US" dirty="0" smtClean="0"/>
              <a:t>-values and how they can be used to inform evidence-based management decisions</a:t>
            </a:r>
          </a:p>
          <a:p>
            <a:endParaRPr lang="en-US" dirty="0" smtClean="0"/>
          </a:p>
          <a:p>
            <a:r>
              <a:rPr lang="en-US" dirty="0" smtClean="0"/>
              <a:t>We compared different types of error that can threaten our inferences and conclusions</a:t>
            </a:r>
          </a:p>
          <a:p>
            <a:pPr lvl="1"/>
            <a:r>
              <a:rPr lang="en-US" dirty="0" smtClean="0"/>
              <a:t>We also learned how one can attempt to avoid these errors and disclosures that must be given if a study is underpowered</a:t>
            </a:r>
          </a:p>
          <a:p>
            <a:pPr lvl="1"/>
            <a:endParaRPr lang="en-US" dirty="0" smtClean="0"/>
          </a:p>
          <a:p>
            <a:r>
              <a:rPr lang="en-US" dirty="0" smtClean="0"/>
              <a:t>We contrasted three different research designs (e.g. observational) and two different data collection approaches (e.g., longitudinal)</a:t>
            </a:r>
          </a:p>
          <a:p>
            <a:endParaRPr lang="en-US" dirty="0" smtClean="0"/>
          </a:p>
          <a:p>
            <a:r>
              <a:rPr lang="en-US" dirty="0" smtClean="0"/>
              <a:t>We learned about different data sources and data types</a:t>
            </a:r>
          </a:p>
          <a:p>
            <a:endParaRPr lang="en-US" dirty="0" smtClean="0"/>
          </a:p>
          <a:p>
            <a:r>
              <a:rPr lang="en-US" dirty="0" smtClean="0"/>
              <a:t>We summarized several types of validity and phenomena that may threaten them </a:t>
            </a:r>
            <a:endParaRPr lang="en-US" dirty="0"/>
          </a:p>
        </p:txBody>
      </p:sp>
    </p:spTree>
    <p:extLst>
      <p:ext uri="{BB962C8B-B14F-4D97-AF65-F5344CB8AC3E}">
        <p14:creationId xmlns:p14="http://schemas.microsoft.com/office/powerpoint/2010/main" val="324096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Cumulative frequency and cumulative percentage</a:t>
            </a:r>
          </a:p>
          <a:p>
            <a:pPr lvl="1"/>
            <a:r>
              <a:rPr lang="en-US" dirty="0" smtClean="0">
                <a:solidFill>
                  <a:schemeClr val="bg1">
                    <a:lumMod val="75000"/>
                  </a:schemeClr>
                </a:solidFill>
              </a:rPr>
              <a:t>An assessment of the total frequency (percentage) of all categories up to and including the category of interest</a:t>
            </a:r>
          </a:p>
          <a:p>
            <a:endParaRPr lang="en-US" dirty="0" smtClean="0"/>
          </a:p>
          <a:p>
            <a:pPr marL="0" indent="0">
              <a:buNone/>
            </a:pPr>
            <a:r>
              <a:rPr lang="en-US" dirty="0" smtClean="0"/>
              <a:t>		</a:t>
            </a:r>
            <a:endParaRPr lang="en-US" dirty="0"/>
          </a:p>
        </p:txBody>
      </p:sp>
      <p:graphicFrame>
        <p:nvGraphicFramePr>
          <p:cNvPr id="4" name="Object 3"/>
          <p:cNvGraphicFramePr>
            <a:graphicFrameLocks noChangeAspect="1"/>
          </p:cNvGraphicFramePr>
          <p:nvPr>
            <p:extLst/>
          </p:nvPr>
        </p:nvGraphicFramePr>
        <p:xfrm>
          <a:off x="7006146" y="2970848"/>
          <a:ext cx="5859462" cy="4032250"/>
        </p:xfrm>
        <a:graphic>
          <a:graphicData uri="http://schemas.openxmlformats.org/presentationml/2006/ole">
            <mc:AlternateContent xmlns:mc="http://schemas.openxmlformats.org/markup-compatibility/2006">
              <mc:Choice xmlns:v="urn:schemas-microsoft-com:vml" Requires="v">
                <p:oleObj spid="_x0000_s8217" name="Document" r:id="rId4" imgW="5956042" imgH="4085355" progId="Word.Document.12">
                  <p:embed/>
                </p:oleObj>
              </mc:Choice>
              <mc:Fallback>
                <p:oleObj name="Document" r:id="rId4" imgW="5956042" imgH="4085355" progId="Word.Document.12">
                  <p:embed/>
                  <p:pic>
                    <p:nvPicPr>
                      <p:cNvPr id="0" name=""/>
                      <p:cNvPicPr/>
                      <p:nvPr/>
                    </p:nvPicPr>
                    <p:blipFill>
                      <a:blip r:embed="rId5"/>
                      <a:stretch>
                        <a:fillRect/>
                      </a:stretch>
                    </p:blipFill>
                    <p:spPr>
                      <a:xfrm>
                        <a:off x="7006146" y="2970848"/>
                        <a:ext cx="5859462" cy="4032250"/>
                      </a:xfrm>
                      <a:prstGeom prst="rect">
                        <a:avLst/>
                      </a:prstGeom>
                    </p:spPr>
                  </p:pic>
                </p:oleObj>
              </mc:Fallback>
            </mc:AlternateContent>
          </a:graphicData>
        </a:graphic>
      </p:graphicFrame>
      <p:sp>
        <p:nvSpPr>
          <p:cNvPr id="5" name="Rounded Rectangle 4"/>
          <p:cNvSpPr/>
          <p:nvPr/>
        </p:nvSpPr>
        <p:spPr>
          <a:xfrm>
            <a:off x="256032" y="4224973"/>
            <a:ext cx="6559296" cy="1524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Cumulative frequency</a:t>
            </a:r>
            <a:r>
              <a:rPr lang="en-US" i="1" baseline="-25000" dirty="0" smtClean="0">
                <a:solidFill>
                  <a:srgbClr val="FF0000"/>
                </a:solidFill>
              </a:rPr>
              <a:t>n</a:t>
            </a:r>
            <a:r>
              <a:rPr lang="en-US" dirty="0" smtClean="0">
                <a:solidFill>
                  <a:srgbClr val="FF0000"/>
                </a:solidFill>
              </a:rPr>
              <a:t> =  frequency</a:t>
            </a:r>
            <a:r>
              <a:rPr lang="en-US" i="1" baseline="-25000" dirty="0" smtClean="0">
                <a:solidFill>
                  <a:srgbClr val="FF0000"/>
                </a:solidFill>
              </a:rPr>
              <a:t>n</a:t>
            </a:r>
            <a:r>
              <a:rPr lang="en-US" i="1" dirty="0" smtClean="0">
                <a:solidFill>
                  <a:srgbClr val="FF0000"/>
                </a:solidFill>
              </a:rPr>
              <a:t> </a:t>
            </a:r>
            <a:r>
              <a:rPr lang="en-US" dirty="0" smtClean="0">
                <a:solidFill>
                  <a:srgbClr val="FF0000"/>
                </a:solidFill>
              </a:rPr>
              <a:t>+</a:t>
            </a:r>
            <a:r>
              <a:rPr lang="en-US" i="1" dirty="0" smtClean="0">
                <a:solidFill>
                  <a:srgbClr val="FF0000"/>
                </a:solidFill>
              </a:rPr>
              <a:t> c</a:t>
            </a:r>
            <a:r>
              <a:rPr lang="en-US" dirty="0" smtClean="0">
                <a:solidFill>
                  <a:srgbClr val="FF0000"/>
                </a:solidFill>
              </a:rPr>
              <a:t>umulative frequency</a:t>
            </a:r>
            <a:r>
              <a:rPr lang="en-US" i="1" baseline="-25000" dirty="0" smtClean="0">
                <a:solidFill>
                  <a:srgbClr val="FF0000"/>
                </a:solidFill>
              </a:rPr>
              <a:t>n-1</a:t>
            </a:r>
            <a:endParaRPr lang="en-US" dirty="0">
              <a:solidFill>
                <a:srgbClr val="FF0000"/>
              </a:solidFill>
            </a:endParaRPr>
          </a:p>
        </p:txBody>
      </p:sp>
    </p:spTree>
    <p:extLst>
      <p:ext uri="{BB962C8B-B14F-4D97-AF65-F5344CB8AC3E}">
        <p14:creationId xmlns:p14="http://schemas.microsoft.com/office/powerpoint/2010/main" val="242600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Cumulative frequency and cumulative percentage</a:t>
            </a:r>
          </a:p>
          <a:p>
            <a:pPr lvl="1"/>
            <a:r>
              <a:rPr lang="en-US" dirty="0" smtClean="0">
                <a:solidFill>
                  <a:schemeClr val="bg1">
                    <a:lumMod val="75000"/>
                  </a:schemeClr>
                </a:solidFill>
              </a:rPr>
              <a:t>An assessment of the total frequency (percentage) of all categories up to and including the category of interest</a:t>
            </a:r>
          </a:p>
          <a:p>
            <a:endParaRPr lang="en-US" dirty="0" smtClean="0"/>
          </a:p>
          <a:p>
            <a:pPr marL="0" indent="0">
              <a:buNone/>
            </a:pPr>
            <a:r>
              <a:rPr lang="en-US" dirty="0" smtClean="0"/>
              <a:t>		</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206915583"/>
              </p:ext>
            </p:extLst>
          </p:nvPr>
        </p:nvGraphicFramePr>
        <p:xfrm>
          <a:off x="7006146" y="2970848"/>
          <a:ext cx="5859462" cy="4032250"/>
        </p:xfrm>
        <a:graphic>
          <a:graphicData uri="http://schemas.openxmlformats.org/presentationml/2006/ole">
            <mc:AlternateContent xmlns:mc="http://schemas.openxmlformats.org/markup-compatibility/2006">
              <mc:Choice xmlns:v="urn:schemas-microsoft-com:vml" Requires="v">
                <p:oleObj spid="_x0000_s7195" name="Document" r:id="rId4" imgW="5956042" imgH="4083555" progId="Word.Document.12">
                  <p:embed/>
                </p:oleObj>
              </mc:Choice>
              <mc:Fallback>
                <p:oleObj name="Document" r:id="rId4" imgW="5956042" imgH="4083555" progId="Word.Document.12">
                  <p:embed/>
                  <p:pic>
                    <p:nvPicPr>
                      <p:cNvPr id="0" name=""/>
                      <p:cNvPicPr/>
                      <p:nvPr/>
                    </p:nvPicPr>
                    <p:blipFill>
                      <a:blip r:embed="rId5"/>
                      <a:stretch>
                        <a:fillRect/>
                      </a:stretch>
                    </p:blipFill>
                    <p:spPr>
                      <a:xfrm>
                        <a:off x="7006146" y="2970848"/>
                        <a:ext cx="5859462" cy="4032250"/>
                      </a:xfrm>
                      <a:prstGeom prst="rect">
                        <a:avLst/>
                      </a:prstGeom>
                    </p:spPr>
                  </p:pic>
                </p:oleObj>
              </mc:Fallback>
            </mc:AlternateContent>
          </a:graphicData>
        </a:graphic>
      </p:graphicFrame>
      <p:sp>
        <p:nvSpPr>
          <p:cNvPr id="5" name="Rounded Rectangle 4"/>
          <p:cNvSpPr/>
          <p:nvPr/>
        </p:nvSpPr>
        <p:spPr>
          <a:xfrm>
            <a:off x="256032" y="4224973"/>
            <a:ext cx="6559296" cy="1524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Cumulative </a:t>
            </a:r>
            <a:r>
              <a:rPr lang="en-US" dirty="0" err="1" smtClean="0">
                <a:solidFill>
                  <a:srgbClr val="FF0000"/>
                </a:solidFill>
              </a:rPr>
              <a:t>percentage</a:t>
            </a:r>
            <a:r>
              <a:rPr lang="en-US" i="1" baseline="-25000" dirty="0" err="1" smtClean="0">
                <a:solidFill>
                  <a:srgbClr val="FF0000"/>
                </a:solidFill>
              </a:rPr>
              <a:t>n</a:t>
            </a:r>
            <a:r>
              <a:rPr lang="en-US" dirty="0" smtClean="0">
                <a:solidFill>
                  <a:srgbClr val="FF0000"/>
                </a:solidFill>
              </a:rPr>
              <a:t> =  </a:t>
            </a:r>
            <a:r>
              <a:rPr lang="en-US" dirty="0" err="1" smtClean="0">
                <a:solidFill>
                  <a:srgbClr val="FF0000"/>
                </a:solidFill>
              </a:rPr>
              <a:t>percentage</a:t>
            </a:r>
            <a:r>
              <a:rPr lang="en-US" i="1" baseline="-25000" dirty="0" err="1" smtClean="0">
                <a:solidFill>
                  <a:srgbClr val="FF0000"/>
                </a:solidFill>
              </a:rPr>
              <a:t>n</a:t>
            </a:r>
            <a:r>
              <a:rPr lang="en-US" i="1" dirty="0" smtClean="0">
                <a:solidFill>
                  <a:srgbClr val="FF0000"/>
                </a:solidFill>
              </a:rPr>
              <a:t> </a:t>
            </a:r>
            <a:r>
              <a:rPr lang="en-US" dirty="0" smtClean="0">
                <a:solidFill>
                  <a:srgbClr val="FF0000"/>
                </a:solidFill>
              </a:rPr>
              <a:t>+</a:t>
            </a:r>
            <a:r>
              <a:rPr lang="en-US" i="1" dirty="0" smtClean="0">
                <a:solidFill>
                  <a:srgbClr val="FF0000"/>
                </a:solidFill>
              </a:rPr>
              <a:t> </a:t>
            </a:r>
            <a:r>
              <a:rPr lang="en-US" dirty="0">
                <a:solidFill>
                  <a:srgbClr val="FF0000"/>
                </a:solidFill>
              </a:rPr>
              <a:t>c</a:t>
            </a:r>
            <a:r>
              <a:rPr lang="en-US" dirty="0" smtClean="0">
                <a:solidFill>
                  <a:srgbClr val="FF0000"/>
                </a:solidFill>
              </a:rPr>
              <a:t>umulative percentage</a:t>
            </a:r>
            <a:r>
              <a:rPr lang="en-US" i="1" baseline="-25000" dirty="0" smtClean="0">
                <a:solidFill>
                  <a:srgbClr val="FF0000"/>
                </a:solidFill>
              </a:rPr>
              <a:t>n-1</a:t>
            </a:r>
            <a:endParaRPr lang="en-US" dirty="0">
              <a:solidFill>
                <a:srgbClr val="FF0000"/>
              </a:solidFill>
            </a:endParaRPr>
          </a:p>
        </p:txBody>
      </p:sp>
    </p:spTree>
    <p:extLst>
      <p:ext uri="{BB962C8B-B14F-4D97-AF65-F5344CB8AC3E}">
        <p14:creationId xmlns:p14="http://schemas.microsoft.com/office/powerpoint/2010/main" val="27392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771627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023592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graphicFrame>
        <p:nvGraphicFramePr>
          <p:cNvPr id="7" name="Object 6"/>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0263"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728472" y="3729038"/>
                        <a:ext cx="5989320" cy="3128962"/>
                      </a:xfrm>
                      <a:prstGeom prst="rect">
                        <a:avLst/>
                      </a:prstGeom>
                    </p:spPr>
                  </p:pic>
                </p:oleObj>
              </mc:Fallback>
            </mc:AlternateContent>
          </a:graphicData>
        </a:graphic>
      </p:graphicFrame>
    </p:spTree>
    <p:extLst>
      <p:ext uri="{BB962C8B-B14F-4D97-AF65-F5344CB8AC3E}">
        <p14:creationId xmlns:p14="http://schemas.microsoft.com/office/powerpoint/2010/main" val="3067872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graphicFrame>
        <p:nvGraphicFramePr>
          <p:cNvPr id="7" name="Object 6"/>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1287"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Rounded Rectangle 7"/>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FF0000"/>
                    </a:solidFill>
                  </a:rPr>
                  <a:t>Step 1: Calculate column mean (average)</a:t>
                </a:r>
              </a:p>
              <a:p>
                <a:endParaRPr lang="en-US" dirty="0">
                  <a:solidFill>
                    <a:srgbClr val="FF0000"/>
                  </a:solidFill>
                </a:endParaRPr>
              </a:p>
              <a:p>
                <a:pPr algn="ctr"/>
                <a:r>
                  <a:rPr lang="en-US" dirty="0" smtClean="0">
                    <a:solidFill>
                      <a:srgbClr val="FF0000"/>
                    </a:solidFill>
                  </a:rPr>
                  <a:t>Average job satisfaction rating = </a:t>
                </a:r>
                <a14:m>
                  <m:oMath xmlns:m="http://schemas.openxmlformats.org/officeDocument/2006/math">
                    <m:f>
                      <m:fPr>
                        <m:ctrlPr>
                          <a:rPr lang="en-US" i="1">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7+7+7+8+3+4+4</m:t>
                        </m:r>
                      </m:num>
                      <m:den>
                        <m:r>
                          <a:rPr lang="en-US" b="0" i="1" smtClean="0">
                            <a:solidFill>
                              <a:srgbClr val="FF0000"/>
                            </a:solidFill>
                            <a:latin typeface="Cambria Math" panose="02040503050406030204" pitchFamily="18" charset="0"/>
                          </a:rPr>
                          <m:t>7</m:t>
                        </m:r>
                      </m:den>
                    </m:f>
                  </m:oMath>
                </a14:m>
                <a:r>
                  <a:rPr lang="en-US" dirty="0" smtClean="0">
                    <a:solidFill>
                      <a:srgbClr val="FF0000"/>
                    </a:solidFill>
                  </a:rPr>
                  <a:t>  = 5.71</a:t>
                </a:r>
              </a:p>
              <a:p>
                <a:endParaRPr lang="en-US" dirty="0">
                  <a:solidFill>
                    <a:srgbClr val="FF0000"/>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6"/>
                <a:stretch>
                  <a:fillRect/>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90497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759926210"/>
              </p:ext>
            </p:extLst>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2311"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Rounded Rectangle 7"/>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bg1">
                        <a:lumMod val="75000"/>
                      </a:schemeClr>
                    </a:solidFill>
                  </a:rPr>
                  <a:t>Step 1: Calculate column mean (average)</a:t>
                </a:r>
              </a:p>
              <a:p>
                <a:endParaRPr lang="en-US" dirty="0">
                  <a:solidFill>
                    <a:schemeClr val="bg1">
                      <a:lumMod val="75000"/>
                    </a:schemeClr>
                  </a:solidFill>
                </a:endParaRPr>
              </a:p>
              <a:p>
                <a:pPr algn="ctr"/>
                <a:r>
                  <a:rPr lang="en-US" dirty="0">
                    <a:solidFill>
                      <a:schemeClr val="bg1">
                        <a:lumMod val="75000"/>
                      </a:schemeClr>
                    </a:solidFill>
                  </a:rPr>
                  <a:t>Average job satisfaction rating = </a:t>
                </a:r>
                <a14:m>
                  <m:oMath xmlns:m="http://schemas.openxmlformats.org/officeDocument/2006/math">
                    <m:f>
                      <m:fPr>
                        <m:ctrlPr>
                          <a:rPr lang="en-US" i="1">
                            <a:solidFill>
                              <a:schemeClr val="bg1">
                                <a:lumMod val="75000"/>
                              </a:schemeClr>
                            </a:solidFill>
                            <a:latin typeface="Cambria Math" panose="02040503050406030204" pitchFamily="18" charset="0"/>
                          </a:rPr>
                        </m:ctrlPr>
                      </m:fPr>
                      <m:num>
                        <m:r>
                          <a:rPr lang="en-US" i="1">
                            <a:solidFill>
                              <a:schemeClr val="bg1">
                                <a:lumMod val="75000"/>
                              </a:schemeClr>
                            </a:solidFill>
                            <a:latin typeface="Cambria Math" panose="02040503050406030204" pitchFamily="18" charset="0"/>
                          </a:rPr>
                          <m:t>7+7+7+8+3+4+4</m:t>
                        </m:r>
                      </m:num>
                      <m:den>
                        <m:r>
                          <a:rPr lang="en-US" i="1">
                            <a:solidFill>
                              <a:schemeClr val="bg1">
                                <a:lumMod val="75000"/>
                              </a:schemeClr>
                            </a:solidFill>
                            <a:latin typeface="Cambria Math" panose="02040503050406030204" pitchFamily="18" charset="0"/>
                          </a:rPr>
                          <m:t>7</m:t>
                        </m:r>
                      </m:den>
                    </m:f>
                  </m:oMath>
                </a14:m>
                <a:r>
                  <a:rPr lang="en-US" dirty="0">
                    <a:solidFill>
                      <a:schemeClr val="bg1">
                        <a:lumMod val="75000"/>
                      </a:schemeClr>
                    </a:solidFill>
                  </a:rPr>
                  <a:t>  = 5.71</a:t>
                </a:r>
              </a:p>
              <a:p>
                <a:endParaRPr lang="en-US" dirty="0" smtClean="0">
                  <a:solidFill>
                    <a:srgbClr val="FF0000"/>
                  </a:solidFill>
                </a:endParaRPr>
              </a:p>
              <a:p>
                <a:r>
                  <a:rPr lang="en-US" dirty="0" smtClean="0">
                    <a:solidFill>
                      <a:srgbClr val="FF0000"/>
                    </a:solidFill>
                  </a:rPr>
                  <a:t>Step 2: Rearrange observed data (largest </a:t>
                </a:r>
                <a:r>
                  <a:rPr lang="en-US" dirty="0" smtClean="0">
                    <a:solidFill>
                      <a:srgbClr val="FF0000"/>
                    </a:solidFill>
                    <a:sym typeface="Wingdings" panose="05000000000000000000" pitchFamily="2" charset="2"/>
                  </a:rPr>
                  <a:t> smallest)</a:t>
                </a:r>
                <a:endParaRPr lang="en-US" dirty="0" smtClean="0">
                  <a:solidFill>
                    <a:srgbClr val="FF0000"/>
                  </a:solidFill>
                </a:endParaRPr>
              </a:p>
              <a:p>
                <a:endParaRPr lang="en-US" dirty="0">
                  <a:solidFill>
                    <a:srgbClr val="FF0000"/>
                  </a:solidFill>
                </a:endParaRPr>
              </a:p>
              <a:p>
                <a:endParaRPr lang="en-US" dirty="0">
                  <a:solidFill>
                    <a:srgbClr val="FF0000"/>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6"/>
                <a:stretch>
                  <a:fillRect/>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700577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763682229"/>
              </p:ext>
            </p:extLst>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3334"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Rounded Rectangle 7"/>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bg1">
                        <a:lumMod val="75000"/>
                      </a:schemeClr>
                    </a:solidFill>
                  </a:rPr>
                  <a:t>Step 1: Calculate column mean (average)</a:t>
                </a:r>
              </a:p>
              <a:p>
                <a:endParaRPr lang="en-US" dirty="0">
                  <a:solidFill>
                    <a:schemeClr val="bg1">
                      <a:lumMod val="75000"/>
                    </a:schemeClr>
                  </a:solidFill>
                </a:endParaRPr>
              </a:p>
              <a:p>
                <a:pPr algn="ctr"/>
                <a:r>
                  <a:rPr lang="en-US" dirty="0">
                    <a:solidFill>
                      <a:schemeClr val="bg1">
                        <a:lumMod val="75000"/>
                      </a:schemeClr>
                    </a:solidFill>
                  </a:rPr>
                  <a:t>Average job satisfaction rating = </a:t>
                </a:r>
                <a14:m>
                  <m:oMath xmlns:m="http://schemas.openxmlformats.org/officeDocument/2006/math">
                    <m:f>
                      <m:fPr>
                        <m:ctrlPr>
                          <a:rPr lang="en-US" i="1">
                            <a:solidFill>
                              <a:schemeClr val="bg1">
                                <a:lumMod val="75000"/>
                              </a:schemeClr>
                            </a:solidFill>
                            <a:latin typeface="Cambria Math" panose="02040503050406030204" pitchFamily="18" charset="0"/>
                          </a:rPr>
                        </m:ctrlPr>
                      </m:fPr>
                      <m:num>
                        <m:r>
                          <a:rPr lang="en-US" i="1">
                            <a:solidFill>
                              <a:schemeClr val="bg1">
                                <a:lumMod val="75000"/>
                              </a:schemeClr>
                            </a:solidFill>
                            <a:latin typeface="Cambria Math" panose="02040503050406030204" pitchFamily="18" charset="0"/>
                          </a:rPr>
                          <m:t>7+7+7+8+3+4+4</m:t>
                        </m:r>
                      </m:num>
                      <m:den>
                        <m:r>
                          <a:rPr lang="en-US" i="1">
                            <a:solidFill>
                              <a:schemeClr val="bg1">
                                <a:lumMod val="75000"/>
                              </a:schemeClr>
                            </a:solidFill>
                            <a:latin typeface="Cambria Math" panose="02040503050406030204" pitchFamily="18" charset="0"/>
                          </a:rPr>
                          <m:t>7</m:t>
                        </m:r>
                      </m:den>
                    </m:f>
                  </m:oMath>
                </a14:m>
                <a:r>
                  <a:rPr lang="en-US" dirty="0">
                    <a:solidFill>
                      <a:schemeClr val="bg1">
                        <a:lumMod val="75000"/>
                      </a:schemeClr>
                    </a:solidFill>
                  </a:rPr>
                  <a:t>  = 5.71</a:t>
                </a:r>
              </a:p>
              <a:p>
                <a:endParaRPr lang="en-US" dirty="0" smtClean="0">
                  <a:solidFill>
                    <a:srgbClr val="FF0000"/>
                  </a:solidFill>
                </a:endParaRPr>
              </a:p>
              <a:p>
                <a:r>
                  <a:rPr lang="en-US" dirty="0" smtClean="0">
                    <a:solidFill>
                      <a:schemeClr val="bg1">
                        <a:lumMod val="75000"/>
                      </a:schemeClr>
                    </a:solidFill>
                  </a:rPr>
                  <a:t>Step 2: Rearrange observed data (largest </a:t>
                </a:r>
                <a:r>
                  <a:rPr lang="en-US" dirty="0" smtClean="0">
                    <a:solidFill>
                      <a:schemeClr val="bg1">
                        <a:lumMod val="75000"/>
                      </a:schemeClr>
                    </a:solidFill>
                    <a:sym typeface="Wingdings" panose="05000000000000000000" pitchFamily="2" charset="2"/>
                  </a:rPr>
                  <a:t> smallest)</a:t>
                </a:r>
              </a:p>
              <a:p>
                <a:endParaRPr lang="en-US" dirty="0">
                  <a:solidFill>
                    <a:srgbClr val="FF0000"/>
                  </a:solidFill>
                  <a:sym typeface="Wingdings" panose="05000000000000000000" pitchFamily="2" charset="2"/>
                </a:endParaRPr>
              </a:p>
              <a:p>
                <a:r>
                  <a:rPr lang="en-US" dirty="0" smtClean="0">
                    <a:solidFill>
                      <a:srgbClr val="FF0000"/>
                    </a:solidFill>
                    <a:sym typeface="Wingdings" panose="05000000000000000000" pitchFamily="2" charset="2"/>
                  </a:rPr>
                  <a:t>Step 3: Identify “high” (i.e., &gt; 5.71) vs. “low” (i.e., &lt; 5.71) scores</a:t>
                </a:r>
                <a:endParaRPr lang="en-US" dirty="0" smtClean="0">
                  <a:solidFill>
                    <a:srgbClr val="FF0000"/>
                  </a:solidFill>
                </a:endParaRPr>
              </a:p>
              <a:p>
                <a:endParaRPr lang="en-US" dirty="0">
                  <a:solidFill>
                    <a:srgbClr val="FF0000"/>
                  </a:solidFill>
                </a:endParaRPr>
              </a:p>
              <a:p>
                <a:endParaRPr lang="en-US" dirty="0">
                  <a:solidFill>
                    <a:srgbClr val="FF0000"/>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6"/>
                <a:stretch>
                  <a:fillRect/>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527819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509990490"/>
              </p:ext>
            </p:extLst>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4359"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Rounded Rectangle 7"/>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bg1">
                        <a:lumMod val="75000"/>
                      </a:schemeClr>
                    </a:solidFill>
                  </a:rPr>
                  <a:t>Step 1: Calculate column mean (average)</a:t>
                </a:r>
              </a:p>
              <a:p>
                <a:endParaRPr lang="en-US" dirty="0">
                  <a:solidFill>
                    <a:schemeClr val="bg1">
                      <a:lumMod val="75000"/>
                    </a:schemeClr>
                  </a:solidFill>
                </a:endParaRPr>
              </a:p>
              <a:p>
                <a:pPr algn="ctr"/>
                <a:r>
                  <a:rPr lang="en-US" dirty="0">
                    <a:solidFill>
                      <a:schemeClr val="bg1">
                        <a:lumMod val="75000"/>
                      </a:schemeClr>
                    </a:solidFill>
                  </a:rPr>
                  <a:t>Average job satisfaction rating = </a:t>
                </a:r>
                <a14:m>
                  <m:oMath xmlns:m="http://schemas.openxmlformats.org/officeDocument/2006/math">
                    <m:f>
                      <m:fPr>
                        <m:ctrlPr>
                          <a:rPr lang="en-US" i="1">
                            <a:solidFill>
                              <a:schemeClr val="bg1">
                                <a:lumMod val="75000"/>
                              </a:schemeClr>
                            </a:solidFill>
                            <a:latin typeface="Cambria Math" panose="02040503050406030204" pitchFamily="18" charset="0"/>
                          </a:rPr>
                        </m:ctrlPr>
                      </m:fPr>
                      <m:num>
                        <m:r>
                          <a:rPr lang="en-US" i="1">
                            <a:solidFill>
                              <a:schemeClr val="bg1">
                                <a:lumMod val="75000"/>
                              </a:schemeClr>
                            </a:solidFill>
                            <a:latin typeface="Cambria Math" panose="02040503050406030204" pitchFamily="18" charset="0"/>
                          </a:rPr>
                          <m:t>7+7+7+8+3+4+4</m:t>
                        </m:r>
                      </m:num>
                      <m:den>
                        <m:r>
                          <a:rPr lang="en-US" i="1">
                            <a:solidFill>
                              <a:schemeClr val="bg1">
                                <a:lumMod val="75000"/>
                              </a:schemeClr>
                            </a:solidFill>
                            <a:latin typeface="Cambria Math" panose="02040503050406030204" pitchFamily="18" charset="0"/>
                          </a:rPr>
                          <m:t>7</m:t>
                        </m:r>
                      </m:den>
                    </m:f>
                  </m:oMath>
                </a14:m>
                <a:r>
                  <a:rPr lang="en-US" dirty="0">
                    <a:solidFill>
                      <a:schemeClr val="bg1">
                        <a:lumMod val="75000"/>
                      </a:schemeClr>
                    </a:solidFill>
                  </a:rPr>
                  <a:t>  = 5.71</a:t>
                </a:r>
              </a:p>
              <a:p>
                <a:endParaRPr lang="en-US" dirty="0" smtClean="0">
                  <a:solidFill>
                    <a:srgbClr val="FF0000"/>
                  </a:solidFill>
                </a:endParaRPr>
              </a:p>
              <a:p>
                <a:r>
                  <a:rPr lang="en-US" dirty="0" smtClean="0">
                    <a:solidFill>
                      <a:schemeClr val="bg1">
                        <a:lumMod val="75000"/>
                      </a:schemeClr>
                    </a:solidFill>
                  </a:rPr>
                  <a:t>Step 2: Rearrange observed data (largest </a:t>
                </a:r>
                <a:r>
                  <a:rPr lang="en-US" dirty="0" smtClean="0">
                    <a:solidFill>
                      <a:schemeClr val="bg1">
                        <a:lumMod val="75000"/>
                      </a:schemeClr>
                    </a:solidFill>
                    <a:sym typeface="Wingdings" panose="05000000000000000000" pitchFamily="2" charset="2"/>
                  </a:rPr>
                  <a:t> smallest)</a:t>
                </a:r>
              </a:p>
              <a:p>
                <a:endParaRPr lang="en-US" dirty="0">
                  <a:solidFill>
                    <a:srgbClr val="FF0000"/>
                  </a:solidFill>
                  <a:sym typeface="Wingdings" panose="05000000000000000000" pitchFamily="2" charset="2"/>
                </a:endParaRPr>
              </a:p>
              <a:p>
                <a:r>
                  <a:rPr lang="en-US" dirty="0" smtClean="0">
                    <a:solidFill>
                      <a:schemeClr val="bg1">
                        <a:lumMod val="75000"/>
                      </a:schemeClr>
                    </a:solidFill>
                    <a:sym typeface="Wingdings" panose="05000000000000000000" pitchFamily="2" charset="2"/>
                  </a:rPr>
                  <a:t>Step 3: Identify “high” (i.e., &gt; 5.71) vs. “low” (i.e., &lt; 5.71) scores</a:t>
                </a:r>
              </a:p>
              <a:p>
                <a:endParaRPr lang="en-US" dirty="0">
                  <a:solidFill>
                    <a:srgbClr val="FF0000"/>
                  </a:solidFill>
                  <a:sym typeface="Wingdings" panose="05000000000000000000" pitchFamily="2" charset="2"/>
                </a:endParaRPr>
              </a:p>
              <a:p>
                <a:r>
                  <a:rPr lang="en-US" dirty="0" smtClean="0">
                    <a:solidFill>
                      <a:srgbClr val="FF0000"/>
                    </a:solidFill>
                    <a:sym typeface="Wingdings" panose="05000000000000000000" pitchFamily="2" charset="2"/>
                  </a:rPr>
                  <a:t>Step 4: Calculate “high” vs. “low” frequencies and percentages </a:t>
                </a:r>
                <a:endParaRPr lang="en-US" dirty="0" smtClean="0">
                  <a:solidFill>
                    <a:srgbClr val="FF0000"/>
                  </a:solidFill>
                </a:endParaRPr>
              </a:p>
              <a:p>
                <a:endParaRPr lang="en-US" dirty="0">
                  <a:solidFill>
                    <a:srgbClr val="FF0000"/>
                  </a:solidFill>
                </a:endParaRPr>
              </a:p>
              <a:p>
                <a:endParaRPr lang="en-US" dirty="0">
                  <a:solidFill>
                    <a:srgbClr val="FF0000"/>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6"/>
                <a:stretch>
                  <a:fillRect/>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26717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Mean (or median) splits</a:t>
            </a:r>
          </a:p>
          <a:p>
            <a:pPr lvl="1"/>
            <a:r>
              <a:rPr lang="en-US" dirty="0" smtClean="0"/>
              <a:t>A method used to estimate the number of “high” vs. “low” responses observed in a dataset </a:t>
            </a:r>
          </a:p>
          <a:p>
            <a:pPr lvl="1"/>
            <a:r>
              <a:rPr lang="en-US" dirty="0" smtClean="0"/>
              <a:t>Example: How many people have “high” and “low” levels of job satisfaction?</a:t>
            </a:r>
          </a:p>
          <a:p>
            <a:endParaRPr lang="en-US" dirty="0" smtClean="0"/>
          </a:p>
          <a:p>
            <a:pPr marL="0" indent="0">
              <a:buNone/>
            </a:pPr>
            <a:r>
              <a:rPr lang="en-US" dirty="0" smtClean="0"/>
              <a:t>		</a:t>
            </a:r>
            <a:endParaRPr lang="en-US" dirty="0"/>
          </a:p>
        </p:txBody>
      </p:sp>
      <p:graphicFrame>
        <p:nvGraphicFramePr>
          <p:cNvPr id="7" name="Object 6"/>
          <p:cNvGraphicFramePr>
            <a:graphicFrameLocks noChangeAspect="1"/>
          </p:cNvGraphicFramePr>
          <p:nvPr>
            <p:extLst/>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5382" name="Document" r:id="rId4" imgW="5956042" imgH="3138788" progId="Word.Document.12">
                  <p:embed/>
                </p:oleObj>
              </mc:Choice>
              <mc:Fallback>
                <p:oleObj name="Document" r:id="rId4" imgW="5956042" imgH="3138788" progId="Word.Document.12">
                  <p:embed/>
                  <p:pic>
                    <p:nvPicPr>
                      <p:cNvPr id="0" name=""/>
                      <p:cNvPicPr/>
                      <p:nvPr/>
                    </p:nvPicPr>
                    <p:blipFill>
                      <a:blip r:embed="rId5"/>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Rounded Rectangle 7"/>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bg1">
                        <a:lumMod val="75000"/>
                      </a:schemeClr>
                    </a:solidFill>
                  </a:rPr>
                  <a:t>Step 1: Calculate column mean (average)</a:t>
                </a:r>
              </a:p>
              <a:p>
                <a:endParaRPr lang="en-US" dirty="0">
                  <a:solidFill>
                    <a:schemeClr val="bg1">
                      <a:lumMod val="75000"/>
                    </a:schemeClr>
                  </a:solidFill>
                </a:endParaRPr>
              </a:p>
              <a:p>
                <a:pPr algn="ctr"/>
                <a:r>
                  <a:rPr lang="en-US" dirty="0">
                    <a:solidFill>
                      <a:schemeClr val="bg1">
                        <a:lumMod val="75000"/>
                      </a:schemeClr>
                    </a:solidFill>
                  </a:rPr>
                  <a:t>Average job satisfaction rating = </a:t>
                </a:r>
                <a14:m>
                  <m:oMath xmlns:m="http://schemas.openxmlformats.org/officeDocument/2006/math">
                    <m:f>
                      <m:fPr>
                        <m:ctrlPr>
                          <a:rPr lang="en-US" i="1">
                            <a:solidFill>
                              <a:schemeClr val="bg1">
                                <a:lumMod val="75000"/>
                              </a:schemeClr>
                            </a:solidFill>
                            <a:latin typeface="Cambria Math" panose="02040503050406030204" pitchFamily="18" charset="0"/>
                          </a:rPr>
                        </m:ctrlPr>
                      </m:fPr>
                      <m:num>
                        <m:r>
                          <a:rPr lang="en-US" i="1">
                            <a:solidFill>
                              <a:schemeClr val="bg1">
                                <a:lumMod val="75000"/>
                              </a:schemeClr>
                            </a:solidFill>
                            <a:latin typeface="Cambria Math" panose="02040503050406030204" pitchFamily="18" charset="0"/>
                          </a:rPr>
                          <m:t>7+7+7+8+3+4+4</m:t>
                        </m:r>
                      </m:num>
                      <m:den>
                        <m:r>
                          <a:rPr lang="en-US" i="1">
                            <a:solidFill>
                              <a:schemeClr val="bg1">
                                <a:lumMod val="75000"/>
                              </a:schemeClr>
                            </a:solidFill>
                            <a:latin typeface="Cambria Math" panose="02040503050406030204" pitchFamily="18" charset="0"/>
                          </a:rPr>
                          <m:t>7</m:t>
                        </m:r>
                      </m:den>
                    </m:f>
                  </m:oMath>
                </a14:m>
                <a:r>
                  <a:rPr lang="en-US" dirty="0">
                    <a:solidFill>
                      <a:schemeClr val="bg1">
                        <a:lumMod val="75000"/>
                      </a:schemeClr>
                    </a:solidFill>
                  </a:rPr>
                  <a:t>  = 5.71</a:t>
                </a:r>
              </a:p>
              <a:p>
                <a:endParaRPr lang="en-US" dirty="0" smtClean="0">
                  <a:solidFill>
                    <a:srgbClr val="FF0000"/>
                  </a:solidFill>
                </a:endParaRPr>
              </a:p>
              <a:p>
                <a:r>
                  <a:rPr lang="en-US" dirty="0" smtClean="0">
                    <a:solidFill>
                      <a:schemeClr val="bg1">
                        <a:lumMod val="75000"/>
                      </a:schemeClr>
                    </a:solidFill>
                  </a:rPr>
                  <a:t>Step 2: Rearrange observed data (largest </a:t>
                </a:r>
                <a:r>
                  <a:rPr lang="en-US" dirty="0" smtClean="0">
                    <a:solidFill>
                      <a:schemeClr val="bg1">
                        <a:lumMod val="75000"/>
                      </a:schemeClr>
                    </a:solidFill>
                    <a:sym typeface="Wingdings" panose="05000000000000000000" pitchFamily="2" charset="2"/>
                  </a:rPr>
                  <a:t> smallest)</a:t>
                </a:r>
              </a:p>
              <a:p>
                <a:endParaRPr lang="en-US" dirty="0">
                  <a:solidFill>
                    <a:srgbClr val="FF0000"/>
                  </a:solidFill>
                  <a:sym typeface="Wingdings" panose="05000000000000000000" pitchFamily="2" charset="2"/>
                </a:endParaRPr>
              </a:p>
              <a:p>
                <a:r>
                  <a:rPr lang="en-US" dirty="0" smtClean="0">
                    <a:solidFill>
                      <a:schemeClr val="bg1">
                        <a:lumMod val="75000"/>
                      </a:schemeClr>
                    </a:solidFill>
                    <a:sym typeface="Wingdings" panose="05000000000000000000" pitchFamily="2" charset="2"/>
                  </a:rPr>
                  <a:t>Step 3: Identify “high” (i.e., &gt; 5.71) vs. “low” (i.e., &lt; 5.71) scores</a:t>
                </a:r>
              </a:p>
              <a:p>
                <a:endParaRPr lang="en-US" dirty="0">
                  <a:solidFill>
                    <a:srgbClr val="FF0000"/>
                  </a:solidFill>
                  <a:sym typeface="Wingdings" panose="05000000000000000000" pitchFamily="2" charset="2"/>
                </a:endParaRPr>
              </a:p>
              <a:p>
                <a:r>
                  <a:rPr lang="en-US" dirty="0" smtClean="0">
                    <a:solidFill>
                      <a:srgbClr val="FF0000"/>
                    </a:solidFill>
                    <a:sym typeface="Wingdings" panose="05000000000000000000" pitchFamily="2" charset="2"/>
                  </a:rPr>
                  <a:t>Step 4: Calculate “high” vs. “low” frequencies and percentages </a:t>
                </a:r>
                <a:endParaRPr lang="en-US" dirty="0" smtClean="0">
                  <a:solidFill>
                    <a:srgbClr val="FF0000"/>
                  </a:solidFill>
                </a:endParaRPr>
              </a:p>
              <a:p>
                <a:endParaRPr lang="en-US" dirty="0">
                  <a:solidFill>
                    <a:srgbClr val="FF0000"/>
                  </a:solidFill>
                </a:endParaRPr>
              </a:p>
              <a:p>
                <a:endParaRPr lang="en-US" dirty="0">
                  <a:solidFill>
                    <a:srgbClr val="FF0000"/>
                  </a:solidFill>
                </a:endParaRPr>
              </a:p>
            </p:txBody>
          </p:sp>
        </mc:Choice>
        <mc:Fallback xmlns="">
          <p:sp>
            <p:nvSpPr>
              <p:cNvPr id="8" name="Rounded Rectangle 7"/>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6"/>
                <a:stretch>
                  <a:fillRect/>
                </a:stretch>
              </a:blipFill>
              <a:ln w="57150">
                <a:solidFill>
                  <a:srgbClr val="FF0000"/>
                </a:solidFill>
              </a:ln>
            </p:spPr>
            <p:txBody>
              <a:bodyPr/>
              <a:lstStyle/>
              <a:p>
                <a:r>
                  <a:rPr lang="en-US">
                    <a:noFill/>
                  </a:rPr>
                  <a:t> </a:t>
                </a:r>
              </a:p>
            </p:txBody>
          </p:sp>
        </mc:Fallback>
      </mc:AlternateContent>
      <p:sp>
        <p:nvSpPr>
          <p:cNvPr id="6" name="Rounded Rectangle 5"/>
          <p:cNvSpPr/>
          <p:nvPr/>
        </p:nvSpPr>
        <p:spPr>
          <a:xfrm>
            <a:off x="5355336" y="1144588"/>
            <a:ext cx="2203704" cy="961691"/>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smtClean="0">
                <a:solidFill>
                  <a:schemeClr val="accent1"/>
                </a:solidFill>
              </a:rPr>
              <a:t>4 out 7 =“high” scores</a:t>
            </a:r>
          </a:p>
          <a:p>
            <a:endParaRPr lang="en-US" sz="1600" dirty="0">
              <a:solidFill>
                <a:schemeClr val="accent1"/>
              </a:solidFill>
            </a:endParaRPr>
          </a:p>
          <a:p>
            <a:r>
              <a:rPr lang="en-US" sz="1600" dirty="0" smtClean="0">
                <a:solidFill>
                  <a:schemeClr val="accent1"/>
                </a:solidFill>
              </a:rPr>
              <a:t>4/7 = .57 (57%)</a:t>
            </a:r>
          </a:p>
          <a:p>
            <a:endParaRPr lang="en-US" sz="1600" dirty="0">
              <a:solidFill>
                <a:schemeClr val="accent1"/>
              </a:solidFill>
            </a:endParaRPr>
          </a:p>
        </p:txBody>
      </p:sp>
      <p:sp>
        <p:nvSpPr>
          <p:cNvPr id="9" name="Rounded Rectangle 8"/>
          <p:cNvSpPr/>
          <p:nvPr/>
        </p:nvSpPr>
        <p:spPr>
          <a:xfrm>
            <a:off x="7946136" y="1144588"/>
            <a:ext cx="2203704" cy="961691"/>
          </a:xfrm>
          <a:prstGeom prst="round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6"/>
                </a:solidFill>
              </a:rPr>
              <a:t>3</a:t>
            </a:r>
            <a:r>
              <a:rPr lang="en-US" sz="1600" dirty="0" smtClean="0">
                <a:solidFill>
                  <a:schemeClr val="accent6"/>
                </a:solidFill>
              </a:rPr>
              <a:t> out 7 =“low” scores</a:t>
            </a:r>
          </a:p>
          <a:p>
            <a:endParaRPr lang="en-US" sz="1600" dirty="0">
              <a:solidFill>
                <a:schemeClr val="accent6"/>
              </a:solidFill>
            </a:endParaRPr>
          </a:p>
          <a:p>
            <a:r>
              <a:rPr lang="en-US" sz="1600" dirty="0">
                <a:solidFill>
                  <a:schemeClr val="accent6"/>
                </a:solidFill>
              </a:rPr>
              <a:t>3</a:t>
            </a:r>
            <a:r>
              <a:rPr lang="en-US" sz="1600" dirty="0" smtClean="0">
                <a:solidFill>
                  <a:schemeClr val="accent6"/>
                </a:solidFill>
              </a:rPr>
              <a:t>/7 = .43 (43%)</a:t>
            </a:r>
          </a:p>
          <a:p>
            <a:endParaRPr lang="en-US" sz="1600" dirty="0">
              <a:solidFill>
                <a:schemeClr val="accent1"/>
              </a:solidFill>
            </a:endParaRPr>
          </a:p>
        </p:txBody>
      </p:sp>
    </p:spTree>
    <p:extLst>
      <p:ext uri="{BB962C8B-B14F-4D97-AF65-F5344CB8AC3E}">
        <p14:creationId xmlns:p14="http://schemas.microsoft.com/office/powerpoint/2010/main" val="225012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Module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9/23/2019 </a:t>
            </a:r>
          </a:p>
          <a:p>
            <a:pPr lvl="1"/>
            <a:r>
              <a:rPr lang="en-US" dirty="0" smtClean="0"/>
              <a:t>Summarizing data (frequency distributions); fitting data (central </a:t>
            </a:r>
            <a:r>
              <a:rPr lang="en-US" dirty="0"/>
              <a:t>tendency and </a:t>
            </a:r>
            <a:r>
              <a:rPr lang="en-US" dirty="0" smtClean="0"/>
              <a:t>shape); </a:t>
            </a:r>
            <a:r>
              <a:rPr lang="en-US" dirty="0"/>
              <a:t>interpretation and communication; issues in datasets</a:t>
            </a:r>
          </a:p>
          <a:p>
            <a:pPr lvl="1"/>
            <a:endParaRPr lang="en-US" dirty="0"/>
          </a:p>
          <a:p>
            <a:r>
              <a:rPr lang="en-US" dirty="0" smtClean="0">
                <a:solidFill>
                  <a:schemeClr val="bg1"/>
                </a:solidFill>
              </a:rPr>
              <a:t>9/25/2019</a:t>
            </a:r>
          </a:p>
          <a:p>
            <a:pPr lvl="1"/>
            <a:r>
              <a:rPr lang="en-US" dirty="0" smtClean="0">
                <a:solidFill>
                  <a:schemeClr val="bg1"/>
                </a:solidFill>
              </a:rPr>
              <a:t>Assess whether or not two means are *statistically* different from each other (i.e., a </a:t>
            </a:r>
            <a:r>
              <a:rPr lang="en-US" i="1" dirty="0" smtClean="0">
                <a:solidFill>
                  <a:schemeClr val="bg1"/>
                </a:solidFill>
              </a:rPr>
              <a:t>t</a:t>
            </a:r>
            <a:r>
              <a:rPr lang="en-US" dirty="0" smtClean="0">
                <a:solidFill>
                  <a:schemeClr val="bg1"/>
                </a:solidFill>
              </a:rPr>
              <a:t>-test)</a:t>
            </a:r>
          </a:p>
          <a:p>
            <a:pPr lvl="1"/>
            <a:endParaRPr lang="en-US" dirty="0" smtClean="0">
              <a:solidFill>
                <a:schemeClr val="bg1"/>
              </a:solidFill>
            </a:endParaRPr>
          </a:p>
          <a:p>
            <a:r>
              <a:rPr lang="en-US" dirty="0" smtClean="0">
                <a:solidFill>
                  <a:schemeClr val="bg1"/>
                </a:solidFill>
              </a:rPr>
              <a:t>9/30/2019</a:t>
            </a:r>
          </a:p>
          <a:p>
            <a:pPr lvl="1"/>
            <a:r>
              <a:rPr lang="en-US" dirty="0" smtClean="0">
                <a:solidFill>
                  <a:schemeClr val="bg1"/>
                </a:solidFill>
              </a:rPr>
              <a:t>Assess whether or not multiple means are *statistically different from each other (i.e., ANOVA test) </a:t>
            </a:r>
          </a:p>
          <a:p>
            <a:pPr lvl="1"/>
            <a:endParaRPr lang="en-US" dirty="0" smtClean="0">
              <a:solidFill>
                <a:schemeClr val="bg1"/>
              </a:solidFill>
            </a:endParaRPr>
          </a:p>
          <a:p>
            <a:r>
              <a:rPr lang="en-US" dirty="0" smtClean="0">
                <a:solidFill>
                  <a:schemeClr val="bg1"/>
                </a:solidFill>
              </a:rPr>
              <a:t>10/2/2019</a:t>
            </a:r>
          </a:p>
          <a:p>
            <a:pPr lvl="1"/>
            <a:r>
              <a:rPr lang="en-US" dirty="0" smtClean="0">
                <a:solidFill>
                  <a:schemeClr val="bg1"/>
                </a:solidFill>
              </a:rPr>
              <a:t>Module 2 recap and software tutorial (R </a:t>
            </a:r>
            <a:r>
              <a:rPr lang="en-US" i="1" u="sng" dirty="0" smtClean="0">
                <a:solidFill>
                  <a:schemeClr val="bg1"/>
                </a:solidFill>
              </a:rPr>
              <a:t>must</a:t>
            </a:r>
            <a:r>
              <a:rPr lang="en-US" dirty="0" smtClean="0">
                <a:solidFill>
                  <a:schemeClr val="bg1"/>
                </a:solidFill>
              </a:rPr>
              <a:t> be installed by this date!!)</a:t>
            </a:r>
          </a:p>
          <a:p>
            <a:pPr lvl="1"/>
            <a:endParaRPr lang="en-US" dirty="0" smtClean="0">
              <a:solidFill>
                <a:schemeClr val="bg1"/>
              </a:solidFill>
            </a:endParaRPr>
          </a:p>
          <a:p>
            <a:r>
              <a:rPr lang="en-US" dirty="0" smtClean="0">
                <a:solidFill>
                  <a:schemeClr val="bg1"/>
                </a:solidFill>
              </a:rPr>
              <a:t>10/7/2019</a:t>
            </a:r>
          </a:p>
          <a:p>
            <a:pPr lvl="1"/>
            <a:r>
              <a:rPr lang="en-US" dirty="0" smtClean="0">
                <a:solidFill>
                  <a:schemeClr val="bg1"/>
                </a:solidFill>
              </a:rPr>
              <a:t>In-class exercise for credit (i.e., a hackathon) </a:t>
            </a:r>
          </a:p>
          <a:p>
            <a:pPr lvl="1"/>
            <a:r>
              <a:rPr lang="en-US" dirty="0" smtClean="0">
                <a:solidFill>
                  <a:schemeClr val="bg1"/>
                </a:solidFill>
              </a:rPr>
              <a:t>Applying what we learned in M2 to ascertain whether or not a meaningful group difference exists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63890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t>Mean, median, mode</a:t>
            </a:r>
          </a:p>
          <a:p>
            <a:endParaRPr lang="en-US" dirty="0"/>
          </a:p>
          <a:p>
            <a:endParaRPr lang="en-US" dirty="0" smtClean="0"/>
          </a:p>
          <a:p>
            <a:endParaRPr lang="en-US" dirty="0"/>
          </a:p>
        </p:txBody>
      </p:sp>
    </p:spTree>
    <p:extLst>
      <p:ext uri="{BB962C8B-B14F-4D97-AF65-F5344CB8AC3E}">
        <p14:creationId xmlns:p14="http://schemas.microsoft.com/office/powerpoint/2010/main" val="326223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t>Mean, </a:t>
            </a:r>
            <a:r>
              <a:rPr lang="en-US" dirty="0" smtClean="0">
                <a:solidFill>
                  <a:schemeClr val="bg1">
                    <a:lumMod val="75000"/>
                  </a:schemeClr>
                </a:solidFill>
              </a:rPr>
              <a:t>median, mode</a:t>
            </a:r>
          </a:p>
          <a:p>
            <a:pPr lvl="1"/>
            <a:r>
              <a:rPr lang="en-US" dirty="0" smtClean="0"/>
              <a:t>Represents a simple statistical model of the center of the distribution of scores.</a:t>
            </a:r>
          </a:p>
          <a:p>
            <a:pPr lvl="1"/>
            <a:r>
              <a:rPr lang="en-US" dirty="0" smtClean="0"/>
              <a:t>A hypothetical estimate of the “typical” score</a:t>
            </a:r>
          </a:p>
          <a:p>
            <a:endParaRPr lang="en-US"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6405"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Rounded Rectangle 4"/>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Calculate column mean (average)</a:t>
                </a:r>
              </a:p>
              <a:p>
                <a:endParaRPr lang="en-US" sz="2000" dirty="0">
                  <a:solidFill>
                    <a:schemeClr val="tx1"/>
                  </a:solidFill>
                </a:endParaRPr>
              </a:p>
              <a:p>
                <a:pPr algn="ctr"/>
                <a:r>
                  <a:rPr lang="en-US" sz="2000" dirty="0">
                    <a:solidFill>
                      <a:schemeClr val="tx1"/>
                    </a:solidFill>
                  </a:rPr>
                  <a:t>Average job satisfaction rating = </a:t>
                </a:r>
                <a14:m>
                  <m:oMath xmlns:m="http://schemas.openxmlformats.org/officeDocument/2006/math">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7+7+7+8+3+4+4</m:t>
                        </m:r>
                      </m:num>
                      <m:den>
                        <m:r>
                          <a:rPr lang="en-US" sz="2000" i="1">
                            <a:solidFill>
                              <a:schemeClr val="tx1"/>
                            </a:solidFill>
                            <a:latin typeface="Cambria Math" panose="02040503050406030204" pitchFamily="18" charset="0"/>
                          </a:rPr>
                          <m:t>7</m:t>
                        </m:r>
                      </m:den>
                    </m:f>
                  </m:oMath>
                </a14:m>
                <a:r>
                  <a:rPr lang="en-US" sz="2000" dirty="0">
                    <a:solidFill>
                      <a:schemeClr val="tx1"/>
                    </a:solidFill>
                  </a:rPr>
                  <a:t>  = 5.71</a:t>
                </a:r>
              </a:p>
              <a:p>
                <a:endParaRPr lang="en-US" dirty="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5"/>
                <a:stretch>
                  <a:fillRect/>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969936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a:t>
            </a:r>
            <a:r>
              <a:rPr lang="en-US" dirty="0" smtClean="0"/>
              <a:t> median</a:t>
            </a:r>
            <a:r>
              <a:rPr lang="en-US" dirty="0" smtClean="0">
                <a:solidFill>
                  <a:schemeClr val="bg1">
                    <a:lumMod val="75000"/>
                  </a:schemeClr>
                </a:solidFill>
              </a:rPr>
              <a:t>, mode</a:t>
            </a:r>
          </a:p>
          <a:p>
            <a:pPr lvl="1"/>
            <a:r>
              <a:rPr lang="en-US" dirty="0" smtClean="0"/>
              <a:t>Represents the middle score of a set of ordered observations</a:t>
            </a:r>
          </a:p>
          <a:p>
            <a:pPr lvl="1"/>
            <a:r>
              <a:rPr lang="en-US" dirty="0" smtClean="0"/>
              <a:t>When there is an even number of observations the median is the average of the two scores that fall either side of what would be the middle value</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673113719"/>
              </p:ext>
            </p:extLst>
          </p:nvPr>
        </p:nvGraphicFramePr>
        <p:xfrm>
          <a:off x="838200" y="3801269"/>
          <a:ext cx="5989320" cy="3128962"/>
        </p:xfrm>
        <a:graphic>
          <a:graphicData uri="http://schemas.openxmlformats.org/presentationml/2006/ole">
            <mc:AlternateContent xmlns:mc="http://schemas.openxmlformats.org/markup-compatibility/2006">
              <mc:Choice xmlns:v="urn:schemas-microsoft-com:vml" Requires="v">
                <p:oleObj spid="_x0000_s19476"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838200" y="3801269"/>
                        <a:ext cx="5989320" cy="3128962"/>
                      </a:xfrm>
                      <a:prstGeom prst="rect">
                        <a:avLst/>
                      </a:prstGeom>
                    </p:spPr>
                  </p:pic>
                </p:oleObj>
              </mc:Fallback>
            </mc:AlternateContent>
          </a:graphicData>
        </a:graphic>
      </p:graphicFrame>
    </p:spTree>
    <p:extLst>
      <p:ext uri="{BB962C8B-B14F-4D97-AF65-F5344CB8AC3E}">
        <p14:creationId xmlns:p14="http://schemas.microsoft.com/office/powerpoint/2010/main" val="3729255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a:t>
            </a:r>
            <a:r>
              <a:rPr lang="en-US" dirty="0" smtClean="0"/>
              <a:t> median</a:t>
            </a:r>
            <a:r>
              <a:rPr lang="en-US" dirty="0" smtClean="0">
                <a:solidFill>
                  <a:schemeClr val="bg1">
                    <a:lumMod val="75000"/>
                  </a:schemeClr>
                </a:solidFill>
              </a:rPr>
              <a:t>, mode</a:t>
            </a:r>
          </a:p>
          <a:p>
            <a:pPr lvl="1"/>
            <a:r>
              <a:rPr lang="en-US" dirty="0" smtClean="0"/>
              <a:t>Represents the middle score of a set of ordered observations</a:t>
            </a:r>
          </a:p>
          <a:p>
            <a:pPr lvl="1"/>
            <a:r>
              <a:rPr lang="en-US" dirty="0" smtClean="0"/>
              <a:t>When there is an even number of observations the median is the average of the two scores that fall either side of what would be the middle value</a:t>
            </a:r>
          </a:p>
          <a:p>
            <a:endParaRPr lang="en-US" dirty="0"/>
          </a:p>
        </p:txBody>
      </p:sp>
      <p:graphicFrame>
        <p:nvGraphicFramePr>
          <p:cNvPr id="4" name="Object 3"/>
          <p:cNvGraphicFramePr>
            <a:graphicFrameLocks noChangeAspect="1"/>
          </p:cNvGraphicFramePr>
          <p:nvPr/>
        </p:nvGraphicFramePr>
        <p:xfrm>
          <a:off x="838200" y="3801269"/>
          <a:ext cx="5989320" cy="3128962"/>
        </p:xfrm>
        <a:graphic>
          <a:graphicData uri="http://schemas.openxmlformats.org/presentationml/2006/ole">
            <mc:AlternateContent xmlns:mc="http://schemas.openxmlformats.org/markup-compatibility/2006">
              <mc:Choice xmlns:v="urn:schemas-microsoft-com:vml" Requires="v">
                <p:oleObj spid="_x0000_s20514"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838200" y="3801269"/>
                        <a:ext cx="5989320" cy="3128962"/>
                      </a:xfrm>
                      <a:prstGeom prst="rect">
                        <a:avLst/>
                      </a:prstGeom>
                    </p:spPr>
                  </p:pic>
                </p:oleObj>
              </mc:Fallback>
            </mc:AlternateContent>
          </a:graphicData>
        </a:graphic>
      </p:graphicFrame>
      <p:cxnSp>
        <p:nvCxnSpPr>
          <p:cNvPr id="11" name="Straight Arrow Connector 10"/>
          <p:cNvCxnSpPr/>
          <p:nvPr/>
        </p:nvCxnSpPr>
        <p:spPr>
          <a:xfrm>
            <a:off x="8987092" y="4738688"/>
            <a:ext cx="0" cy="1828800"/>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8987092" y="3907949"/>
            <a:ext cx="928876" cy="2915602"/>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Ordered from low-to-high</a:t>
            </a:r>
            <a:endParaRPr lang="en-US" sz="1200" dirty="0">
              <a:solidFill>
                <a:schemeClr val="tx1"/>
              </a:solidFill>
            </a:endParaRPr>
          </a:p>
        </p:txBody>
      </p:sp>
      <p:graphicFrame>
        <p:nvGraphicFramePr>
          <p:cNvPr id="15" name="Object 14"/>
          <p:cNvGraphicFramePr>
            <a:graphicFrameLocks noChangeAspect="1"/>
          </p:cNvGraphicFramePr>
          <p:nvPr/>
        </p:nvGraphicFramePr>
        <p:xfrm>
          <a:off x="6951472" y="3801269"/>
          <a:ext cx="5989320" cy="3128962"/>
        </p:xfrm>
        <a:graphic>
          <a:graphicData uri="http://schemas.openxmlformats.org/presentationml/2006/ole">
            <mc:AlternateContent xmlns:mc="http://schemas.openxmlformats.org/markup-compatibility/2006">
              <mc:Choice xmlns:v="urn:schemas-microsoft-com:vml" Requires="v">
                <p:oleObj spid="_x0000_s20515" name="Document" r:id="rId5" imgW="5956042" imgH="3138788" progId="Word.Document.12">
                  <p:embed/>
                </p:oleObj>
              </mc:Choice>
              <mc:Fallback>
                <p:oleObj name="Document" r:id="rId5" imgW="5956042" imgH="3138788" progId="Word.Document.12">
                  <p:embed/>
                  <p:pic>
                    <p:nvPicPr>
                      <p:cNvPr id="0" name=""/>
                      <p:cNvPicPr/>
                      <p:nvPr/>
                    </p:nvPicPr>
                    <p:blipFill>
                      <a:blip r:embed="rId6"/>
                      <a:stretch>
                        <a:fillRect/>
                      </a:stretch>
                    </p:blipFill>
                    <p:spPr>
                      <a:xfrm>
                        <a:off x="6951472" y="3801269"/>
                        <a:ext cx="5989320" cy="3128962"/>
                      </a:xfrm>
                      <a:prstGeom prst="rect">
                        <a:avLst/>
                      </a:prstGeom>
                    </p:spPr>
                  </p:pic>
                </p:oleObj>
              </mc:Fallback>
            </mc:AlternateContent>
          </a:graphicData>
        </a:graphic>
      </p:graphicFrame>
      <p:cxnSp>
        <p:nvCxnSpPr>
          <p:cNvPr id="17" name="Straight Arrow Connector 16"/>
          <p:cNvCxnSpPr/>
          <p:nvPr/>
        </p:nvCxnSpPr>
        <p:spPr>
          <a:xfrm>
            <a:off x="5059175" y="5365750"/>
            <a:ext cx="1430525" cy="0"/>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97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a:t>
            </a:r>
            <a:r>
              <a:rPr lang="en-US" dirty="0" smtClean="0"/>
              <a:t> median</a:t>
            </a:r>
            <a:r>
              <a:rPr lang="en-US" dirty="0" smtClean="0">
                <a:solidFill>
                  <a:schemeClr val="bg1">
                    <a:lumMod val="75000"/>
                  </a:schemeClr>
                </a:solidFill>
              </a:rPr>
              <a:t>, mode</a:t>
            </a:r>
          </a:p>
          <a:p>
            <a:pPr lvl="1"/>
            <a:r>
              <a:rPr lang="en-US" dirty="0" smtClean="0"/>
              <a:t>Represents the middle score of a set of ordered observations</a:t>
            </a:r>
          </a:p>
          <a:p>
            <a:pPr lvl="1"/>
            <a:r>
              <a:rPr lang="en-US" dirty="0" smtClean="0"/>
              <a:t>When there is an even number of observations the median is the average of the two scores that fall either side of what would be the middle value</a:t>
            </a:r>
          </a:p>
          <a:p>
            <a:endParaRPr lang="en-US"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21522"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p:cxnSp>
        <p:nvCxnSpPr>
          <p:cNvPr id="11" name="Straight Arrow Connector 10"/>
          <p:cNvCxnSpPr/>
          <p:nvPr/>
        </p:nvCxnSpPr>
        <p:spPr>
          <a:xfrm>
            <a:off x="2899220" y="4665631"/>
            <a:ext cx="0" cy="1828800"/>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794256" y="4122230"/>
            <a:ext cx="928876" cy="2915602"/>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Ordered from low-to-high</a:t>
            </a:r>
            <a:endParaRPr lang="en-US" sz="1200" dirty="0">
              <a:solidFill>
                <a:schemeClr val="tx1"/>
              </a:solidFill>
            </a:endParaRPr>
          </a:p>
        </p:txBody>
      </p:sp>
    </p:spTree>
    <p:extLst>
      <p:ext uri="{BB962C8B-B14F-4D97-AF65-F5344CB8AC3E}">
        <p14:creationId xmlns:p14="http://schemas.microsoft.com/office/powerpoint/2010/main" val="252953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a:t>
            </a:r>
            <a:r>
              <a:rPr lang="en-US" dirty="0" smtClean="0"/>
              <a:t> median</a:t>
            </a:r>
            <a:r>
              <a:rPr lang="en-US" dirty="0" smtClean="0">
                <a:solidFill>
                  <a:schemeClr val="bg1">
                    <a:lumMod val="75000"/>
                  </a:schemeClr>
                </a:solidFill>
              </a:rPr>
              <a:t>, mode</a:t>
            </a:r>
          </a:p>
          <a:p>
            <a:pPr lvl="1"/>
            <a:r>
              <a:rPr lang="en-US" dirty="0" smtClean="0"/>
              <a:t>Represents the middle score of a set of ordered observations</a:t>
            </a:r>
          </a:p>
          <a:p>
            <a:pPr lvl="1"/>
            <a:r>
              <a:rPr lang="en-US" dirty="0" smtClean="0"/>
              <a:t>When there is an even number of observations the median is the average of the two scores that fall either side of what would be the middle value</a:t>
            </a:r>
          </a:p>
          <a:p>
            <a:endParaRPr lang="en-US"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22546"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p:sp>
        <p:nvSpPr>
          <p:cNvPr id="5" name="Rounded Rectangle 4"/>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Calculate column median (mid-point of distribution)</a:t>
            </a:r>
          </a:p>
          <a:p>
            <a:endParaRPr lang="en-US" sz="2000" dirty="0">
              <a:solidFill>
                <a:schemeClr val="tx1"/>
              </a:solidFill>
            </a:endParaRPr>
          </a:p>
          <a:p>
            <a:pPr algn="ctr"/>
            <a:r>
              <a:rPr lang="en-US" sz="2000" dirty="0" smtClean="0">
                <a:solidFill>
                  <a:schemeClr val="tx1"/>
                </a:solidFill>
              </a:rPr>
              <a:t>Median job </a:t>
            </a:r>
            <a:r>
              <a:rPr lang="en-US" sz="2000" dirty="0">
                <a:solidFill>
                  <a:schemeClr val="tx1"/>
                </a:solidFill>
              </a:rPr>
              <a:t>satisfaction rating = </a:t>
            </a:r>
            <a:r>
              <a:rPr lang="en-US" sz="2000" dirty="0" smtClean="0">
                <a:solidFill>
                  <a:schemeClr val="tx1"/>
                </a:solidFill>
              </a:rPr>
              <a:t>7</a:t>
            </a:r>
            <a:endParaRPr lang="en-US" dirty="0">
              <a:solidFill>
                <a:schemeClr val="tx1"/>
              </a:solidFill>
            </a:endParaRPr>
          </a:p>
        </p:txBody>
      </p:sp>
      <p:sp>
        <p:nvSpPr>
          <p:cNvPr id="6" name="Oval 5"/>
          <p:cNvSpPr/>
          <p:nvPr/>
        </p:nvSpPr>
        <p:spPr>
          <a:xfrm>
            <a:off x="2389632" y="5391055"/>
            <a:ext cx="402336" cy="37795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899220" y="4665631"/>
            <a:ext cx="0" cy="1828800"/>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794256" y="4122230"/>
            <a:ext cx="928876" cy="2915602"/>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Ordered from low-to-high</a:t>
            </a:r>
            <a:endParaRPr lang="en-US" sz="1200" dirty="0">
              <a:solidFill>
                <a:schemeClr val="tx1"/>
              </a:solidFill>
            </a:endParaRPr>
          </a:p>
        </p:txBody>
      </p:sp>
    </p:spTree>
    <p:extLst>
      <p:ext uri="{BB962C8B-B14F-4D97-AF65-F5344CB8AC3E}">
        <p14:creationId xmlns:p14="http://schemas.microsoft.com/office/powerpoint/2010/main" val="3653543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a:t>
            </a:r>
            <a:r>
              <a:rPr lang="en-US" dirty="0" smtClean="0"/>
              <a:t> median</a:t>
            </a:r>
            <a:r>
              <a:rPr lang="en-US" dirty="0" smtClean="0">
                <a:solidFill>
                  <a:schemeClr val="bg1">
                    <a:lumMod val="75000"/>
                  </a:schemeClr>
                </a:solidFill>
              </a:rPr>
              <a:t>, mode</a:t>
            </a:r>
          </a:p>
          <a:p>
            <a:pPr lvl="1"/>
            <a:r>
              <a:rPr lang="en-US" dirty="0" smtClean="0"/>
              <a:t>Represents the middle score of a set of ordered observations</a:t>
            </a:r>
          </a:p>
          <a:p>
            <a:pPr lvl="1"/>
            <a:r>
              <a:rPr lang="en-US" dirty="0" smtClean="0"/>
              <a:t>When there is an even number of observations the median is the average of the two scores that fall either side of what would be the middle value</a:t>
            </a:r>
          </a:p>
          <a:p>
            <a:endParaRPr lang="en-US"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23571"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p:sp>
        <p:nvSpPr>
          <p:cNvPr id="5" name="Rounded Rectangle 4"/>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Calculate column median (mid-point of distribution)</a:t>
            </a:r>
          </a:p>
          <a:p>
            <a:endParaRPr lang="en-US" sz="2000" dirty="0">
              <a:solidFill>
                <a:schemeClr val="tx1"/>
              </a:solidFill>
            </a:endParaRPr>
          </a:p>
          <a:p>
            <a:pPr algn="ctr"/>
            <a:r>
              <a:rPr lang="en-US" sz="2000" dirty="0" smtClean="0">
                <a:solidFill>
                  <a:schemeClr val="tx1"/>
                </a:solidFill>
              </a:rPr>
              <a:t>Median job </a:t>
            </a:r>
            <a:r>
              <a:rPr lang="en-US" sz="2000" dirty="0">
                <a:solidFill>
                  <a:schemeClr val="tx1"/>
                </a:solidFill>
              </a:rPr>
              <a:t>satisfaction rating = </a:t>
            </a:r>
            <a:r>
              <a:rPr lang="en-US" sz="2000" dirty="0" smtClean="0">
                <a:solidFill>
                  <a:schemeClr val="tx1"/>
                </a:solidFill>
              </a:rPr>
              <a:t>7</a:t>
            </a:r>
            <a:endParaRPr lang="en-US" dirty="0">
              <a:solidFill>
                <a:schemeClr val="tx1"/>
              </a:solidFill>
            </a:endParaRPr>
          </a:p>
        </p:txBody>
      </p:sp>
      <p:sp>
        <p:nvSpPr>
          <p:cNvPr id="6" name="Oval 5"/>
          <p:cNvSpPr/>
          <p:nvPr/>
        </p:nvSpPr>
        <p:spPr>
          <a:xfrm>
            <a:off x="2389632" y="5391055"/>
            <a:ext cx="402336" cy="377952"/>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2899220" y="4665631"/>
            <a:ext cx="0" cy="1828800"/>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2794256" y="4122230"/>
            <a:ext cx="928876" cy="2915602"/>
          </a:xfrm>
          <a:prstGeom prst="round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rPr>
              <a:t>Ordered from low-to-high</a:t>
            </a:r>
            <a:endParaRPr lang="en-US" sz="1200" dirty="0">
              <a:solidFill>
                <a:schemeClr val="tx1"/>
              </a:solidFill>
            </a:endParaRPr>
          </a:p>
        </p:txBody>
      </p:sp>
    </p:spTree>
    <p:extLst>
      <p:ext uri="{BB962C8B-B14F-4D97-AF65-F5344CB8AC3E}">
        <p14:creationId xmlns:p14="http://schemas.microsoft.com/office/powerpoint/2010/main" val="1994620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 median, </a:t>
            </a:r>
            <a:r>
              <a:rPr lang="en-US" dirty="0" smtClean="0"/>
              <a:t>mode</a:t>
            </a:r>
          </a:p>
          <a:p>
            <a:pPr lvl="1"/>
            <a:r>
              <a:rPr lang="en-US" dirty="0" smtClean="0"/>
              <a:t>Represents the most frequently occurring score in a set of observations</a:t>
            </a:r>
          </a:p>
          <a:p>
            <a:pPr lvl="1"/>
            <a:r>
              <a:rPr lang="en-US" dirty="0" smtClean="0"/>
              <a:t>Can be bi-modal or even multi-modal</a:t>
            </a:r>
          </a:p>
          <a:p>
            <a:endParaRPr lang="en-US"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18451"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p:spTree>
    <p:extLst>
      <p:ext uri="{BB962C8B-B14F-4D97-AF65-F5344CB8AC3E}">
        <p14:creationId xmlns:p14="http://schemas.microsoft.com/office/powerpoint/2010/main" val="3484258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tendency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Mean, median, </a:t>
            </a:r>
            <a:r>
              <a:rPr lang="en-US" dirty="0" smtClean="0"/>
              <a:t>mode</a:t>
            </a:r>
          </a:p>
          <a:p>
            <a:pPr lvl="1"/>
            <a:r>
              <a:rPr lang="en-US" dirty="0" smtClean="0"/>
              <a:t>Represents the most frequently occurring score in a set of observations</a:t>
            </a:r>
          </a:p>
          <a:p>
            <a:pPr lvl="1"/>
            <a:r>
              <a:rPr lang="en-US" dirty="0" smtClean="0"/>
              <a:t>Can be bi-modal or even multi-modal</a:t>
            </a:r>
          </a:p>
          <a:p>
            <a:endParaRPr lang="en-US"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24595"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p:sp>
        <p:nvSpPr>
          <p:cNvPr id="5" name="Rounded Rectangle 4"/>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Calculate column mode</a:t>
            </a:r>
          </a:p>
          <a:p>
            <a:endParaRPr lang="en-US" sz="2000" dirty="0">
              <a:solidFill>
                <a:schemeClr val="tx1"/>
              </a:solidFill>
            </a:endParaRPr>
          </a:p>
          <a:p>
            <a:pPr algn="ctr"/>
            <a:r>
              <a:rPr lang="en-US" sz="2000" dirty="0" smtClean="0">
                <a:solidFill>
                  <a:schemeClr val="tx1"/>
                </a:solidFill>
              </a:rPr>
              <a:t>Modal job </a:t>
            </a:r>
            <a:r>
              <a:rPr lang="en-US" sz="2000" dirty="0">
                <a:solidFill>
                  <a:schemeClr val="tx1"/>
                </a:solidFill>
              </a:rPr>
              <a:t>satisfaction rating </a:t>
            </a:r>
            <a:r>
              <a:rPr lang="en-US" sz="2000" dirty="0" smtClean="0">
                <a:solidFill>
                  <a:schemeClr val="tx1"/>
                </a:solidFill>
              </a:rPr>
              <a:t>= 7</a:t>
            </a:r>
            <a:endParaRPr lang="en-US" sz="2000" dirty="0">
              <a:solidFill>
                <a:schemeClr val="tx1"/>
              </a:solidFill>
            </a:endParaRPr>
          </a:p>
        </p:txBody>
      </p:sp>
      <p:sp>
        <p:nvSpPr>
          <p:cNvPr id="6" name="Rectangle 5"/>
          <p:cNvSpPr/>
          <p:nvPr/>
        </p:nvSpPr>
        <p:spPr>
          <a:xfrm>
            <a:off x="2438400" y="4620768"/>
            <a:ext cx="304800" cy="80467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38400" y="6010656"/>
            <a:ext cx="304800" cy="506826"/>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38400" y="5738813"/>
            <a:ext cx="304800" cy="22312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5469849"/>
            <a:ext cx="304800" cy="22312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448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i.imgflip.com/3bzes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388" y="473513"/>
            <a:ext cx="4721225" cy="591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50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Module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9/23/2019 </a:t>
            </a:r>
          </a:p>
          <a:p>
            <a:pPr lvl="1"/>
            <a:r>
              <a:rPr lang="en-US" dirty="0"/>
              <a:t>Summarizing data (frequency distributions); fitting data (central tendency and shape); interpretation and communication; issues in datasets</a:t>
            </a:r>
          </a:p>
          <a:p>
            <a:pPr lvl="1"/>
            <a:endParaRPr lang="en-US" dirty="0"/>
          </a:p>
          <a:p>
            <a:r>
              <a:rPr lang="en-US" dirty="0" smtClean="0"/>
              <a:t>9/25/2019</a:t>
            </a:r>
          </a:p>
          <a:p>
            <a:pPr lvl="1"/>
            <a:r>
              <a:rPr lang="en-US" dirty="0" smtClean="0"/>
              <a:t>Assess whether or not two means are *statistically* different from each other (i.e., a </a:t>
            </a:r>
            <a:r>
              <a:rPr lang="en-US" i="1" dirty="0" smtClean="0"/>
              <a:t>t</a:t>
            </a:r>
            <a:r>
              <a:rPr lang="en-US" dirty="0" smtClean="0"/>
              <a:t>-test)</a:t>
            </a:r>
          </a:p>
          <a:p>
            <a:pPr lvl="1"/>
            <a:endParaRPr lang="en-US" dirty="0"/>
          </a:p>
          <a:p>
            <a:r>
              <a:rPr lang="en-US" dirty="0" smtClean="0">
                <a:solidFill>
                  <a:schemeClr val="bg1"/>
                </a:solidFill>
              </a:rPr>
              <a:t>9/30/2019</a:t>
            </a:r>
          </a:p>
          <a:p>
            <a:pPr lvl="1"/>
            <a:r>
              <a:rPr lang="en-US" dirty="0" smtClean="0">
                <a:solidFill>
                  <a:schemeClr val="bg1"/>
                </a:solidFill>
              </a:rPr>
              <a:t>Assess whether or not multiple means are *statistically different from each other (i.e., ANOVA test) </a:t>
            </a:r>
          </a:p>
          <a:p>
            <a:pPr lvl="1"/>
            <a:endParaRPr lang="en-US" dirty="0" smtClean="0"/>
          </a:p>
          <a:p>
            <a:r>
              <a:rPr lang="en-US" dirty="0" smtClean="0">
                <a:solidFill>
                  <a:schemeClr val="bg1"/>
                </a:solidFill>
              </a:rPr>
              <a:t>10/2/2019</a:t>
            </a:r>
          </a:p>
          <a:p>
            <a:pPr lvl="1"/>
            <a:r>
              <a:rPr lang="en-US" dirty="0" smtClean="0">
                <a:solidFill>
                  <a:schemeClr val="bg1"/>
                </a:solidFill>
              </a:rPr>
              <a:t>Module 2 recap and software tutorial (R </a:t>
            </a:r>
            <a:r>
              <a:rPr lang="en-US" i="1" u="sng" dirty="0" smtClean="0">
                <a:solidFill>
                  <a:schemeClr val="bg1"/>
                </a:solidFill>
              </a:rPr>
              <a:t>must</a:t>
            </a:r>
            <a:r>
              <a:rPr lang="en-US" dirty="0" smtClean="0">
                <a:solidFill>
                  <a:schemeClr val="bg1"/>
                </a:solidFill>
              </a:rPr>
              <a:t> be installed by this date!!)</a:t>
            </a:r>
          </a:p>
          <a:p>
            <a:pPr lvl="1"/>
            <a:endParaRPr lang="en-US" dirty="0">
              <a:solidFill>
                <a:schemeClr val="bg1"/>
              </a:solidFill>
            </a:endParaRPr>
          </a:p>
          <a:p>
            <a:r>
              <a:rPr lang="en-US" dirty="0" smtClean="0">
                <a:solidFill>
                  <a:schemeClr val="bg1"/>
                </a:solidFill>
              </a:rPr>
              <a:t>10/7/2019</a:t>
            </a:r>
          </a:p>
          <a:p>
            <a:pPr lvl="1"/>
            <a:r>
              <a:rPr lang="en-US" dirty="0" smtClean="0">
                <a:solidFill>
                  <a:schemeClr val="bg1"/>
                </a:solidFill>
              </a:rPr>
              <a:t>In-class exercise for credit (i.e., a hackathon) </a:t>
            </a:r>
          </a:p>
          <a:p>
            <a:pPr lvl="1"/>
            <a:r>
              <a:rPr lang="en-US" dirty="0" smtClean="0">
                <a:solidFill>
                  <a:schemeClr val="bg1"/>
                </a:solidFill>
              </a:rPr>
              <a:t>Applying what we learned in M2 to ascertain whether or not a meaningful group difference exists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0185553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i.imgflip.com/3bzfr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240" y="727869"/>
            <a:ext cx="7215521" cy="540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46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Motivational Mem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485" y="738188"/>
            <a:ext cx="6727031"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133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Waiting Skeleton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2703" y="272669"/>
            <a:ext cx="4806595" cy="6312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508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point is…</a:t>
            </a:r>
            <a:endParaRPr lang="en-US" dirty="0"/>
          </a:p>
        </p:txBody>
      </p:sp>
      <p:sp>
        <p:nvSpPr>
          <p:cNvPr id="3" name="Content Placeholder 2"/>
          <p:cNvSpPr>
            <a:spLocks noGrp="1"/>
          </p:cNvSpPr>
          <p:nvPr>
            <p:ph idx="1"/>
          </p:nvPr>
        </p:nvSpPr>
        <p:spPr/>
        <p:txBody>
          <a:bodyPr>
            <a:normAutofit/>
          </a:bodyPr>
          <a:lstStyle/>
          <a:p>
            <a:r>
              <a:rPr lang="en-US" dirty="0" smtClean="0"/>
              <a:t>Although we know about these measures of central tendency, we may not be using them to their full potential</a:t>
            </a:r>
          </a:p>
          <a:p>
            <a:endParaRPr lang="en-US" dirty="0"/>
          </a:p>
          <a:p>
            <a:r>
              <a:rPr lang="en-US" dirty="0" smtClean="0"/>
              <a:t>Many of the descriptive statistics that we aware of (e.g., mean) are meaningless if they are not reported in tandem with other important information</a:t>
            </a:r>
          </a:p>
          <a:p>
            <a:endParaRPr lang="en-US" dirty="0"/>
          </a:p>
          <a:p>
            <a:r>
              <a:rPr lang="en-US" dirty="0" smtClean="0"/>
              <a:t>What other important information should accompany the mean…</a:t>
            </a:r>
          </a:p>
          <a:p>
            <a:pPr marL="457200" lvl="1" indent="0">
              <a:buNone/>
            </a:pPr>
            <a:endParaRPr lang="en-US" dirty="0"/>
          </a:p>
          <a:p>
            <a:pPr lvl="1"/>
            <a:endParaRPr lang="en-US" dirty="0" smtClean="0"/>
          </a:p>
          <a:p>
            <a:endParaRPr lang="en-US" b="1" u="sng" dirty="0"/>
          </a:p>
        </p:txBody>
      </p:sp>
    </p:spTree>
    <p:extLst>
      <p:ext uri="{BB962C8B-B14F-4D97-AF65-F5344CB8AC3E}">
        <p14:creationId xmlns:p14="http://schemas.microsoft.com/office/powerpoint/2010/main" val="2945010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a:bodyPr>
          <a:lstStyle/>
          <a:p>
            <a:r>
              <a:rPr lang="en-US" dirty="0" smtClean="0"/>
              <a:t>Standard deviation</a:t>
            </a:r>
          </a:p>
          <a:p>
            <a:pPr lvl="1"/>
            <a:r>
              <a:rPr lang="en-US" dirty="0" smtClean="0"/>
              <a:t>SD is an estimate of the average </a:t>
            </a:r>
            <a:r>
              <a:rPr lang="en-US" dirty="0"/>
              <a:t>variability (spread) of a set of </a:t>
            </a:r>
            <a:r>
              <a:rPr lang="en-US" dirty="0" smtClean="0"/>
              <a:t>observations around the mean</a:t>
            </a:r>
          </a:p>
          <a:p>
            <a:pPr lvl="1"/>
            <a:r>
              <a:rPr lang="en-US" dirty="0" smtClean="0"/>
              <a:t>Importantly, SD is expressed in the same units of measurement as the raw scores</a:t>
            </a:r>
          </a:p>
          <a:p>
            <a:pPr lvl="1"/>
            <a:r>
              <a:rPr lang="en-US" dirty="0" smtClean="0"/>
              <a:t>It is the square root of the variance (</a:t>
            </a:r>
            <a:r>
              <a:rPr lang="en-US" dirty="0" err="1" smtClean="0"/>
              <a:t>sqrt</a:t>
            </a:r>
            <a:r>
              <a:rPr lang="en-US" dirty="0" smtClean="0"/>
              <a:t>[sum of squares/number of values])</a:t>
            </a:r>
          </a:p>
          <a:p>
            <a:pPr marL="457200" lvl="1" indent="0">
              <a:buNone/>
            </a:pPr>
            <a:endParaRPr lang="en-US" dirty="0"/>
          </a:p>
          <a:p>
            <a:pPr lvl="1"/>
            <a:endParaRPr lang="en-US" dirty="0" smtClean="0"/>
          </a:p>
          <a:p>
            <a:endParaRPr lang="en-US" b="1" u="sng" dirty="0"/>
          </a:p>
        </p:txBody>
      </p:sp>
    </p:spTree>
    <p:extLst>
      <p:ext uri="{BB962C8B-B14F-4D97-AF65-F5344CB8AC3E}">
        <p14:creationId xmlns:p14="http://schemas.microsoft.com/office/powerpoint/2010/main" val="554277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sp>
        <p:nvSpPr>
          <p:cNvPr id="3" name="Content Placeholder 2"/>
          <p:cNvSpPr>
            <a:spLocks noGrp="1"/>
          </p:cNvSpPr>
          <p:nvPr>
            <p:ph idx="1"/>
          </p:nvPr>
        </p:nvSpPr>
        <p:spPr/>
        <p:txBody>
          <a:bodyPr>
            <a:normAutofit/>
          </a:bodyPr>
          <a:lstStyle/>
          <a:p>
            <a:r>
              <a:rPr lang="en-US" dirty="0" smtClean="0"/>
              <a:t>Range</a:t>
            </a:r>
          </a:p>
          <a:p>
            <a:pPr lvl="1"/>
            <a:r>
              <a:rPr lang="en-US" dirty="0" smtClean="0"/>
              <a:t>The range of scores is the value of the smallest score subtracted from the highest score</a:t>
            </a:r>
          </a:p>
          <a:p>
            <a:pPr marL="457200" lvl="1" indent="0">
              <a:buNone/>
            </a:pPr>
            <a:endParaRPr lang="en-US" dirty="0"/>
          </a:p>
          <a:p>
            <a:pPr lvl="1"/>
            <a:endParaRPr lang="en-US" dirty="0" smtClean="0"/>
          </a:p>
          <a:p>
            <a:endParaRPr lang="en-US" b="1" u="sng" dirty="0"/>
          </a:p>
        </p:txBody>
      </p:sp>
      <p:graphicFrame>
        <p:nvGraphicFramePr>
          <p:cNvPr id="4" name="Object 3"/>
          <p:cNvGraphicFramePr>
            <a:graphicFrameLocks noChangeAspect="1"/>
          </p:cNvGraphicFramePr>
          <p:nvPr/>
        </p:nvGraphicFramePr>
        <p:xfrm>
          <a:off x="728472" y="3729038"/>
          <a:ext cx="5989320" cy="3128962"/>
        </p:xfrm>
        <a:graphic>
          <a:graphicData uri="http://schemas.openxmlformats.org/presentationml/2006/ole">
            <mc:AlternateContent xmlns:mc="http://schemas.openxmlformats.org/markup-compatibility/2006">
              <mc:Choice xmlns:v="urn:schemas-microsoft-com:vml" Requires="v">
                <p:oleObj spid="_x0000_s28690" name="Document" r:id="rId3" imgW="5956042" imgH="3138788" progId="Word.Document.12">
                  <p:embed/>
                </p:oleObj>
              </mc:Choice>
              <mc:Fallback>
                <p:oleObj name="Document" r:id="rId3" imgW="5956042" imgH="3138788" progId="Word.Document.12">
                  <p:embed/>
                  <p:pic>
                    <p:nvPicPr>
                      <p:cNvPr id="0" name=""/>
                      <p:cNvPicPr/>
                      <p:nvPr/>
                    </p:nvPicPr>
                    <p:blipFill>
                      <a:blip r:embed="rId4"/>
                      <a:stretch>
                        <a:fillRect/>
                      </a:stretch>
                    </p:blipFill>
                    <p:spPr>
                      <a:xfrm>
                        <a:off x="728472" y="3729038"/>
                        <a:ext cx="5989320" cy="3128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Rounded Rectangle 4"/>
              <p:cNvSpPr/>
              <p:nvPr/>
            </p:nvSpPr>
            <p:spPr>
              <a:xfrm>
                <a:off x="4904232" y="3729038"/>
                <a:ext cx="6559296" cy="291560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Range 	=	 </a:t>
                </a:r>
                <a14:m>
                  <m:oMath xmlns:m="http://schemas.openxmlformats.org/officeDocument/2006/math">
                    <m:r>
                      <a:rPr lang="en-US" sz="2000" b="0" i="1" smtClean="0">
                        <a:solidFill>
                          <a:schemeClr val="tx1"/>
                        </a:solidFill>
                        <a:latin typeface="Cambria Math" panose="02040503050406030204" pitchFamily="18" charset="0"/>
                      </a:rPr>
                      <m:t>𝐻𝑖𝑔h𝑒𝑠𝑡</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𝑠𝑐𝑜𝑟𝑒</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𝑙𝑜𝑤𝑒𝑠𝑡</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𝑠𝑐𝑜𝑟𝑒</m:t>
                    </m:r>
                  </m:oMath>
                </a14:m>
                <a:endParaRPr lang="en-US" sz="2000" dirty="0" smtClean="0">
                  <a:solidFill>
                    <a:schemeClr val="tx1"/>
                  </a:solidFill>
                </a:endParaRPr>
              </a:p>
              <a:p>
                <a:r>
                  <a:rPr lang="en-US" sz="2000" dirty="0" smtClean="0">
                    <a:solidFill>
                      <a:schemeClr val="tx1"/>
                    </a:solidFill>
                  </a:rPr>
                  <a:t>	</a:t>
                </a:r>
              </a:p>
              <a:p>
                <a:r>
                  <a:rPr lang="en-US" sz="2000" dirty="0">
                    <a:solidFill>
                      <a:schemeClr val="tx1"/>
                    </a:solidFill>
                  </a:rPr>
                  <a:t>	</a:t>
                </a:r>
                <a:r>
                  <a:rPr lang="en-US" sz="2000" dirty="0" smtClean="0">
                    <a:solidFill>
                      <a:schemeClr val="tx1"/>
                    </a:solidFill>
                  </a:rPr>
                  <a:t>= 	8 – 3</a:t>
                </a:r>
              </a:p>
              <a:p>
                <a:endParaRPr lang="en-US" sz="2000" dirty="0" smtClean="0">
                  <a:solidFill>
                    <a:schemeClr val="tx1"/>
                  </a:solidFill>
                </a:endParaRPr>
              </a:p>
              <a:p>
                <a:r>
                  <a:rPr lang="en-US" sz="2000" dirty="0">
                    <a:solidFill>
                      <a:schemeClr val="tx1"/>
                    </a:solidFill>
                  </a:rPr>
                  <a:t>	</a:t>
                </a:r>
                <a:r>
                  <a:rPr lang="en-US" sz="2000" dirty="0" smtClean="0">
                    <a:solidFill>
                      <a:schemeClr val="tx1"/>
                    </a:solidFill>
                  </a:rPr>
                  <a:t>= 	5</a:t>
                </a:r>
                <a:endParaRPr lang="en-US" sz="2000" dirty="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904232" y="3729038"/>
                <a:ext cx="6559296" cy="2915602"/>
              </a:xfrm>
              <a:prstGeom prst="roundRect">
                <a:avLst/>
              </a:prstGeom>
              <a:blipFill rotWithShape="0">
                <a:blip r:embed="rId5"/>
                <a:stretch>
                  <a:fillRect/>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4282428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t>Skewness</a:t>
            </a:r>
          </a:p>
          <a:p>
            <a:endParaRPr lang="en-US" b="1" u="sng" dirty="0"/>
          </a:p>
          <a:p>
            <a:r>
              <a:rPr lang="en-US" dirty="0" smtClean="0"/>
              <a:t>Kurtosis</a:t>
            </a:r>
            <a:endParaRPr lang="en-US" dirty="0"/>
          </a:p>
        </p:txBody>
      </p:sp>
    </p:spTree>
    <p:extLst>
      <p:ext uri="{BB962C8B-B14F-4D97-AF65-F5344CB8AC3E}">
        <p14:creationId xmlns:p14="http://schemas.microsoft.com/office/powerpoint/2010/main" val="1891392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t>Skewness </a:t>
            </a:r>
            <a:r>
              <a:rPr lang="en-US" dirty="0" smtClean="0">
                <a:sym typeface="Wingdings" panose="05000000000000000000" pitchFamily="2" charset="2"/>
              </a:rPr>
              <a:t> a measure of the symmetry of a </a:t>
            </a:r>
            <a:r>
              <a:rPr lang="en-US" i="1" dirty="0" smtClean="0">
                <a:sym typeface="Wingdings" panose="05000000000000000000" pitchFamily="2" charset="2"/>
              </a:rPr>
              <a:t>frequency distribution</a:t>
            </a:r>
            <a:endParaRPr lang="en-US" i="1" dirty="0" smtClean="0"/>
          </a:p>
          <a:p>
            <a:endParaRPr lang="en-US" b="1" u="sng" dirty="0"/>
          </a:p>
          <a:p>
            <a:r>
              <a:rPr lang="en-US" dirty="0" smtClean="0">
                <a:solidFill>
                  <a:schemeClr val="bg1">
                    <a:lumMod val="75000"/>
                  </a:schemeClr>
                </a:solidFill>
              </a:rPr>
              <a:t>Kurtosis</a:t>
            </a:r>
            <a:endParaRPr lang="en-US" dirty="0">
              <a:solidFill>
                <a:schemeClr val="bg1">
                  <a:lumMod val="75000"/>
                </a:schemeClr>
              </a:solidFill>
            </a:endParaRPr>
          </a:p>
        </p:txBody>
      </p:sp>
    </p:spTree>
    <p:extLst>
      <p:ext uri="{BB962C8B-B14F-4D97-AF65-F5344CB8AC3E}">
        <p14:creationId xmlns:p14="http://schemas.microsoft.com/office/powerpoint/2010/main" val="3910889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t>Skewness </a:t>
            </a:r>
            <a:r>
              <a:rPr lang="en-US" dirty="0" smtClean="0">
                <a:sym typeface="Wingdings" panose="05000000000000000000" pitchFamily="2" charset="2"/>
              </a:rPr>
              <a:t> a measure of the symmetry of a </a:t>
            </a:r>
            <a:r>
              <a:rPr lang="en-US" i="1" dirty="0" smtClean="0">
                <a:sym typeface="Wingdings" panose="05000000000000000000" pitchFamily="2" charset="2"/>
              </a:rPr>
              <a:t>frequency distribution</a:t>
            </a:r>
            <a:endParaRPr lang="en-US" i="1" dirty="0" smtClean="0"/>
          </a:p>
          <a:p>
            <a:endParaRPr lang="en-US" b="1" u="sng" dirty="0"/>
          </a:p>
          <a:p>
            <a:r>
              <a:rPr lang="en-US" dirty="0" smtClean="0">
                <a:solidFill>
                  <a:schemeClr val="bg1">
                    <a:lumMod val="75000"/>
                  </a:schemeClr>
                </a:solidFill>
              </a:rPr>
              <a:t>Kurtosis</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Symmetrical distributions have a skew of 0</a:t>
            </a:r>
          </a:p>
          <a:p>
            <a:pPr algn="ctr"/>
            <a:endParaRPr lang="en-US" sz="2000" dirty="0">
              <a:solidFill>
                <a:schemeClr val="tx1"/>
              </a:solidFill>
            </a:endParaRPr>
          </a:p>
          <a:p>
            <a:pPr algn="ctr"/>
            <a:r>
              <a:rPr lang="en-US" sz="2000" dirty="0" smtClean="0">
                <a:solidFill>
                  <a:schemeClr val="bg1"/>
                </a:solidFill>
              </a:rPr>
              <a:t>When the frequent scores are clustered at the lower end of the distribution and the tail points to the higher (more positive) scores, the value of skew is positive</a:t>
            </a:r>
          </a:p>
          <a:p>
            <a:pPr algn="ctr"/>
            <a:endParaRPr lang="en-US" sz="2000" dirty="0">
              <a:solidFill>
                <a:schemeClr val="bg1"/>
              </a:solidFill>
            </a:endParaRPr>
          </a:p>
          <a:p>
            <a:pPr algn="ctr"/>
            <a:r>
              <a:rPr lang="en-US" sz="2000" dirty="0">
                <a:solidFill>
                  <a:schemeClr val="bg1"/>
                </a:solidFill>
              </a:rPr>
              <a:t>When the frequent scores are clustered at the </a:t>
            </a:r>
            <a:r>
              <a:rPr lang="en-US" sz="2000" dirty="0" smtClean="0">
                <a:solidFill>
                  <a:schemeClr val="bg1"/>
                </a:solidFill>
              </a:rPr>
              <a:t>higher end </a:t>
            </a:r>
            <a:r>
              <a:rPr lang="en-US" sz="2000" dirty="0">
                <a:solidFill>
                  <a:schemeClr val="bg1"/>
                </a:solidFill>
              </a:rPr>
              <a:t>of the distribution and the tail points to the </a:t>
            </a:r>
            <a:r>
              <a:rPr lang="en-US" sz="2000" dirty="0" smtClean="0">
                <a:solidFill>
                  <a:schemeClr val="bg1"/>
                </a:solidFill>
              </a:rPr>
              <a:t>lower (more negative) </a:t>
            </a:r>
            <a:r>
              <a:rPr lang="en-US" sz="2000" dirty="0">
                <a:solidFill>
                  <a:schemeClr val="bg1"/>
                </a:solidFill>
              </a:rPr>
              <a:t>scores, the value of skew is </a:t>
            </a:r>
            <a:r>
              <a:rPr lang="en-US" sz="2000" dirty="0" smtClean="0">
                <a:solidFill>
                  <a:schemeClr val="bg1"/>
                </a:solidFill>
              </a:rPr>
              <a:t>negative</a:t>
            </a:r>
            <a:endParaRPr lang="en-US" sz="2000" dirty="0">
              <a:solidFill>
                <a:schemeClr val="bg1"/>
              </a:solidFill>
            </a:endParaRPr>
          </a:p>
          <a:p>
            <a:pPr algn="ctr"/>
            <a:endParaRPr lang="en-US" sz="2000" dirty="0">
              <a:solidFill>
                <a:schemeClr val="tx1"/>
              </a:solidFill>
            </a:endParaRPr>
          </a:p>
        </p:txBody>
      </p:sp>
      <p:pic>
        <p:nvPicPr>
          <p:cNvPr id="29698" name="Picture 2" descr="Image result for skew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43" y="3976688"/>
            <a:ext cx="5715000" cy="2200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9143" y="3779520"/>
            <a:ext cx="1880489" cy="25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361942" y="3976688"/>
            <a:ext cx="1880489" cy="25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373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t>Skewness </a:t>
            </a:r>
            <a:r>
              <a:rPr lang="en-US" dirty="0" smtClean="0">
                <a:sym typeface="Wingdings" panose="05000000000000000000" pitchFamily="2" charset="2"/>
              </a:rPr>
              <a:t> a measure of the symmetry of a </a:t>
            </a:r>
            <a:r>
              <a:rPr lang="en-US" i="1" dirty="0" smtClean="0">
                <a:sym typeface="Wingdings" panose="05000000000000000000" pitchFamily="2" charset="2"/>
              </a:rPr>
              <a:t>frequency distribution</a:t>
            </a:r>
            <a:endParaRPr lang="en-US" i="1" dirty="0" smtClean="0"/>
          </a:p>
          <a:p>
            <a:endParaRPr lang="en-US" b="1" u="sng" dirty="0"/>
          </a:p>
          <a:p>
            <a:r>
              <a:rPr lang="en-US" dirty="0" smtClean="0">
                <a:solidFill>
                  <a:schemeClr val="bg1">
                    <a:lumMod val="75000"/>
                  </a:schemeClr>
                </a:solidFill>
              </a:rPr>
              <a:t>Kurtosis</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lumMod val="75000"/>
                  </a:schemeClr>
                </a:solidFill>
              </a:rPr>
              <a:t>Symmetrical distributions have a skew of 0</a:t>
            </a:r>
          </a:p>
          <a:p>
            <a:pPr algn="ctr"/>
            <a:endParaRPr lang="en-US" sz="2000" dirty="0">
              <a:solidFill>
                <a:schemeClr val="tx1"/>
              </a:solidFill>
            </a:endParaRPr>
          </a:p>
          <a:p>
            <a:pPr algn="ctr"/>
            <a:r>
              <a:rPr lang="en-US" sz="2000" dirty="0" smtClean="0">
                <a:solidFill>
                  <a:schemeClr val="tx1"/>
                </a:solidFill>
              </a:rPr>
              <a:t>When the frequent scores are clustered at the lower end of the distribution and the tail points to the higher (more positive) scores, the value of skew is positive</a:t>
            </a:r>
          </a:p>
          <a:p>
            <a:pPr algn="ctr"/>
            <a:endParaRPr lang="en-US" sz="2000" dirty="0">
              <a:solidFill>
                <a:schemeClr val="tx1"/>
              </a:solidFill>
            </a:endParaRPr>
          </a:p>
          <a:p>
            <a:pPr algn="ctr"/>
            <a:r>
              <a:rPr lang="en-US" sz="2000" dirty="0">
                <a:solidFill>
                  <a:schemeClr val="bg1"/>
                </a:solidFill>
              </a:rPr>
              <a:t>When the frequent scores are clustered at the </a:t>
            </a:r>
            <a:r>
              <a:rPr lang="en-US" sz="2000" dirty="0" smtClean="0">
                <a:solidFill>
                  <a:schemeClr val="bg1"/>
                </a:solidFill>
              </a:rPr>
              <a:t>higher end </a:t>
            </a:r>
            <a:r>
              <a:rPr lang="en-US" sz="2000" dirty="0">
                <a:solidFill>
                  <a:schemeClr val="bg1"/>
                </a:solidFill>
              </a:rPr>
              <a:t>of the distribution and the tail points to the </a:t>
            </a:r>
            <a:r>
              <a:rPr lang="en-US" sz="2000" dirty="0" smtClean="0">
                <a:solidFill>
                  <a:schemeClr val="bg1"/>
                </a:solidFill>
              </a:rPr>
              <a:t>lower (more negative) </a:t>
            </a:r>
            <a:r>
              <a:rPr lang="en-US" sz="2000" dirty="0">
                <a:solidFill>
                  <a:schemeClr val="bg1"/>
                </a:solidFill>
              </a:rPr>
              <a:t>scores, the value of skew is </a:t>
            </a:r>
            <a:r>
              <a:rPr lang="en-US" sz="2000" dirty="0" smtClean="0">
                <a:solidFill>
                  <a:schemeClr val="bg1"/>
                </a:solidFill>
              </a:rPr>
              <a:t>negative</a:t>
            </a:r>
            <a:endParaRPr lang="en-US" sz="2000" dirty="0">
              <a:solidFill>
                <a:schemeClr val="bg1"/>
              </a:solidFill>
            </a:endParaRPr>
          </a:p>
          <a:p>
            <a:pPr algn="ctr"/>
            <a:endParaRPr lang="en-US" sz="2000" dirty="0">
              <a:solidFill>
                <a:schemeClr val="tx1"/>
              </a:solidFill>
            </a:endParaRPr>
          </a:p>
        </p:txBody>
      </p:sp>
      <p:pic>
        <p:nvPicPr>
          <p:cNvPr id="29698" name="Picture 2" descr="Image result for skew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43" y="3976688"/>
            <a:ext cx="5715000" cy="2200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61942" y="3778377"/>
            <a:ext cx="1880489" cy="25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26398" y="3842671"/>
            <a:ext cx="1880489" cy="25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22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Module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9/23/2019 </a:t>
            </a:r>
          </a:p>
          <a:p>
            <a:pPr lvl="1"/>
            <a:r>
              <a:rPr lang="en-US" dirty="0"/>
              <a:t>Summarizing data (frequency distributions); fitting data (central tendency and shape); interpretation and communication; issues in datasets</a:t>
            </a:r>
          </a:p>
          <a:p>
            <a:pPr lvl="1"/>
            <a:endParaRPr lang="en-US" dirty="0"/>
          </a:p>
          <a:p>
            <a:r>
              <a:rPr lang="en-US" dirty="0" smtClean="0"/>
              <a:t>9/25/2019</a:t>
            </a:r>
          </a:p>
          <a:p>
            <a:pPr lvl="1"/>
            <a:r>
              <a:rPr lang="en-US" dirty="0" smtClean="0"/>
              <a:t>Assess whether or not two means are *statistically* different from each other (i.e., a </a:t>
            </a:r>
            <a:r>
              <a:rPr lang="en-US" i="1" dirty="0" smtClean="0"/>
              <a:t>t</a:t>
            </a:r>
            <a:r>
              <a:rPr lang="en-US" dirty="0" smtClean="0"/>
              <a:t>-test)</a:t>
            </a:r>
          </a:p>
          <a:p>
            <a:pPr lvl="1"/>
            <a:endParaRPr lang="en-US" dirty="0"/>
          </a:p>
          <a:p>
            <a:r>
              <a:rPr lang="en-US" dirty="0" smtClean="0"/>
              <a:t>9/30/2019</a:t>
            </a:r>
          </a:p>
          <a:p>
            <a:pPr lvl="1"/>
            <a:r>
              <a:rPr lang="en-US" dirty="0" smtClean="0"/>
              <a:t>Assess whether or not multiple means are *statistically* different from each other (i.e., ANOVA test) </a:t>
            </a:r>
          </a:p>
          <a:p>
            <a:pPr lvl="1"/>
            <a:endParaRPr lang="en-US" dirty="0" smtClean="0"/>
          </a:p>
          <a:p>
            <a:r>
              <a:rPr lang="en-US" dirty="0" smtClean="0">
                <a:solidFill>
                  <a:schemeClr val="bg1"/>
                </a:solidFill>
              </a:rPr>
              <a:t>10/2/2019</a:t>
            </a:r>
          </a:p>
          <a:p>
            <a:pPr lvl="1"/>
            <a:r>
              <a:rPr lang="en-US" dirty="0" smtClean="0">
                <a:solidFill>
                  <a:schemeClr val="bg1"/>
                </a:solidFill>
              </a:rPr>
              <a:t>Module 2 recap and software tutorial (R </a:t>
            </a:r>
            <a:r>
              <a:rPr lang="en-US" i="1" u="sng" dirty="0" smtClean="0">
                <a:solidFill>
                  <a:schemeClr val="bg1"/>
                </a:solidFill>
              </a:rPr>
              <a:t>must</a:t>
            </a:r>
            <a:r>
              <a:rPr lang="en-US" dirty="0" smtClean="0">
                <a:solidFill>
                  <a:schemeClr val="bg1"/>
                </a:solidFill>
              </a:rPr>
              <a:t> be installed by this date!!)</a:t>
            </a:r>
          </a:p>
          <a:p>
            <a:pPr lvl="1"/>
            <a:endParaRPr lang="en-US" dirty="0">
              <a:solidFill>
                <a:schemeClr val="bg1"/>
              </a:solidFill>
            </a:endParaRPr>
          </a:p>
          <a:p>
            <a:r>
              <a:rPr lang="en-US" dirty="0" smtClean="0">
                <a:solidFill>
                  <a:schemeClr val="bg1"/>
                </a:solidFill>
              </a:rPr>
              <a:t>10/7/2019</a:t>
            </a:r>
          </a:p>
          <a:p>
            <a:pPr lvl="1"/>
            <a:r>
              <a:rPr lang="en-US" dirty="0" smtClean="0">
                <a:solidFill>
                  <a:schemeClr val="bg1"/>
                </a:solidFill>
              </a:rPr>
              <a:t>In-class exercise for credit (i.e., a hackathon) </a:t>
            </a:r>
          </a:p>
          <a:p>
            <a:pPr lvl="1"/>
            <a:r>
              <a:rPr lang="en-US" dirty="0" smtClean="0">
                <a:solidFill>
                  <a:schemeClr val="bg1"/>
                </a:solidFill>
              </a:rPr>
              <a:t>Applying what we learned in M2 to ascertain whether or not a meaningful group difference exists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871472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t>Skewness </a:t>
            </a:r>
            <a:r>
              <a:rPr lang="en-US" dirty="0" smtClean="0">
                <a:sym typeface="Wingdings" panose="05000000000000000000" pitchFamily="2" charset="2"/>
              </a:rPr>
              <a:t> a measure of the symmetry of a </a:t>
            </a:r>
            <a:r>
              <a:rPr lang="en-US" i="1" dirty="0" smtClean="0">
                <a:sym typeface="Wingdings" panose="05000000000000000000" pitchFamily="2" charset="2"/>
              </a:rPr>
              <a:t>frequency distribution</a:t>
            </a:r>
            <a:endParaRPr lang="en-US" i="1" dirty="0" smtClean="0"/>
          </a:p>
          <a:p>
            <a:endParaRPr lang="en-US" b="1" u="sng" dirty="0"/>
          </a:p>
          <a:p>
            <a:r>
              <a:rPr lang="en-US" dirty="0" smtClean="0">
                <a:solidFill>
                  <a:schemeClr val="bg1">
                    <a:lumMod val="75000"/>
                  </a:schemeClr>
                </a:solidFill>
              </a:rPr>
              <a:t>Kurtosis</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lumMod val="75000"/>
                  </a:schemeClr>
                </a:solidFill>
              </a:rPr>
              <a:t>Symmetrical distributions have a skew of 0</a:t>
            </a:r>
          </a:p>
          <a:p>
            <a:pPr algn="ctr"/>
            <a:endParaRPr lang="en-US" sz="2000" dirty="0">
              <a:solidFill>
                <a:schemeClr val="bg1">
                  <a:lumMod val="75000"/>
                </a:schemeClr>
              </a:solidFill>
            </a:endParaRPr>
          </a:p>
          <a:p>
            <a:pPr algn="ctr"/>
            <a:r>
              <a:rPr lang="en-US" sz="2000" dirty="0" smtClean="0">
                <a:solidFill>
                  <a:schemeClr val="bg1">
                    <a:lumMod val="75000"/>
                  </a:schemeClr>
                </a:solidFill>
              </a:rPr>
              <a:t>When the frequent scores are clustered at the lower end of the distribution and the tail points to the higher (more positive) scores, the value of skew is positive</a:t>
            </a:r>
          </a:p>
          <a:p>
            <a:pPr algn="ctr"/>
            <a:endParaRPr lang="en-US" sz="2000" dirty="0">
              <a:solidFill>
                <a:schemeClr val="tx1"/>
              </a:solidFill>
            </a:endParaRPr>
          </a:p>
          <a:p>
            <a:pPr algn="ctr"/>
            <a:r>
              <a:rPr lang="en-US" sz="2000" dirty="0">
                <a:solidFill>
                  <a:schemeClr val="tx1"/>
                </a:solidFill>
              </a:rPr>
              <a:t>When the frequent scores are clustered at the </a:t>
            </a:r>
            <a:r>
              <a:rPr lang="en-US" sz="2000" dirty="0" smtClean="0">
                <a:solidFill>
                  <a:schemeClr val="tx1"/>
                </a:solidFill>
              </a:rPr>
              <a:t>higher end </a:t>
            </a:r>
            <a:r>
              <a:rPr lang="en-US" sz="2000" dirty="0">
                <a:solidFill>
                  <a:schemeClr val="tx1"/>
                </a:solidFill>
              </a:rPr>
              <a:t>of the distribution and the tail points to the </a:t>
            </a:r>
            <a:r>
              <a:rPr lang="en-US" sz="2000" dirty="0" smtClean="0">
                <a:solidFill>
                  <a:schemeClr val="tx1"/>
                </a:solidFill>
              </a:rPr>
              <a:t>lower (more negative) </a:t>
            </a:r>
            <a:r>
              <a:rPr lang="en-US" sz="2000" dirty="0">
                <a:solidFill>
                  <a:schemeClr val="tx1"/>
                </a:solidFill>
              </a:rPr>
              <a:t>scores, the value of skew is </a:t>
            </a:r>
            <a:r>
              <a:rPr lang="en-US" sz="2000" dirty="0" smtClean="0">
                <a:solidFill>
                  <a:schemeClr val="tx1"/>
                </a:solidFill>
              </a:rPr>
              <a:t>negative</a:t>
            </a:r>
            <a:endParaRPr lang="en-US" sz="2000" dirty="0">
              <a:solidFill>
                <a:schemeClr val="tx1"/>
              </a:solidFill>
            </a:endParaRPr>
          </a:p>
          <a:p>
            <a:pPr algn="ctr"/>
            <a:endParaRPr lang="en-US" sz="2000" dirty="0">
              <a:solidFill>
                <a:schemeClr val="tx1"/>
              </a:solidFill>
            </a:endParaRPr>
          </a:p>
        </p:txBody>
      </p:sp>
      <p:pic>
        <p:nvPicPr>
          <p:cNvPr id="29698" name="Picture 2" descr="Image result for skew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43" y="3976688"/>
            <a:ext cx="5715000" cy="2200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9143" y="3779520"/>
            <a:ext cx="1880489" cy="25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26398" y="3813906"/>
            <a:ext cx="1880489" cy="25968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6510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t>Skewness </a:t>
            </a:r>
            <a:r>
              <a:rPr lang="en-US" dirty="0" smtClean="0">
                <a:sym typeface="Wingdings" panose="05000000000000000000" pitchFamily="2" charset="2"/>
              </a:rPr>
              <a:t> a measure of the symmetry of a </a:t>
            </a:r>
            <a:r>
              <a:rPr lang="en-US" i="1" dirty="0" smtClean="0">
                <a:sym typeface="Wingdings" panose="05000000000000000000" pitchFamily="2" charset="2"/>
              </a:rPr>
              <a:t>frequency distribution</a:t>
            </a:r>
            <a:endParaRPr lang="en-US" i="1" dirty="0" smtClean="0"/>
          </a:p>
          <a:p>
            <a:endParaRPr lang="en-US" b="1" u="sng" dirty="0"/>
          </a:p>
          <a:p>
            <a:r>
              <a:rPr lang="en-US" dirty="0" smtClean="0">
                <a:solidFill>
                  <a:schemeClr val="bg1">
                    <a:lumMod val="75000"/>
                  </a:schemeClr>
                </a:solidFill>
              </a:rPr>
              <a:t>Kurtosis</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Symmetrical distributions have a skew of 0</a:t>
            </a:r>
          </a:p>
          <a:p>
            <a:pPr algn="ctr"/>
            <a:endParaRPr lang="en-US" sz="2000" dirty="0">
              <a:solidFill>
                <a:schemeClr val="tx1"/>
              </a:solidFill>
            </a:endParaRPr>
          </a:p>
          <a:p>
            <a:pPr algn="ctr"/>
            <a:r>
              <a:rPr lang="en-US" sz="2000" dirty="0" smtClean="0">
                <a:solidFill>
                  <a:schemeClr val="tx1"/>
                </a:solidFill>
              </a:rPr>
              <a:t>When the frequent scores are clustered at the lower end of the distribution and the tail points to the higher (more positive) scores, the value of skew is positive</a:t>
            </a:r>
          </a:p>
          <a:p>
            <a:pPr algn="ctr"/>
            <a:endParaRPr lang="en-US" sz="2000" dirty="0">
              <a:solidFill>
                <a:schemeClr val="tx1"/>
              </a:solidFill>
            </a:endParaRPr>
          </a:p>
          <a:p>
            <a:pPr algn="ctr"/>
            <a:r>
              <a:rPr lang="en-US" sz="2000" dirty="0">
                <a:solidFill>
                  <a:schemeClr val="tx1"/>
                </a:solidFill>
              </a:rPr>
              <a:t>When the frequent scores are clustered at the </a:t>
            </a:r>
            <a:r>
              <a:rPr lang="en-US" sz="2000" dirty="0" smtClean="0">
                <a:solidFill>
                  <a:schemeClr val="tx1"/>
                </a:solidFill>
              </a:rPr>
              <a:t>higher end </a:t>
            </a:r>
            <a:r>
              <a:rPr lang="en-US" sz="2000" dirty="0">
                <a:solidFill>
                  <a:schemeClr val="tx1"/>
                </a:solidFill>
              </a:rPr>
              <a:t>of the distribution and the tail points to the </a:t>
            </a:r>
            <a:r>
              <a:rPr lang="en-US" sz="2000" dirty="0" smtClean="0">
                <a:solidFill>
                  <a:schemeClr val="tx1"/>
                </a:solidFill>
              </a:rPr>
              <a:t>lower (more negative) </a:t>
            </a:r>
            <a:r>
              <a:rPr lang="en-US" sz="2000" dirty="0">
                <a:solidFill>
                  <a:schemeClr val="tx1"/>
                </a:solidFill>
              </a:rPr>
              <a:t>scores, the value of skew is </a:t>
            </a:r>
            <a:r>
              <a:rPr lang="en-US" sz="2000" dirty="0" smtClean="0">
                <a:solidFill>
                  <a:schemeClr val="tx1"/>
                </a:solidFill>
              </a:rPr>
              <a:t>negative</a:t>
            </a:r>
            <a:endParaRPr lang="en-US" sz="2000" dirty="0">
              <a:solidFill>
                <a:schemeClr val="tx1"/>
              </a:solidFill>
            </a:endParaRPr>
          </a:p>
          <a:p>
            <a:pPr algn="ctr"/>
            <a:endParaRPr lang="en-US" sz="2000" dirty="0">
              <a:solidFill>
                <a:schemeClr val="tx1"/>
              </a:solidFill>
            </a:endParaRPr>
          </a:p>
        </p:txBody>
      </p:sp>
      <p:pic>
        <p:nvPicPr>
          <p:cNvPr id="29698" name="Picture 2" descr="Image result for skew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43" y="3976688"/>
            <a:ext cx="57150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853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Skewness</a:t>
            </a:r>
          </a:p>
          <a:p>
            <a:endParaRPr lang="en-US" b="1" u="sng" dirty="0"/>
          </a:p>
          <a:p>
            <a:r>
              <a:rPr lang="en-US" dirty="0" smtClean="0"/>
              <a:t>Kurtosis </a:t>
            </a:r>
            <a:r>
              <a:rPr lang="en-US" dirty="0" smtClean="0">
                <a:solidFill>
                  <a:schemeClr val="bg1">
                    <a:lumMod val="75000"/>
                  </a:schemeClr>
                </a:solidFill>
                <a:sym typeface="Wingdings" panose="05000000000000000000" pitchFamily="2" charset="2"/>
              </a:rPr>
              <a:t> a measure of the degree </a:t>
            </a:r>
          </a:p>
          <a:p>
            <a:pPr marL="0" indent="0">
              <a:buNone/>
            </a:pPr>
            <a:r>
              <a:rPr lang="en-US" dirty="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to which scores cluster in </a:t>
            </a:r>
          </a:p>
          <a:p>
            <a:pPr marL="0" indent="0">
              <a:buNone/>
            </a:pPr>
            <a:r>
              <a:rPr lang="en-US" dirty="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the tails of a </a:t>
            </a:r>
            <a:r>
              <a:rPr lang="en-US" i="1" dirty="0" smtClean="0">
                <a:solidFill>
                  <a:schemeClr val="bg1">
                    <a:lumMod val="75000"/>
                  </a:schemeClr>
                </a:solidFill>
                <a:sym typeface="Wingdings" panose="05000000000000000000" pitchFamily="2" charset="2"/>
              </a:rPr>
              <a:t>frequency </a:t>
            </a:r>
          </a:p>
          <a:p>
            <a:pPr marL="0" indent="0">
              <a:buNone/>
            </a:pPr>
            <a:r>
              <a:rPr lang="en-US" i="1" dirty="0">
                <a:solidFill>
                  <a:schemeClr val="bg1">
                    <a:lumMod val="75000"/>
                  </a:schemeClr>
                </a:solidFill>
                <a:sym typeface="Wingdings" panose="05000000000000000000" pitchFamily="2" charset="2"/>
              </a:rPr>
              <a:t>	</a:t>
            </a:r>
            <a:r>
              <a:rPr lang="en-US" i="1" dirty="0" smtClean="0">
                <a:solidFill>
                  <a:schemeClr val="bg1">
                    <a:lumMod val="75000"/>
                  </a:schemeClr>
                </a:solidFill>
                <a:sym typeface="Wingdings" panose="05000000000000000000" pitchFamily="2" charset="2"/>
              </a:rPr>
              <a:t>	</a:t>
            </a:r>
            <a:r>
              <a:rPr lang="en-US" i="1" dirty="0" smtClean="0">
                <a:solidFill>
                  <a:schemeClr val="bg1">
                    <a:lumMod val="75000"/>
                  </a:schemeClr>
                </a:solidFill>
                <a:sym typeface="Wingdings" panose="05000000000000000000" pitchFamily="2" charset="2"/>
              </a:rPr>
              <a:t>distribution</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Normal kurtosis = 3</a:t>
            </a:r>
          </a:p>
          <a:p>
            <a:pPr algn="ctr"/>
            <a:endParaRPr lang="en-US" sz="2000" dirty="0">
              <a:solidFill>
                <a:schemeClr val="tx1"/>
              </a:solidFill>
            </a:endParaRPr>
          </a:p>
          <a:p>
            <a:pPr algn="ctr"/>
            <a:r>
              <a:rPr lang="en-US" sz="2000" dirty="0" smtClean="0">
                <a:solidFill>
                  <a:schemeClr val="bg1"/>
                </a:solidFill>
              </a:rPr>
              <a:t>Kurtosis &lt; 3 </a:t>
            </a:r>
            <a:r>
              <a:rPr lang="en-US" sz="2000" dirty="0" smtClean="0">
                <a:solidFill>
                  <a:schemeClr val="bg1"/>
                </a:solidFill>
                <a:sym typeface="Wingdings" panose="05000000000000000000" pitchFamily="2" charset="2"/>
              </a:rPr>
              <a:t> </a:t>
            </a:r>
            <a:r>
              <a:rPr lang="en-US" sz="2000" dirty="0" err="1" smtClean="0">
                <a:solidFill>
                  <a:schemeClr val="bg1"/>
                </a:solidFill>
                <a:sym typeface="Wingdings" panose="05000000000000000000" pitchFamily="2" charset="2"/>
              </a:rPr>
              <a:t>Platykurtic</a:t>
            </a:r>
            <a:r>
              <a:rPr lang="en-US" sz="2000" dirty="0" smtClean="0">
                <a:solidFill>
                  <a:schemeClr val="bg1"/>
                </a:solidFill>
                <a:sym typeface="Wingdings" panose="05000000000000000000" pitchFamily="2" charset="2"/>
              </a:rPr>
              <a:t> </a:t>
            </a:r>
          </a:p>
          <a:p>
            <a:pPr algn="ctr"/>
            <a:r>
              <a:rPr lang="en-US" sz="2000" dirty="0" smtClean="0">
                <a:solidFill>
                  <a:schemeClr val="bg1"/>
                </a:solidFill>
                <a:sym typeface="Wingdings" panose="05000000000000000000" pitchFamily="2" charset="2"/>
              </a:rPr>
              <a:t>(the distribution produces fewer and less extreme values [e.g., outliers] than does the normal distribution)</a:t>
            </a:r>
            <a:endParaRPr lang="en-US" sz="2000" dirty="0" smtClean="0">
              <a:solidFill>
                <a:schemeClr val="bg1"/>
              </a:solidFill>
            </a:endParaRPr>
          </a:p>
          <a:p>
            <a:pPr algn="ctr"/>
            <a:endParaRPr lang="en-US" sz="2000" dirty="0">
              <a:solidFill>
                <a:schemeClr val="bg1"/>
              </a:solidFill>
            </a:endParaRPr>
          </a:p>
          <a:p>
            <a:pPr algn="ctr"/>
            <a:r>
              <a:rPr lang="en-US" sz="2000" dirty="0" smtClean="0">
                <a:solidFill>
                  <a:schemeClr val="bg1"/>
                </a:solidFill>
              </a:rPr>
              <a:t>Kurtosis &gt; 3 </a:t>
            </a:r>
            <a:r>
              <a:rPr lang="en-US" sz="2000" dirty="0" smtClean="0">
                <a:solidFill>
                  <a:schemeClr val="bg1"/>
                </a:solidFill>
                <a:sym typeface="Wingdings" panose="05000000000000000000" pitchFamily="2" charset="2"/>
              </a:rPr>
              <a:t> Leptokurtic</a:t>
            </a:r>
          </a:p>
          <a:p>
            <a:pPr algn="ctr"/>
            <a:r>
              <a:rPr lang="en-US" sz="2000" dirty="0" smtClean="0">
                <a:solidFill>
                  <a:schemeClr val="bg1"/>
                </a:solidFill>
                <a:sym typeface="Wingdings" panose="05000000000000000000" pitchFamily="2" charset="2"/>
              </a:rPr>
              <a:t>(this distribution produces more extreme values [e.g., outliers] than the normal distribution)</a:t>
            </a:r>
            <a:endParaRPr lang="en-US" sz="2000" dirty="0">
              <a:solidFill>
                <a:schemeClr val="bg1"/>
              </a:solidFill>
            </a:endParaRPr>
          </a:p>
          <a:p>
            <a:pPr algn="ctr"/>
            <a:endParaRPr lang="en-US" sz="2000" dirty="0">
              <a:solidFill>
                <a:schemeClr val="tx1"/>
              </a:solidFill>
            </a:endParaRPr>
          </a:p>
        </p:txBody>
      </p:sp>
      <p:pic>
        <p:nvPicPr>
          <p:cNvPr id="30722" name="Picture 2" descr="Image result for kurt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13" y="3512121"/>
            <a:ext cx="4965420" cy="279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506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Skewness</a:t>
            </a:r>
          </a:p>
          <a:p>
            <a:endParaRPr lang="en-US" b="1" u="sng" dirty="0"/>
          </a:p>
          <a:p>
            <a:r>
              <a:rPr lang="en-US" dirty="0" smtClean="0"/>
              <a:t>Kurtosis </a:t>
            </a:r>
            <a:r>
              <a:rPr lang="en-US" dirty="0" smtClean="0">
                <a:solidFill>
                  <a:schemeClr val="bg1">
                    <a:lumMod val="75000"/>
                  </a:schemeClr>
                </a:solidFill>
                <a:sym typeface="Wingdings" panose="05000000000000000000" pitchFamily="2" charset="2"/>
              </a:rPr>
              <a:t> a measure of the degree </a:t>
            </a:r>
          </a:p>
          <a:p>
            <a:pPr marL="0" indent="0">
              <a:buNone/>
            </a:pPr>
            <a:r>
              <a:rPr lang="en-US" dirty="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to which scores cluster in </a:t>
            </a:r>
          </a:p>
          <a:p>
            <a:pPr marL="0" indent="0">
              <a:buNone/>
            </a:pPr>
            <a:r>
              <a:rPr lang="en-US" dirty="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the tails of a </a:t>
            </a:r>
            <a:r>
              <a:rPr lang="en-US" i="1" dirty="0" smtClean="0">
                <a:solidFill>
                  <a:schemeClr val="bg1">
                    <a:lumMod val="75000"/>
                  </a:schemeClr>
                </a:solidFill>
                <a:sym typeface="Wingdings" panose="05000000000000000000" pitchFamily="2" charset="2"/>
              </a:rPr>
              <a:t>frequency </a:t>
            </a:r>
          </a:p>
          <a:p>
            <a:pPr marL="0" indent="0">
              <a:buNone/>
            </a:pPr>
            <a:r>
              <a:rPr lang="en-US" i="1" dirty="0">
                <a:solidFill>
                  <a:schemeClr val="bg1">
                    <a:lumMod val="75000"/>
                  </a:schemeClr>
                </a:solidFill>
                <a:sym typeface="Wingdings" panose="05000000000000000000" pitchFamily="2" charset="2"/>
              </a:rPr>
              <a:t>	</a:t>
            </a:r>
            <a:r>
              <a:rPr lang="en-US" i="1" dirty="0" smtClean="0">
                <a:solidFill>
                  <a:schemeClr val="bg1">
                    <a:lumMod val="75000"/>
                  </a:schemeClr>
                </a:solidFill>
                <a:sym typeface="Wingdings" panose="05000000000000000000" pitchFamily="2" charset="2"/>
              </a:rPr>
              <a:t>	</a:t>
            </a:r>
            <a:r>
              <a:rPr lang="en-US" i="1" dirty="0" smtClean="0">
                <a:solidFill>
                  <a:schemeClr val="bg1">
                    <a:lumMod val="75000"/>
                  </a:schemeClr>
                </a:solidFill>
                <a:sym typeface="Wingdings" panose="05000000000000000000" pitchFamily="2" charset="2"/>
              </a:rPr>
              <a:t>distribution</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lumMod val="75000"/>
                  </a:schemeClr>
                </a:solidFill>
              </a:rPr>
              <a:t>Normal kurtosis = 3</a:t>
            </a:r>
          </a:p>
          <a:p>
            <a:pPr algn="ctr"/>
            <a:endParaRPr lang="en-US" sz="2000" dirty="0">
              <a:solidFill>
                <a:schemeClr val="tx1"/>
              </a:solidFill>
            </a:endParaRPr>
          </a:p>
          <a:p>
            <a:pPr algn="ctr"/>
            <a:r>
              <a:rPr lang="en-US" sz="2000" dirty="0" smtClean="0">
                <a:solidFill>
                  <a:schemeClr val="tx1"/>
                </a:solidFill>
              </a:rPr>
              <a:t>Kurtosis &lt; 3 </a:t>
            </a:r>
            <a:r>
              <a:rPr lang="en-US" sz="2000" dirty="0" smtClean="0">
                <a:solidFill>
                  <a:schemeClr val="tx1"/>
                </a:solidFill>
                <a:sym typeface="Wingdings" panose="05000000000000000000" pitchFamily="2" charset="2"/>
              </a:rPr>
              <a:t> </a:t>
            </a:r>
            <a:r>
              <a:rPr lang="en-US" sz="2000" dirty="0" err="1" smtClean="0">
                <a:solidFill>
                  <a:schemeClr val="tx1"/>
                </a:solidFill>
                <a:sym typeface="Wingdings" panose="05000000000000000000" pitchFamily="2" charset="2"/>
              </a:rPr>
              <a:t>Platykurtic</a:t>
            </a:r>
            <a:r>
              <a:rPr lang="en-US" sz="2000" dirty="0" smtClean="0">
                <a:solidFill>
                  <a:schemeClr val="tx1"/>
                </a:solidFill>
                <a:sym typeface="Wingdings" panose="05000000000000000000" pitchFamily="2" charset="2"/>
              </a:rPr>
              <a:t> </a:t>
            </a:r>
          </a:p>
          <a:p>
            <a:pPr algn="ctr"/>
            <a:r>
              <a:rPr lang="en-US" sz="2000" dirty="0" smtClean="0">
                <a:solidFill>
                  <a:schemeClr val="tx1"/>
                </a:solidFill>
                <a:sym typeface="Wingdings" panose="05000000000000000000" pitchFamily="2" charset="2"/>
              </a:rPr>
              <a:t>(the distribution produces fewer and less extreme values [e.g., outliers] than does the normal distribution)</a:t>
            </a:r>
            <a:endParaRPr lang="en-US" sz="2000" dirty="0" smtClean="0">
              <a:solidFill>
                <a:schemeClr val="tx1"/>
              </a:solidFill>
            </a:endParaRPr>
          </a:p>
          <a:p>
            <a:pPr algn="ctr"/>
            <a:endParaRPr lang="en-US" sz="2000" dirty="0">
              <a:solidFill>
                <a:schemeClr val="tx1"/>
              </a:solidFill>
            </a:endParaRPr>
          </a:p>
          <a:p>
            <a:pPr algn="ctr"/>
            <a:r>
              <a:rPr lang="en-US" sz="2000" dirty="0" smtClean="0">
                <a:solidFill>
                  <a:schemeClr val="bg1"/>
                </a:solidFill>
              </a:rPr>
              <a:t>Kurtosis &gt; 3 </a:t>
            </a:r>
            <a:r>
              <a:rPr lang="en-US" sz="2000" dirty="0" smtClean="0">
                <a:solidFill>
                  <a:schemeClr val="bg1"/>
                </a:solidFill>
                <a:sym typeface="Wingdings" panose="05000000000000000000" pitchFamily="2" charset="2"/>
              </a:rPr>
              <a:t> Leptokurtic</a:t>
            </a:r>
          </a:p>
          <a:p>
            <a:pPr algn="ctr"/>
            <a:r>
              <a:rPr lang="en-US" sz="2000" dirty="0" smtClean="0">
                <a:solidFill>
                  <a:schemeClr val="bg1"/>
                </a:solidFill>
                <a:sym typeface="Wingdings" panose="05000000000000000000" pitchFamily="2" charset="2"/>
              </a:rPr>
              <a:t>(this distribution produces more extreme values [e.g., outliers] than the normal distribution)</a:t>
            </a:r>
            <a:endParaRPr lang="en-US" sz="2000" dirty="0">
              <a:solidFill>
                <a:schemeClr val="bg1"/>
              </a:solidFill>
            </a:endParaRPr>
          </a:p>
          <a:p>
            <a:pPr algn="ctr"/>
            <a:endParaRPr lang="en-US" sz="2000" dirty="0">
              <a:solidFill>
                <a:schemeClr val="tx1"/>
              </a:solidFill>
            </a:endParaRPr>
          </a:p>
        </p:txBody>
      </p:sp>
      <p:pic>
        <p:nvPicPr>
          <p:cNvPr id="30722" name="Picture 2" descr="Image result for kurt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13" y="3512121"/>
            <a:ext cx="4965420" cy="279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75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endParaRPr lang="en-US" dirty="0"/>
          </a:p>
        </p:txBody>
      </p:sp>
      <p:sp>
        <p:nvSpPr>
          <p:cNvPr id="3" name="Content Placeholder 2"/>
          <p:cNvSpPr>
            <a:spLocks noGrp="1"/>
          </p:cNvSpPr>
          <p:nvPr>
            <p:ph idx="1"/>
          </p:nvPr>
        </p:nvSpPr>
        <p:spPr/>
        <p:txBody>
          <a:bodyPr>
            <a:normAutofit/>
          </a:bodyPr>
          <a:lstStyle/>
          <a:p>
            <a:r>
              <a:rPr lang="en-US" dirty="0" smtClean="0">
                <a:solidFill>
                  <a:schemeClr val="bg1">
                    <a:lumMod val="75000"/>
                  </a:schemeClr>
                </a:solidFill>
              </a:rPr>
              <a:t>Skewness</a:t>
            </a:r>
          </a:p>
          <a:p>
            <a:endParaRPr lang="en-US" b="1" u="sng" dirty="0"/>
          </a:p>
          <a:p>
            <a:r>
              <a:rPr lang="en-US" dirty="0" smtClean="0"/>
              <a:t>Kurtosis </a:t>
            </a:r>
            <a:r>
              <a:rPr lang="en-US" dirty="0" smtClean="0">
                <a:solidFill>
                  <a:schemeClr val="bg1">
                    <a:lumMod val="75000"/>
                  </a:schemeClr>
                </a:solidFill>
                <a:sym typeface="Wingdings" panose="05000000000000000000" pitchFamily="2" charset="2"/>
              </a:rPr>
              <a:t> a measure of the degree </a:t>
            </a:r>
          </a:p>
          <a:p>
            <a:pPr marL="0" indent="0">
              <a:buNone/>
            </a:pPr>
            <a:r>
              <a:rPr lang="en-US" dirty="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to which scores cluster in </a:t>
            </a:r>
          </a:p>
          <a:p>
            <a:pPr marL="0" indent="0">
              <a:buNone/>
            </a:pPr>
            <a:r>
              <a:rPr lang="en-US" dirty="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	</a:t>
            </a:r>
            <a:r>
              <a:rPr lang="en-US" dirty="0" smtClean="0">
                <a:solidFill>
                  <a:schemeClr val="bg1">
                    <a:lumMod val="75000"/>
                  </a:schemeClr>
                </a:solidFill>
                <a:sym typeface="Wingdings" panose="05000000000000000000" pitchFamily="2" charset="2"/>
              </a:rPr>
              <a:t>the tails of a </a:t>
            </a:r>
            <a:r>
              <a:rPr lang="en-US" i="1" dirty="0" smtClean="0">
                <a:solidFill>
                  <a:schemeClr val="bg1">
                    <a:lumMod val="75000"/>
                  </a:schemeClr>
                </a:solidFill>
                <a:sym typeface="Wingdings" panose="05000000000000000000" pitchFamily="2" charset="2"/>
              </a:rPr>
              <a:t>frequency </a:t>
            </a:r>
          </a:p>
          <a:p>
            <a:pPr marL="0" indent="0">
              <a:buNone/>
            </a:pPr>
            <a:r>
              <a:rPr lang="en-US" i="1" dirty="0">
                <a:solidFill>
                  <a:schemeClr val="bg1">
                    <a:lumMod val="75000"/>
                  </a:schemeClr>
                </a:solidFill>
                <a:sym typeface="Wingdings" panose="05000000000000000000" pitchFamily="2" charset="2"/>
              </a:rPr>
              <a:t>	</a:t>
            </a:r>
            <a:r>
              <a:rPr lang="en-US" i="1" dirty="0" smtClean="0">
                <a:solidFill>
                  <a:schemeClr val="bg1">
                    <a:lumMod val="75000"/>
                  </a:schemeClr>
                </a:solidFill>
                <a:sym typeface="Wingdings" panose="05000000000000000000" pitchFamily="2" charset="2"/>
              </a:rPr>
              <a:t>	</a:t>
            </a:r>
            <a:r>
              <a:rPr lang="en-US" i="1" dirty="0" smtClean="0">
                <a:solidFill>
                  <a:schemeClr val="bg1">
                    <a:lumMod val="75000"/>
                  </a:schemeClr>
                </a:solidFill>
                <a:sym typeface="Wingdings" panose="05000000000000000000" pitchFamily="2" charset="2"/>
              </a:rPr>
              <a:t>distribution</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lumMod val="75000"/>
                  </a:schemeClr>
                </a:solidFill>
              </a:rPr>
              <a:t>Normal kurtosis = 3</a:t>
            </a:r>
          </a:p>
          <a:p>
            <a:pPr algn="ctr"/>
            <a:endParaRPr lang="en-US" sz="2000" dirty="0">
              <a:solidFill>
                <a:schemeClr val="bg1">
                  <a:lumMod val="75000"/>
                </a:schemeClr>
              </a:solidFill>
            </a:endParaRPr>
          </a:p>
          <a:p>
            <a:pPr algn="ctr"/>
            <a:r>
              <a:rPr lang="en-US" sz="2000" dirty="0" smtClean="0">
                <a:solidFill>
                  <a:schemeClr val="bg1">
                    <a:lumMod val="75000"/>
                  </a:schemeClr>
                </a:solidFill>
              </a:rPr>
              <a:t>Kurtosis &lt; 3 </a:t>
            </a:r>
            <a:r>
              <a:rPr lang="en-US" sz="2000" dirty="0" smtClean="0">
                <a:solidFill>
                  <a:schemeClr val="bg1">
                    <a:lumMod val="75000"/>
                  </a:schemeClr>
                </a:solidFill>
                <a:sym typeface="Wingdings" panose="05000000000000000000" pitchFamily="2" charset="2"/>
              </a:rPr>
              <a:t> </a:t>
            </a:r>
            <a:r>
              <a:rPr lang="en-US" sz="2000" dirty="0" err="1" smtClean="0">
                <a:solidFill>
                  <a:schemeClr val="bg1">
                    <a:lumMod val="75000"/>
                  </a:schemeClr>
                </a:solidFill>
                <a:sym typeface="Wingdings" panose="05000000000000000000" pitchFamily="2" charset="2"/>
              </a:rPr>
              <a:t>Platykurtic</a:t>
            </a:r>
            <a:r>
              <a:rPr lang="en-US" sz="2000" dirty="0" smtClean="0">
                <a:solidFill>
                  <a:schemeClr val="bg1">
                    <a:lumMod val="75000"/>
                  </a:schemeClr>
                </a:solidFill>
                <a:sym typeface="Wingdings" panose="05000000000000000000" pitchFamily="2" charset="2"/>
              </a:rPr>
              <a:t> </a:t>
            </a:r>
          </a:p>
          <a:p>
            <a:pPr algn="ctr"/>
            <a:r>
              <a:rPr lang="en-US" sz="2000" dirty="0" smtClean="0">
                <a:solidFill>
                  <a:schemeClr val="bg1">
                    <a:lumMod val="75000"/>
                  </a:schemeClr>
                </a:solidFill>
                <a:sym typeface="Wingdings" panose="05000000000000000000" pitchFamily="2" charset="2"/>
              </a:rPr>
              <a:t>(the distribution produces fewer and less extreme values [e.g., outliers] than does the normal distribution)</a:t>
            </a:r>
            <a:endParaRPr lang="en-US" sz="2000" dirty="0" smtClean="0">
              <a:solidFill>
                <a:schemeClr val="bg1">
                  <a:lumMod val="75000"/>
                </a:schemeClr>
              </a:solidFill>
            </a:endParaRPr>
          </a:p>
          <a:p>
            <a:pPr algn="ctr"/>
            <a:endParaRPr lang="en-US" sz="2000" dirty="0">
              <a:solidFill>
                <a:schemeClr val="tx1"/>
              </a:solidFill>
            </a:endParaRPr>
          </a:p>
          <a:p>
            <a:pPr algn="ctr"/>
            <a:r>
              <a:rPr lang="en-US" sz="2000" dirty="0" smtClean="0">
                <a:solidFill>
                  <a:schemeClr val="tx1"/>
                </a:solidFill>
              </a:rPr>
              <a:t>Kurtosis &gt; 3 </a:t>
            </a:r>
            <a:r>
              <a:rPr lang="en-US" sz="2000" dirty="0" smtClean="0">
                <a:solidFill>
                  <a:schemeClr val="tx1"/>
                </a:solidFill>
                <a:sym typeface="Wingdings" panose="05000000000000000000" pitchFamily="2" charset="2"/>
              </a:rPr>
              <a:t> Leptokurtic</a:t>
            </a:r>
          </a:p>
          <a:p>
            <a:pPr algn="ctr"/>
            <a:r>
              <a:rPr lang="en-US" sz="2000" dirty="0" smtClean="0">
                <a:solidFill>
                  <a:schemeClr val="tx1"/>
                </a:solidFill>
                <a:sym typeface="Wingdings" panose="05000000000000000000" pitchFamily="2" charset="2"/>
              </a:rPr>
              <a:t>(this distribution produces more extreme values [e.g., outliers] than the normal distribution)</a:t>
            </a:r>
            <a:endParaRPr lang="en-US" sz="2000" dirty="0">
              <a:solidFill>
                <a:schemeClr val="tx1"/>
              </a:solidFill>
            </a:endParaRPr>
          </a:p>
          <a:p>
            <a:pPr algn="ctr"/>
            <a:endParaRPr lang="en-US" sz="2000" dirty="0">
              <a:solidFill>
                <a:schemeClr val="tx1"/>
              </a:solidFill>
            </a:endParaRPr>
          </a:p>
        </p:txBody>
      </p:sp>
      <p:pic>
        <p:nvPicPr>
          <p:cNvPr id="30722" name="Picture 2" descr="Image result for kurto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13" y="3512121"/>
            <a:ext cx="4965420" cy="279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8184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descriptive statistics</a:t>
            </a:r>
            <a:endParaRPr lang="en-US" dirty="0"/>
          </a:p>
        </p:txBody>
      </p:sp>
      <p:sp>
        <p:nvSpPr>
          <p:cNvPr id="3" name="Content Placeholder 2"/>
          <p:cNvSpPr>
            <a:spLocks noGrp="1"/>
          </p:cNvSpPr>
          <p:nvPr>
            <p:ph idx="1"/>
          </p:nvPr>
        </p:nvSpPr>
        <p:spPr/>
        <p:txBody>
          <a:bodyPr>
            <a:normAutofit/>
          </a:bodyPr>
          <a:lstStyle/>
          <a:p>
            <a:r>
              <a:rPr lang="en-US" dirty="0" smtClean="0"/>
              <a:t>Missing data</a:t>
            </a:r>
          </a:p>
          <a:p>
            <a:endParaRPr lang="en-US" dirty="0"/>
          </a:p>
          <a:p>
            <a:r>
              <a:rPr lang="en-US" dirty="0" smtClean="0"/>
              <a:t>Outliers</a:t>
            </a:r>
          </a:p>
          <a:p>
            <a:endParaRPr lang="en-US" dirty="0"/>
          </a:p>
          <a:p>
            <a:r>
              <a:rPr lang="en-US" dirty="0" smtClean="0"/>
              <a:t>Range restriction </a:t>
            </a:r>
            <a:endParaRPr lang="en-US" dirty="0"/>
          </a:p>
        </p:txBody>
      </p:sp>
    </p:spTree>
    <p:extLst>
      <p:ext uri="{BB962C8B-B14F-4D97-AF65-F5344CB8AC3E}">
        <p14:creationId xmlns:p14="http://schemas.microsoft.com/office/powerpoint/2010/main" val="3912926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to descriptive statistics</a:t>
            </a:r>
            <a:endParaRPr lang="en-US" dirty="0"/>
          </a:p>
        </p:txBody>
      </p:sp>
      <p:sp>
        <p:nvSpPr>
          <p:cNvPr id="3" name="Content Placeholder 2"/>
          <p:cNvSpPr>
            <a:spLocks noGrp="1"/>
          </p:cNvSpPr>
          <p:nvPr>
            <p:ph idx="1"/>
          </p:nvPr>
        </p:nvSpPr>
        <p:spPr/>
        <p:txBody>
          <a:bodyPr>
            <a:normAutofit/>
          </a:bodyPr>
          <a:lstStyle/>
          <a:p>
            <a:r>
              <a:rPr lang="en-US" dirty="0" smtClean="0"/>
              <a:t>Missing data</a:t>
            </a:r>
          </a:p>
          <a:p>
            <a:endParaRPr lang="en-US" dirty="0"/>
          </a:p>
          <a:p>
            <a:r>
              <a:rPr lang="en-US" dirty="0" smtClean="0">
                <a:solidFill>
                  <a:schemeClr val="bg1">
                    <a:lumMod val="75000"/>
                  </a:schemeClr>
                </a:solidFill>
              </a:rPr>
              <a:t>Outliers</a:t>
            </a:r>
          </a:p>
          <a:p>
            <a:endParaRPr lang="en-US" dirty="0">
              <a:solidFill>
                <a:schemeClr val="bg1">
                  <a:lumMod val="75000"/>
                </a:schemeClr>
              </a:solidFill>
            </a:endParaRPr>
          </a:p>
          <a:p>
            <a:r>
              <a:rPr lang="en-US" dirty="0" smtClean="0">
                <a:solidFill>
                  <a:schemeClr val="bg1">
                    <a:lumMod val="75000"/>
                  </a:schemeClr>
                </a:solidFill>
              </a:rPr>
              <a:t>Range restriction </a:t>
            </a:r>
            <a:endParaRPr lang="en-US" dirty="0">
              <a:solidFill>
                <a:schemeClr val="bg1">
                  <a:lumMod val="75000"/>
                </a:schemeClr>
              </a:solidFill>
            </a:endParaRPr>
          </a:p>
        </p:txBody>
      </p:sp>
      <p:sp>
        <p:nvSpPr>
          <p:cNvPr id="4" name="Rounded Rectangle 3"/>
          <p:cNvSpPr/>
          <p:nvPr/>
        </p:nvSpPr>
        <p:spPr>
          <a:xfrm>
            <a:off x="6571487" y="2401824"/>
            <a:ext cx="5111369" cy="424281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1. Missing Completely at Random (MCAR)</a:t>
            </a:r>
          </a:p>
          <a:p>
            <a:endParaRPr lang="en-US" sz="2000" dirty="0">
              <a:solidFill>
                <a:schemeClr val="tx1"/>
              </a:solidFill>
            </a:endParaRPr>
          </a:p>
          <a:p>
            <a:r>
              <a:rPr lang="en-US" sz="2000" dirty="0" smtClean="0">
                <a:solidFill>
                  <a:schemeClr val="tx1"/>
                </a:solidFill>
              </a:rPr>
              <a:t>2. Missing at Random (MAR)</a:t>
            </a:r>
          </a:p>
          <a:p>
            <a:endParaRPr lang="en-US" sz="2000" dirty="0">
              <a:solidFill>
                <a:schemeClr val="tx1"/>
              </a:solidFill>
            </a:endParaRPr>
          </a:p>
          <a:p>
            <a:r>
              <a:rPr lang="en-US" sz="2000" dirty="0" smtClean="0">
                <a:solidFill>
                  <a:schemeClr val="tx1"/>
                </a:solidFill>
              </a:rPr>
              <a:t>3. Missing Not at Random (MNAR; this type of </a:t>
            </a:r>
            <a:r>
              <a:rPr lang="en-US" sz="2000" dirty="0" err="1" smtClean="0">
                <a:solidFill>
                  <a:schemeClr val="tx1"/>
                </a:solidFill>
              </a:rPr>
              <a:t>missingness</a:t>
            </a:r>
            <a:r>
              <a:rPr lang="en-US" sz="2000" dirty="0" smtClean="0">
                <a:solidFill>
                  <a:schemeClr val="tx1"/>
                </a:solidFill>
              </a:rPr>
              <a:t> cannot be ignored)</a:t>
            </a:r>
          </a:p>
          <a:p>
            <a:endParaRPr lang="en-US" sz="2000" dirty="0">
              <a:solidFill>
                <a:schemeClr val="tx1"/>
              </a:solidFill>
            </a:endParaRPr>
          </a:p>
          <a:p>
            <a:r>
              <a:rPr lang="en-US" sz="2000" dirty="0" smtClean="0">
                <a:solidFill>
                  <a:schemeClr val="tx1"/>
                </a:solidFill>
              </a:rPr>
              <a:t>See </a:t>
            </a:r>
            <a:r>
              <a:rPr lang="en-US" sz="2000" dirty="0" smtClean="0">
                <a:solidFill>
                  <a:schemeClr val="tx1"/>
                </a:solidFill>
                <a:hlinkClick r:id="rId2"/>
              </a:rPr>
              <a:t>https://www.theanalysisfactor.com/missing-data-mechanism/</a:t>
            </a:r>
            <a:r>
              <a:rPr lang="en-US" sz="2000" dirty="0">
                <a:solidFill>
                  <a:schemeClr val="tx1"/>
                </a:solidFill>
              </a:rPr>
              <a:t> </a:t>
            </a:r>
            <a:r>
              <a:rPr lang="en-US" sz="2000" dirty="0" smtClean="0">
                <a:solidFill>
                  <a:schemeClr val="tx1"/>
                </a:solidFill>
              </a:rPr>
              <a:t>for an explanation of each type of missing data.</a:t>
            </a:r>
            <a:endParaRPr lang="en-US" sz="2000" dirty="0">
              <a:solidFill>
                <a:schemeClr val="tx1"/>
              </a:solidFill>
            </a:endParaRPr>
          </a:p>
        </p:txBody>
      </p:sp>
    </p:spTree>
    <p:extLst>
      <p:ext uri="{BB962C8B-B14F-4D97-AF65-F5344CB8AC3E}">
        <p14:creationId xmlns:p14="http://schemas.microsoft.com/office/powerpoint/2010/main" val="12591360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descriptive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As previously mentioned, descriptive statistics should be reported in tandem with other descriptive statistics</a:t>
            </a:r>
          </a:p>
          <a:p>
            <a:pPr lvl="1"/>
            <a:r>
              <a:rPr lang="en-US" dirty="0" smtClean="0">
                <a:solidFill>
                  <a:schemeClr val="bg1"/>
                </a:solidFill>
              </a:rPr>
              <a:t>The mean is not informative without reporting the corresponding SD</a:t>
            </a:r>
          </a:p>
          <a:p>
            <a:pPr lvl="1"/>
            <a:r>
              <a:rPr lang="en-US" dirty="0" smtClean="0">
                <a:solidFill>
                  <a:schemeClr val="bg1"/>
                </a:solidFill>
              </a:rPr>
              <a:t>The raw frequency is not informative without reporting the corresponding relative frequency</a:t>
            </a:r>
          </a:p>
          <a:p>
            <a:pPr lvl="1"/>
            <a:r>
              <a:rPr lang="en-US" dirty="0" smtClean="0">
                <a:solidFill>
                  <a:schemeClr val="bg1"/>
                </a:solidFill>
              </a:rPr>
              <a:t>Etc.</a:t>
            </a:r>
          </a:p>
          <a:p>
            <a:pPr lvl="1"/>
            <a:endParaRPr lang="en-US" dirty="0">
              <a:solidFill>
                <a:schemeClr val="bg1"/>
              </a:solidFill>
            </a:endParaRPr>
          </a:p>
          <a:p>
            <a:r>
              <a:rPr lang="en-US" dirty="0" smtClean="0">
                <a:solidFill>
                  <a:schemeClr val="bg1"/>
                </a:solidFill>
              </a:rPr>
              <a:t>Descriptive statistics are the gateway to more sophisticated, in-depth analyses</a:t>
            </a:r>
          </a:p>
          <a:p>
            <a:pPr lvl="1"/>
            <a:r>
              <a:rPr lang="en-US" dirty="0" smtClean="0">
                <a:solidFill>
                  <a:schemeClr val="bg1"/>
                </a:solidFill>
              </a:rPr>
              <a:t>Imagine that you observe low levels of job satisfaction among female employees. The next question that might need to be addressed is, “</a:t>
            </a:r>
            <a:r>
              <a:rPr lang="en-US" i="1" dirty="0" smtClean="0">
                <a:solidFill>
                  <a:schemeClr val="bg1"/>
                </a:solidFill>
              </a:rPr>
              <a:t>Why </a:t>
            </a:r>
            <a:r>
              <a:rPr lang="en-US" dirty="0" smtClean="0">
                <a:solidFill>
                  <a:schemeClr val="bg1"/>
                </a:solidFill>
              </a:rPr>
              <a:t>are females experiencing low levels of job satisfaction?”</a:t>
            </a:r>
            <a:endParaRPr lang="en-US" dirty="0">
              <a:solidFill>
                <a:schemeClr val="bg1"/>
              </a:solidFill>
            </a:endParaRPr>
          </a:p>
        </p:txBody>
      </p:sp>
    </p:spTree>
    <p:extLst>
      <p:ext uri="{BB962C8B-B14F-4D97-AF65-F5344CB8AC3E}">
        <p14:creationId xmlns:p14="http://schemas.microsoft.com/office/powerpoint/2010/main" val="1902031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descriptive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t>As previously mentioned, descriptive statistics should be reported in tandem with other descriptive statistics</a:t>
            </a:r>
          </a:p>
          <a:p>
            <a:pPr lvl="1"/>
            <a:r>
              <a:rPr lang="en-US" dirty="0" smtClean="0"/>
              <a:t>The mean is not informative without reporting the corresponding SD</a:t>
            </a:r>
          </a:p>
          <a:p>
            <a:pPr lvl="1"/>
            <a:r>
              <a:rPr lang="en-US" dirty="0" smtClean="0"/>
              <a:t>The raw frequency is not informative without reporting the corresponding relative frequency</a:t>
            </a:r>
          </a:p>
          <a:p>
            <a:pPr lvl="1"/>
            <a:r>
              <a:rPr lang="en-US" dirty="0" smtClean="0"/>
              <a:t>Etc.</a:t>
            </a:r>
          </a:p>
          <a:p>
            <a:pPr lvl="1"/>
            <a:endParaRPr lang="en-US" dirty="0"/>
          </a:p>
          <a:p>
            <a:r>
              <a:rPr lang="en-US" dirty="0" smtClean="0">
                <a:solidFill>
                  <a:schemeClr val="bg1"/>
                </a:solidFill>
              </a:rPr>
              <a:t>Descriptive statistics are the gateway to more sophisticated, in-depth analyses</a:t>
            </a:r>
          </a:p>
          <a:p>
            <a:pPr lvl="1"/>
            <a:r>
              <a:rPr lang="en-US" dirty="0" smtClean="0">
                <a:solidFill>
                  <a:schemeClr val="bg1"/>
                </a:solidFill>
              </a:rPr>
              <a:t>Imagine that you observe low levels of job satisfaction among female employees. The next question that might need to be addressed is, “</a:t>
            </a:r>
            <a:r>
              <a:rPr lang="en-US" i="1" dirty="0" smtClean="0">
                <a:solidFill>
                  <a:schemeClr val="bg1"/>
                </a:solidFill>
              </a:rPr>
              <a:t>Why </a:t>
            </a:r>
            <a:r>
              <a:rPr lang="en-US" dirty="0" smtClean="0">
                <a:solidFill>
                  <a:schemeClr val="bg1"/>
                </a:solidFill>
              </a:rPr>
              <a:t>are females experiencing low levels of job satisfaction?”</a:t>
            </a:r>
            <a:endParaRPr lang="en-US" dirty="0">
              <a:solidFill>
                <a:schemeClr val="bg1"/>
              </a:solidFill>
            </a:endParaRPr>
          </a:p>
        </p:txBody>
      </p:sp>
    </p:spTree>
    <p:extLst>
      <p:ext uri="{BB962C8B-B14F-4D97-AF65-F5344CB8AC3E}">
        <p14:creationId xmlns:p14="http://schemas.microsoft.com/office/powerpoint/2010/main" val="16250832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descriptive statistics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bg1">
                    <a:lumMod val="75000"/>
                  </a:schemeClr>
                </a:solidFill>
              </a:rPr>
              <a:t>As previously mentioned, descriptive statistics should be reported in tandem with other descriptive statistics</a:t>
            </a:r>
          </a:p>
          <a:p>
            <a:pPr lvl="1"/>
            <a:r>
              <a:rPr lang="en-US" dirty="0" smtClean="0">
                <a:solidFill>
                  <a:schemeClr val="bg1">
                    <a:lumMod val="75000"/>
                  </a:schemeClr>
                </a:solidFill>
              </a:rPr>
              <a:t>The mean is not informative without reporting the corresponding SD</a:t>
            </a:r>
          </a:p>
          <a:p>
            <a:pPr lvl="1"/>
            <a:r>
              <a:rPr lang="en-US" dirty="0" smtClean="0">
                <a:solidFill>
                  <a:schemeClr val="bg1">
                    <a:lumMod val="75000"/>
                  </a:schemeClr>
                </a:solidFill>
              </a:rPr>
              <a:t>The raw frequency is not informative without reporting the corresponding relative frequency</a:t>
            </a:r>
          </a:p>
          <a:p>
            <a:pPr lvl="1"/>
            <a:r>
              <a:rPr lang="en-US" dirty="0" smtClean="0">
                <a:solidFill>
                  <a:schemeClr val="bg1">
                    <a:lumMod val="75000"/>
                  </a:schemeClr>
                </a:solidFill>
              </a:rPr>
              <a:t>Etc.</a:t>
            </a:r>
          </a:p>
          <a:p>
            <a:pPr lvl="1"/>
            <a:endParaRPr lang="en-US" dirty="0"/>
          </a:p>
          <a:p>
            <a:r>
              <a:rPr lang="en-US" dirty="0" smtClean="0"/>
              <a:t>Descriptive statistics are the gateway to more sophisticated, in-depth analyses</a:t>
            </a:r>
          </a:p>
          <a:p>
            <a:pPr lvl="1"/>
            <a:r>
              <a:rPr lang="en-US" dirty="0" smtClean="0"/>
              <a:t>Imagine that you observe low levels of job satisfaction among female employees. The next question that might need to be addressed is, “</a:t>
            </a:r>
            <a:r>
              <a:rPr lang="en-US" i="1" dirty="0" smtClean="0"/>
              <a:t>Why </a:t>
            </a:r>
            <a:r>
              <a:rPr lang="en-US" dirty="0" smtClean="0"/>
              <a:t>are females experiencing low levels of job satisfaction?”</a:t>
            </a:r>
            <a:endParaRPr lang="en-US" dirty="0"/>
          </a:p>
        </p:txBody>
      </p:sp>
    </p:spTree>
    <p:extLst>
      <p:ext uri="{BB962C8B-B14F-4D97-AF65-F5344CB8AC3E}">
        <p14:creationId xmlns:p14="http://schemas.microsoft.com/office/powerpoint/2010/main" val="1680516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Module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9/23/2019 </a:t>
            </a:r>
          </a:p>
          <a:p>
            <a:pPr lvl="1"/>
            <a:r>
              <a:rPr lang="en-US" dirty="0"/>
              <a:t>Summarizing data (frequency distributions); fitting data (central tendency and shape); interpretation and communication; issues in datasets</a:t>
            </a:r>
          </a:p>
          <a:p>
            <a:pPr lvl="1"/>
            <a:endParaRPr lang="en-US" dirty="0"/>
          </a:p>
          <a:p>
            <a:r>
              <a:rPr lang="en-US" dirty="0" smtClean="0"/>
              <a:t>9/25/2019</a:t>
            </a:r>
          </a:p>
          <a:p>
            <a:pPr lvl="1"/>
            <a:r>
              <a:rPr lang="en-US" dirty="0" smtClean="0"/>
              <a:t>Assess whether or not two means are *statistically* different from each other (i.e., a </a:t>
            </a:r>
            <a:r>
              <a:rPr lang="en-US" i="1" dirty="0" smtClean="0"/>
              <a:t>t</a:t>
            </a:r>
            <a:r>
              <a:rPr lang="en-US" dirty="0" smtClean="0"/>
              <a:t>-test)</a:t>
            </a:r>
          </a:p>
          <a:p>
            <a:pPr lvl="1"/>
            <a:endParaRPr lang="en-US" dirty="0"/>
          </a:p>
          <a:p>
            <a:r>
              <a:rPr lang="en-US" dirty="0" smtClean="0"/>
              <a:t>9/30/2019</a:t>
            </a:r>
          </a:p>
          <a:p>
            <a:pPr lvl="1"/>
            <a:r>
              <a:rPr lang="en-US" dirty="0" smtClean="0"/>
              <a:t>Assess whether or not multiple means are *statistically* different from each other (i.e., ANOVA test) </a:t>
            </a:r>
          </a:p>
          <a:p>
            <a:pPr lvl="1"/>
            <a:endParaRPr lang="en-US" dirty="0" smtClean="0"/>
          </a:p>
          <a:p>
            <a:r>
              <a:rPr lang="en-US" dirty="0" smtClean="0"/>
              <a:t>10/2/2019</a:t>
            </a:r>
          </a:p>
          <a:p>
            <a:pPr lvl="1"/>
            <a:r>
              <a:rPr lang="en-US" dirty="0" smtClean="0"/>
              <a:t>Module 2 recap and software tutorial (R </a:t>
            </a:r>
            <a:r>
              <a:rPr lang="en-US" i="1" u="sng" dirty="0" smtClean="0"/>
              <a:t>must</a:t>
            </a:r>
            <a:r>
              <a:rPr lang="en-US" dirty="0" smtClean="0"/>
              <a:t> be installed by this date!!)</a:t>
            </a:r>
          </a:p>
          <a:p>
            <a:pPr lvl="1"/>
            <a:endParaRPr lang="en-US" dirty="0"/>
          </a:p>
          <a:p>
            <a:r>
              <a:rPr lang="en-US" dirty="0" smtClean="0">
                <a:solidFill>
                  <a:schemeClr val="bg1"/>
                </a:solidFill>
              </a:rPr>
              <a:t>10/7/2019</a:t>
            </a:r>
          </a:p>
          <a:p>
            <a:pPr lvl="1"/>
            <a:r>
              <a:rPr lang="en-US" dirty="0" smtClean="0">
                <a:solidFill>
                  <a:schemeClr val="bg1"/>
                </a:solidFill>
              </a:rPr>
              <a:t>In-class exercise for credit (i.e., a hackathon) </a:t>
            </a:r>
          </a:p>
          <a:p>
            <a:pPr lvl="1"/>
            <a:r>
              <a:rPr lang="en-US" dirty="0" smtClean="0">
                <a:solidFill>
                  <a:schemeClr val="bg1"/>
                </a:solidFill>
              </a:rPr>
              <a:t>Applying what we learned in M2 to ascertain whether or not a meaningful group difference exists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661392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i="1" dirty="0" smtClean="0"/>
              <a:t>t</a:t>
            </a:r>
            <a:r>
              <a:rPr lang="en-US" dirty="0" smtClean="0"/>
              <a:t>-test</a:t>
            </a:r>
            <a:endParaRPr lang="en-US" i="1" dirty="0"/>
          </a:p>
          <a:p>
            <a:pPr lvl="1"/>
            <a:r>
              <a:rPr lang="en-US" dirty="0"/>
              <a:t>A t-test is a type of </a:t>
            </a:r>
            <a:r>
              <a:rPr lang="en-US" dirty="0" smtClean="0"/>
              <a:t>inferential statistic</a:t>
            </a:r>
            <a:r>
              <a:rPr lang="en-US" dirty="0"/>
              <a:t> used to determine if there is a significant difference between the means of two groups, which may be related in certain features</a:t>
            </a:r>
            <a:r>
              <a:rPr lang="en-US" dirty="0" smtClean="0"/>
              <a:t>.</a:t>
            </a:r>
          </a:p>
          <a:p>
            <a:pPr lvl="1"/>
            <a:endParaRPr lang="en-US" dirty="0"/>
          </a:p>
          <a:p>
            <a:pPr lvl="1"/>
            <a:r>
              <a:rPr lang="en-US" dirty="0">
                <a:solidFill>
                  <a:schemeClr val="bg1"/>
                </a:solidFill>
              </a:rPr>
              <a:t>Essentially, a t-test allows us to compare the average values of the two data sets and determine if they came from the same population</a:t>
            </a:r>
            <a:r>
              <a:rPr lang="en-US" dirty="0" smtClean="0">
                <a:solidFill>
                  <a:schemeClr val="bg1"/>
                </a:solidFill>
              </a:rPr>
              <a:t>.</a:t>
            </a:r>
          </a:p>
          <a:p>
            <a:pPr lvl="1"/>
            <a:endParaRPr lang="en-US" dirty="0">
              <a:solidFill>
                <a:schemeClr val="bg1"/>
              </a:solidFill>
            </a:endParaRPr>
          </a:p>
          <a:p>
            <a:pPr lvl="1"/>
            <a:r>
              <a:rPr lang="en-US" dirty="0" smtClean="0">
                <a:solidFill>
                  <a:schemeClr val="bg1"/>
                </a:solidFill>
              </a:rPr>
              <a:t>Remember Module 1 and NHST? What does the null hypothesis propose for a </a:t>
            </a:r>
            <a:r>
              <a:rPr lang="en-US" i="1" dirty="0" smtClean="0">
                <a:solidFill>
                  <a:schemeClr val="bg1"/>
                </a:solidFill>
              </a:rPr>
              <a:t>t</a:t>
            </a:r>
            <a:r>
              <a:rPr lang="en-US" dirty="0" smtClean="0">
                <a:solidFill>
                  <a:schemeClr val="bg1"/>
                </a:solidFill>
              </a:rPr>
              <a:t>-test?</a:t>
            </a:r>
          </a:p>
        </p:txBody>
      </p:sp>
    </p:spTree>
    <p:extLst>
      <p:ext uri="{BB962C8B-B14F-4D97-AF65-F5344CB8AC3E}">
        <p14:creationId xmlns:p14="http://schemas.microsoft.com/office/powerpoint/2010/main" val="3237006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i="1" dirty="0" smtClean="0"/>
              <a:t>t</a:t>
            </a:r>
            <a:r>
              <a:rPr lang="en-US" dirty="0" smtClean="0"/>
              <a:t>-test</a:t>
            </a:r>
            <a:endParaRPr lang="en-US" i="1" dirty="0"/>
          </a:p>
          <a:p>
            <a:pPr lvl="1"/>
            <a:r>
              <a:rPr lang="en-US" dirty="0"/>
              <a:t>A t-test is a type of </a:t>
            </a:r>
            <a:r>
              <a:rPr lang="en-US" dirty="0" smtClean="0"/>
              <a:t>inferential statistic</a:t>
            </a:r>
            <a:r>
              <a:rPr lang="en-US" dirty="0"/>
              <a:t> used to determine if there is a significant difference between the means of two groups, which may be related in certain features</a:t>
            </a:r>
            <a:r>
              <a:rPr lang="en-US" dirty="0" smtClean="0"/>
              <a:t>.</a:t>
            </a:r>
          </a:p>
          <a:p>
            <a:pPr lvl="1"/>
            <a:endParaRPr lang="en-US" dirty="0"/>
          </a:p>
          <a:p>
            <a:pPr lvl="1"/>
            <a:r>
              <a:rPr lang="en-US" dirty="0"/>
              <a:t>Essentially, a t-test allows us to compare the average values of the two data sets and determine if they came from the same population</a:t>
            </a:r>
            <a:r>
              <a:rPr lang="en-US" dirty="0" smtClean="0"/>
              <a:t>.</a:t>
            </a:r>
          </a:p>
          <a:p>
            <a:pPr lvl="1"/>
            <a:endParaRPr lang="en-US" dirty="0"/>
          </a:p>
          <a:p>
            <a:pPr lvl="1"/>
            <a:r>
              <a:rPr lang="en-US" dirty="0" smtClean="0">
                <a:solidFill>
                  <a:schemeClr val="bg1"/>
                </a:solidFill>
              </a:rPr>
              <a:t>Remember Module 1 and NHST? What does the null hypothesis propose for a </a:t>
            </a:r>
            <a:r>
              <a:rPr lang="en-US" i="1" dirty="0" smtClean="0">
                <a:solidFill>
                  <a:schemeClr val="bg1"/>
                </a:solidFill>
              </a:rPr>
              <a:t>t</a:t>
            </a:r>
            <a:r>
              <a:rPr lang="en-US" dirty="0" smtClean="0">
                <a:solidFill>
                  <a:schemeClr val="bg1"/>
                </a:solidFill>
              </a:rPr>
              <a:t>-test?</a:t>
            </a:r>
          </a:p>
        </p:txBody>
      </p:sp>
    </p:spTree>
    <p:extLst>
      <p:ext uri="{BB962C8B-B14F-4D97-AF65-F5344CB8AC3E}">
        <p14:creationId xmlns:p14="http://schemas.microsoft.com/office/powerpoint/2010/main" val="3401903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i="1" dirty="0" smtClean="0"/>
              <a:t>t</a:t>
            </a:r>
            <a:r>
              <a:rPr lang="en-US" dirty="0" smtClean="0"/>
              <a:t>-test</a:t>
            </a:r>
            <a:endParaRPr lang="en-US" i="1" dirty="0"/>
          </a:p>
          <a:p>
            <a:pPr lvl="1"/>
            <a:r>
              <a:rPr lang="en-US" dirty="0" smtClean="0"/>
              <a:t>Remember Module 1 and NHST? What does the null hypothesis propose for a </a:t>
            </a:r>
            <a:r>
              <a:rPr lang="en-US" i="1" dirty="0" smtClean="0"/>
              <a:t>t</a:t>
            </a:r>
            <a:r>
              <a:rPr lang="en-US" dirty="0" smtClean="0"/>
              <a:t>-test?</a:t>
            </a:r>
          </a:p>
        </p:txBody>
      </p:sp>
      <p:sp>
        <p:nvSpPr>
          <p:cNvPr id="4" name="Rectangle 3"/>
          <p:cNvSpPr/>
          <p:nvPr/>
        </p:nvSpPr>
        <p:spPr>
          <a:xfrm>
            <a:off x="1800013" y="30725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tx1"/>
              </a:solidFill>
              <a:latin typeface="Arial Rounded MT Bold" panose="020F0704030504030204" pitchFamily="34" charset="0"/>
            </a:endParaRPr>
          </a:p>
          <a:p>
            <a:pPr algn="ctr"/>
            <a:r>
              <a:rPr lang="en-US" sz="1100" i="1" dirty="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5" name="Rectangle 4"/>
          <p:cNvSpPr/>
          <p:nvPr/>
        </p:nvSpPr>
        <p:spPr>
          <a:xfrm>
            <a:off x="1800013" y="4964853"/>
            <a:ext cx="2891367" cy="1737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Arial Rounded MT Bold" panose="020F0704030504030204" pitchFamily="34" charset="0"/>
              </a:rPr>
              <a:t>Null hypothesis:</a:t>
            </a:r>
          </a:p>
          <a:p>
            <a:pPr algn="ctr"/>
            <a:endParaRPr lang="en-US" sz="1100" dirty="0">
              <a:solidFill>
                <a:schemeClr val="bg1"/>
              </a:solidFill>
              <a:latin typeface="Arial Rounded MT Bold" panose="020F0704030504030204" pitchFamily="34" charset="0"/>
            </a:endParaRPr>
          </a:p>
          <a:p>
            <a:pPr algn="ctr"/>
            <a:r>
              <a:rPr lang="en-US" sz="1100" dirty="0" smtClean="0">
                <a:solidFill>
                  <a:schemeClr val="bg1"/>
                </a:solidFill>
                <a:latin typeface="Arial Rounded MT Bold" panose="020F0704030504030204" pitchFamily="34" charset="0"/>
              </a:rPr>
              <a:t>There is no relation between emotional exhaustion and turnover behavior</a:t>
            </a:r>
          </a:p>
          <a:p>
            <a:pPr algn="ctr"/>
            <a:endParaRPr lang="en-US" sz="1100" dirty="0">
              <a:solidFill>
                <a:schemeClr val="bg1"/>
              </a:solidFill>
              <a:latin typeface="Arial Rounded MT Bold" panose="020F0704030504030204" pitchFamily="34" charset="0"/>
            </a:endParaRPr>
          </a:p>
          <a:p>
            <a:pPr algn="ctr"/>
            <a:r>
              <a:rPr lang="en-US" sz="1100" i="1" dirty="0" smtClean="0">
                <a:solidFill>
                  <a:schemeClr val="bg1"/>
                </a:solidFill>
                <a:latin typeface="Arial Rounded MT Bold" panose="020F0704030504030204" pitchFamily="34" charset="0"/>
              </a:rPr>
              <a:t>Emotional exhaustion </a:t>
            </a:r>
            <a:r>
              <a:rPr lang="en-US" sz="1100" i="1" dirty="0" smtClean="0">
                <a:solidFill>
                  <a:schemeClr val="bg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bg1"/>
                </a:solidFill>
                <a:latin typeface="Arial Rounded MT Bold" panose="020F0704030504030204" pitchFamily="34" charset="0"/>
              </a:rPr>
              <a:t>r</a:t>
            </a:r>
            <a:r>
              <a:rPr lang="en-US" sz="1100" dirty="0" smtClean="0">
                <a:solidFill>
                  <a:schemeClr val="bg1"/>
                </a:solidFill>
                <a:latin typeface="Arial Rounded MT Bold" panose="020F0704030504030204" pitchFamily="34" charset="0"/>
              </a:rPr>
              <a:t> = 0</a:t>
            </a:r>
            <a:endParaRPr lang="en-US" sz="1100" i="1" dirty="0">
              <a:solidFill>
                <a:schemeClr val="bg1"/>
              </a:solidFill>
              <a:latin typeface="Arial Rounded MT Bold" panose="020F0704030504030204" pitchFamily="34" charset="0"/>
            </a:endParaRPr>
          </a:p>
        </p:txBody>
      </p:sp>
      <p:cxnSp>
        <p:nvCxnSpPr>
          <p:cNvPr id="7" name="Straight Connector 6"/>
          <p:cNvCxnSpPr>
            <a:stCxn id="4" idx="3"/>
          </p:cNvCxnSpPr>
          <p:nvPr/>
        </p:nvCxnSpPr>
        <p:spPr>
          <a:xfrm>
            <a:off x="4691380" y="3941233"/>
            <a:ext cx="6400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91380" y="5830654"/>
            <a:ext cx="6400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40096" y="3941233"/>
            <a:ext cx="0" cy="18923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0096" y="4964853"/>
            <a:ext cx="4572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01444" y="4018703"/>
            <a:ext cx="2891367" cy="1737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Arial Rounded MT Bold" panose="020F0704030504030204" pitchFamily="34" charset="0"/>
              </a:rPr>
              <a:t>Null </a:t>
            </a:r>
            <a:r>
              <a:rPr lang="en-US" sz="1100" dirty="0" smtClean="0">
                <a:solidFill>
                  <a:schemeClr val="bg1"/>
                </a:solidFill>
                <a:latin typeface="Arial Rounded MT Bold" panose="020F0704030504030204" pitchFamily="34" charset="0"/>
              </a:rPr>
              <a:t>hypothesis (for a t-test):</a:t>
            </a:r>
            <a:endParaRPr lang="en-US" sz="1100" dirty="0" smtClean="0">
              <a:solidFill>
                <a:schemeClr val="bg1"/>
              </a:solidFill>
              <a:latin typeface="Arial Rounded MT Bold" panose="020F0704030504030204" pitchFamily="34" charset="0"/>
            </a:endParaRPr>
          </a:p>
          <a:p>
            <a:pPr algn="ctr"/>
            <a:endParaRPr lang="en-US" sz="1100" dirty="0">
              <a:solidFill>
                <a:schemeClr val="bg1"/>
              </a:solidFill>
              <a:latin typeface="Arial Rounded MT Bold" panose="020F0704030504030204" pitchFamily="34" charset="0"/>
            </a:endParaRPr>
          </a:p>
          <a:p>
            <a:pPr algn="ctr"/>
            <a:r>
              <a:rPr lang="en-US" sz="1100" dirty="0" smtClean="0">
                <a:solidFill>
                  <a:schemeClr val="bg1"/>
                </a:solidFill>
                <a:latin typeface="Arial Rounded MT Bold" panose="020F0704030504030204" pitchFamily="34" charset="0"/>
              </a:rPr>
              <a:t>There is no </a:t>
            </a:r>
            <a:r>
              <a:rPr lang="en-US" sz="1100" dirty="0" smtClean="0">
                <a:solidFill>
                  <a:schemeClr val="bg1"/>
                </a:solidFill>
                <a:latin typeface="Arial Rounded MT Bold" panose="020F0704030504030204" pitchFamily="34" charset="0"/>
              </a:rPr>
              <a:t>mean difference between the two groups under investigation</a:t>
            </a:r>
            <a:endParaRPr lang="en-US" sz="1100" i="1" dirty="0">
              <a:solidFill>
                <a:schemeClr val="bg1"/>
              </a:solidFill>
              <a:latin typeface="Arial Rounded MT Bold" panose="020F0704030504030204" pitchFamily="34" charset="0"/>
            </a:endParaRPr>
          </a:p>
        </p:txBody>
      </p:sp>
      <p:sp>
        <p:nvSpPr>
          <p:cNvPr id="14" name="Rectangle 13"/>
          <p:cNvSpPr/>
          <p:nvPr/>
        </p:nvSpPr>
        <p:spPr>
          <a:xfrm>
            <a:off x="9193276" y="4001294"/>
            <a:ext cx="2891367" cy="1737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Arial Rounded MT Bold" panose="020F0704030504030204" pitchFamily="34" charset="0"/>
              </a:rPr>
              <a:t>Therefore, a statistically significant t-test result (i.e., </a:t>
            </a:r>
            <a:r>
              <a:rPr lang="en-US" sz="1100" i="1" dirty="0" smtClean="0">
                <a:solidFill>
                  <a:schemeClr val="bg1"/>
                </a:solidFill>
                <a:latin typeface="Arial Rounded MT Bold" panose="020F0704030504030204" pitchFamily="34" charset="0"/>
              </a:rPr>
              <a:t>p </a:t>
            </a:r>
            <a:r>
              <a:rPr lang="en-US" sz="1100" dirty="0" smtClean="0">
                <a:solidFill>
                  <a:schemeClr val="bg1"/>
                </a:solidFill>
                <a:latin typeface="Arial Rounded MT Bold" panose="020F0704030504030204" pitchFamily="34" charset="0"/>
              </a:rPr>
              <a:t>&lt; .05) suggests that we should “reject the null hypothesis” because the evidence indicates that a mean group difference </a:t>
            </a:r>
            <a:r>
              <a:rPr lang="en-US" sz="1100" i="1" u="sng" dirty="0" smtClean="0">
                <a:solidFill>
                  <a:schemeClr val="bg1"/>
                </a:solidFill>
                <a:latin typeface="Arial Rounded MT Bold" panose="020F0704030504030204" pitchFamily="34" charset="0"/>
              </a:rPr>
              <a:t>does</a:t>
            </a:r>
            <a:r>
              <a:rPr lang="en-US" sz="1100" dirty="0" smtClean="0">
                <a:solidFill>
                  <a:schemeClr val="bg1"/>
                </a:solidFill>
                <a:latin typeface="Arial Rounded MT Bold" panose="020F0704030504030204" pitchFamily="34" charset="0"/>
              </a:rPr>
              <a:t> exist.</a:t>
            </a:r>
            <a:endParaRPr lang="en-US" sz="1100" i="1" dirty="0">
              <a:solidFill>
                <a:schemeClr val="bg1"/>
              </a:solidFill>
              <a:latin typeface="Arial Rounded MT Bold" panose="020F0704030504030204" pitchFamily="34" charset="0"/>
            </a:endParaRPr>
          </a:p>
        </p:txBody>
      </p:sp>
      <p:cxnSp>
        <p:nvCxnSpPr>
          <p:cNvPr id="15" name="Straight Arrow Connector 14"/>
          <p:cNvCxnSpPr/>
          <p:nvPr/>
        </p:nvCxnSpPr>
        <p:spPr>
          <a:xfrm>
            <a:off x="8692811" y="4934203"/>
            <a:ext cx="4572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111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i="1" dirty="0" smtClean="0"/>
              <a:t>t</a:t>
            </a:r>
            <a:r>
              <a:rPr lang="en-US" dirty="0" smtClean="0"/>
              <a:t>-test</a:t>
            </a:r>
            <a:endParaRPr lang="en-US" i="1" dirty="0"/>
          </a:p>
          <a:p>
            <a:pPr lvl="1"/>
            <a:r>
              <a:rPr lang="en-US" dirty="0" smtClean="0"/>
              <a:t>Remember Module 1 and NHST? What does the null hypothesis propose for a </a:t>
            </a:r>
            <a:r>
              <a:rPr lang="en-US" i="1" dirty="0" smtClean="0"/>
              <a:t>t</a:t>
            </a:r>
            <a:r>
              <a:rPr lang="en-US" dirty="0" smtClean="0"/>
              <a:t>-test?</a:t>
            </a:r>
          </a:p>
        </p:txBody>
      </p:sp>
      <p:sp>
        <p:nvSpPr>
          <p:cNvPr id="4" name="Rectangle 3"/>
          <p:cNvSpPr/>
          <p:nvPr/>
        </p:nvSpPr>
        <p:spPr>
          <a:xfrm>
            <a:off x="1800013" y="30725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tx1"/>
              </a:solidFill>
              <a:latin typeface="Arial Rounded MT Bold" panose="020F0704030504030204" pitchFamily="34" charset="0"/>
            </a:endParaRPr>
          </a:p>
          <a:p>
            <a:pPr algn="ctr"/>
            <a:r>
              <a:rPr lang="en-US" sz="1100" i="1" dirty="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5" name="Rectangle 4"/>
          <p:cNvSpPr/>
          <p:nvPr/>
        </p:nvSpPr>
        <p:spPr>
          <a:xfrm>
            <a:off x="1800013" y="49648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445807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i="1" dirty="0" smtClean="0"/>
              <a:t>t</a:t>
            </a:r>
            <a:r>
              <a:rPr lang="en-US" dirty="0" smtClean="0"/>
              <a:t>-test</a:t>
            </a:r>
            <a:endParaRPr lang="en-US" i="1" dirty="0"/>
          </a:p>
          <a:p>
            <a:pPr lvl="1"/>
            <a:r>
              <a:rPr lang="en-US" dirty="0" smtClean="0"/>
              <a:t>Remember Module 1 and NHST? What does the null hypothesis propose for a </a:t>
            </a:r>
            <a:r>
              <a:rPr lang="en-US" i="1" dirty="0" smtClean="0"/>
              <a:t>t</a:t>
            </a:r>
            <a:r>
              <a:rPr lang="en-US" dirty="0" smtClean="0"/>
              <a:t>-test?</a:t>
            </a:r>
          </a:p>
        </p:txBody>
      </p:sp>
      <p:sp>
        <p:nvSpPr>
          <p:cNvPr id="4" name="Rectangle 3"/>
          <p:cNvSpPr/>
          <p:nvPr/>
        </p:nvSpPr>
        <p:spPr>
          <a:xfrm>
            <a:off x="1800013" y="30725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tx1"/>
              </a:solidFill>
              <a:latin typeface="Arial Rounded MT Bold" panose="020F0704030504030204" pitchFamily="34" charset="0"/>
            </a:endParaRPr>
          </a:p>
          <a:p>
            <a:pPr algn="ctr"/>
            <a:r>
              <a:rPr lang="en-US" sz="1100" i="1" dirty="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5" name="Rectangle 4"/>
          <p:cNvSpPr/>
          <p:nvPr/>
        </p:nvSpPr>
        <p:spPr>
          <a:xfrm>
            <a:off x="1800013" y="49648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cxnSp>
        <p:nvCxnSpPr>
          <p:cNvPr id="7" name="Straight Connector 6"/>
          <p:cNvCxnSpPr>
            <a:stCxn id="4" idx="3"/>
          </p:cNvCxnSpPr>
          <p:nvPr/>
        </p:nvCxnSpPr>
        <p:spPr>
          <a:xfrm>
            <a:off x="4691380" y="3941233"/>
            <a:ext cx="64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91380" y="5830654"/>
            <a:ext cx="64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40096" y="3941233"/>
            <a:ext cx="0" cy="1892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0096" y="4964853"/>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01444" y="401870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a:t>
            </a:r>
            <a:r>
              <a:rPr lang="en-US" sz="1100" dirty="0" smtClean="0">
                <a:solidFill>
                  <a:schemeClr val="tx1"/>
                </a:solidFill>
                <a:latin typeface="Arial Rounded MT Bold" panose="020F0704030504030204" pitchFamily="34" charset="0"/>
              </a:rPr>
              <a:t>hypothesis (for a t-test):</a:t>
            </a: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a:t>
            </a:r>
            <a:r>
              <a:rPr lang="en-US" sz="1100" dirty="0" smtClean="0">
                <a:solidFill>
                  <a:schemeClr val="tx1"/>
                </a:solidFill>
                <a:latin typeface="Arial Rounded MT Bold" panose="020F0704030504030204" pitchFamily="34" charset="0"/>
              </a:rPr>
              <a:t>mean difference between the two groups under investigation</a:t>
            </a:r>
            <a:endParaRPr lang="en-US" sz="1100" i="1"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8254859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i="1" dirty="0" smtClean="0"/>
              <a:t>t</a:t>
            </a:r>
            <a:r>
              <a:rPr lang="en-US" dirty="0" smtClean="0"/>
              <a:t>-test</a:t>
            </a:r>
            <a:endParaRPr lang="en-US" i="1" dirty="0"/>
          </a:p>
          <a:p>
            <a:pPr lvl="1"/>
            <a:r>
              <a:rPr lang="en-US" dirty="0" smtClean="0"/>
              <a:t>Remember Module 1 and NHST? What does the null hypothesis propose for a </a:t>
            </a:r>
            <a:r>
              <a:rPr lang="en-US" i="1" dirty="0" smtClean="0"/>
              <a:t>t</a:t>
            </a:r>
            <a:r>
              <a:rPr lang="en-US" dirty="0" smtClean="0"/>
              <a:t>-test?</a:t>
            </a:r>
          </a:p>
        </p:txBody>
      </p:sp>
      <p:sp>
        <p:nvSpPr>
          <p:cNvPr id="4" name="Rectangle 3"/>
          <p:cNvSpPr/>
          <p:nvPr/>
        </p:nvSpPr>
        <p:spPr>
          <a:xfrm>
            <a:off x="1800013" y="30725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A statistical test of the hypothesis that suggests that there is no difference between specified populations (or no relation between constructs) and that any observed difference is due to sampling or experimenter error.</a:t>
            </a:r>
          </a:p>
          <a:p>
            <a:pPr algn="ctr"/>
            <a:endParaRPr lang="en-US" sz="1100" dirty="0">
              <a:solidFill>
                <a:schemeClr val="tx1"/>
              </a:solidFill>
              <a:latin typeface="Arial Rounded MT Bold" panose="020F0704030504030204" pitchFamily="34" charset="0"/>
            </a:endParaRPr>
          </a:p>
          <a:p>
            <a:pPr algn="ctr"/>
            <a:r>
              <a:rPr lang="en-US" sz="1100" i="1" dirty="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sp>
        <p:nvSpPr>
          <p:cNvPr id="5" name="Rectangle 4"/>
          <p:cNvSpPr/>
          <p:nvPr/>
        </p:nvSpPr>
        <p:spPr>
          <a:xfrm>
            <a:off x="1800013" y="496485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hypothesis:</a:t>
            </a: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relation between emotional exhaustion and turnover behavior</a:t>
            </a:r>
          </a:p>
          <a:p>
            <a:pPr algn="ctr"/>
            <a:endParaRPr lang="en-US" sz="1100" dirty="0">
              <a:solidFill>
                <a:schemeClr val="tx1"/>
              </a:solidFill>
              <a:latin typeface="Arial Rounded MT Bold" panose="020F0704030504030204" pitchFamily="34" charset="0"/>
            </a:endParaRPr>
          </a:p>
          <a:p>
            <a:pPr algn="ctr"/>
            <a:r>
              <a:rPr lang="en-US" sz="1100" i="1" dirty="0" smtClean="0">
                <a:solidFill>
                  <a:schemeClr val="tx1"/>
                </a:solidFill>
                <a:latin typeface="Arial Rounded MT Bold" panose="020F0704030504030204" pitchFamily="34" charset="0"/>
              </a:rPr>
              <a:t>Emotional exhaustion </a:t>
            </a:r>
            <a:r>
              <a:rPr lang="en-US" sz="1100" i="1" dirty="0" smtClean="0">
                <a:solidFill>
                  <a:schemeClr val="tx1"/>
                </a:solidFill>
                <a:latin typeface="Arial Rounded MT Bold" panose="020F0704030504030204" pitchFamily="34" charset="0"/>
                <a:sym typeface="Wingdings" panose="05000000000000000000" pitchFamily="2" charset="2"/>
              </a:rPr>
              <a:t> Turnover </a:t>
            </a:r>
          </a:p>
          <a:p>
            <a:pPr algn="ctr"/>
            <a:r>
              <a:rPr lang="en-US" sz="1100" i="1" dirty="0" smtClean="0">
                <a:solidFill>
                  <a:schemeClr val="tx1"/>
                </a:solidFill>
                <a:latin typeface="Arial Rounded MT Bold" panose="020F0704030504030204" pitchFamily="34" charset="0"/>
              </a:rPr>
              <a:t>r</a:t>
            </a:r>
            <a:r>
              <a:rPr lang="en-US" sz="1100" dirty="0" smtClean="0">
                <a:solidFill>
                  <a:schemeClr val="tx1"/>
                </a:solidFill>
                <a:latin typeface="Arial Rounded MT Bold" panose="020F0704030504030204" pitchFamily="34" charset="0"/>
              </a:rPr>
              <a:t> = 0</a:t>
            </a:r>
            <a:endParaRPr lang="en-US" sz="1100" i="1" dirty="0">
              <a:solidFill>
                <a:schemeClr val="tx1"/>
              </a:solidFill>
              <a:latin typeface="Arial Rounded MT Bold" panose="020F0704030504030204" pitchFamily="34" charset="0"/>
            </a:endParaRPr>
          </a:p>
        </p:txBody>
      </p:sp>
      <p:cxnSp>
        <p:nvCxnSpPr>
          <p:cNvPr id="7" name="Straight Connector 6"/>
          <p:cNvCxnSpPr>
            <a:stCxn id="4" idx="3"/>
          </p:cNvCxnSpPr>
          <p:nvPr/>
        </p:nvCxnSpPr>
        <p:spPr>
          <a:xfrm>
            <a:off x="4691380" y="3941233"/>
            <a:ext cx="64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91380" y="5830654"/>
            <a:ext cx="64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40096" y="3941233"/>
            <a:ext cx="0" cy="1892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40096" y="4964853"/>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801444" y="4018703"/>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Null </a:t>
            </a:r>
            <a:r>
              <a:rPr lang="en-US" sz="1100" dirty="0" smtClean="0">
                <a:solidFill>
                  <a:schemeClr val="tx1"/>
                </a:solidFill>
                <a:latin typeface="Arial Rounded MT Bold" panose="020F0704030504030204" pitchFamily="34" charset="0"/>
              </a:rPr>
              <a:t>hypothesis (for a t-test):</a:t>
            </a:r>
            <a:endParaRPr lang="en-US" sz="1100" dirty="0" smtClean="0">
              <a:solidFill>
                <a:schemeClr val="tx1"/>
              </a:solidFill>
              <a:latin typeface="Arial Rounded MT Bold" panose="020F0704030504030204" pitchFamily="34" charset="0"/>
            </a:endParaRPr>
          </a:p>
          <a:p>
            <a:pPr algn="ctr"/>
            <a:endParaRPr lang="en-US" sz="1100" dirty="0">
              <a:solidFill>
                <a:schemeClr val="tx1"/>
              </a:solidFill>
              <a:latin typeface="Arial Rounded MT Bold" panose="020F0704030504030204" pitchFamily="34" charset="0"/>
            </a:endParaRPr>
          </a:p>
          <a:p>
            <a:pPr algn="ctr"/>
            <a:r>
              <a:rPr lang="en-US" sz="1100" dirty="0" smtClean="0">
                <a:solidFill>
                  <a:schemeClr val="tx1"/>
                </a:solidFill>
                <a:latin typeface="Arial Rounded MT Bold" panose="020F0704030504030204" pitchFamily="34" charset="0"/>
              </a:rPr>
              <a:t>There is no </a:t>
            </a:r>
            <a:r>
              <a:rPr lang="en-US" sz="1100" dirty="0" smtClean="0">
                <a:solidFill>
                  <a:schemeClr val="tx1"/>
                </a:solidFill>
                <a:latin typeface="Arial Rounded MT Bold" panose="020F0704030504030204" pitchFamily="34" charset="0"/>
              </a:rPr>
              <a:t>mean difference between the two groups under investigation</a:t>
            </a:r>
            <a:endParaRPr lang="en-US" sz="1100" i="1" dirty="0">
              <a:solidFill>
                <a:schemeClr val="tx1"/>
              </a:solidFill>
              <a:latin typeface="Arial Rounded MT Bold" panose="020F0704030504030204" pitchFamily="34" charset="0"/>
            </a:endParaRPr>
          </a:p>
        </p:txBody>
      </p:sp>
      <p:sp>
        <p:nvSpPr>
          <p:cNvPr id="14" name="Rectangle 13"/>
          <p:cNvSpPr/>
          <p:nvPr/>
        </p:nvSpPr>
        <p:spPr>
          <a:xfrm>
            <a:off x="9193276" y="4001294"/>
            <a:ext cx="2891367" cy="17373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Arial Rounded MT Bold" panose="020F0704030504030204" pitchFamily="34" charset="0"/>
              </a:rPr>
              <a:t>Therefore, a statistically significant t-test result (i.e., </a:t>
            </a:r>
            <a:r>
              <a:rPr lang="en-US" sz="1100" i="1" dirty="0" smtClean="0">
                <a:solidFill>
                  <a:schemeClr val="tx1"/>
                </a:solidFill>
                <a:latin typeface="Arial Rounded MT Bold" panose="020F0704030504030204" pitchFamily="34" charset="0"/>
              </a:rPr>
              <a:t>p </a:t>
            </a:r>
            <a:r>
              <a:rPr lang="en-US" sz="1100" dirty="0" smtClean="0">
                <a:solidFill>
                  <a:schemeClr val="tx1"/>
                </a:solidFill>
                <a:latin typeface="Arial Rounded MT Bold" panose="020F0704030504030204" pitchFamily="34" charset="0"/>
              </a:rPr>
              <a:t>&lt; .05) suggests that we should “reject the null hypothesis” because the evidence indicates that a mean group difference </a:t>
            </a:r>
            <a:r>
              <a:rPr lang="en-US" sz="1100" i="1" u="sng" dirty="0" smtClean="0">
                <a:solidFill>
                  <a:schemeClr val="tx1"/>
                </a:solidFill>
                <a:latin typeface="Arial Rounded MT Bold" panose="020F0704030504030204" pitchFamily="34" charset="0"/>
              </a:rPr>
              <a:t>does</a:t>
            </a:r>
            <a:r>
              <a:rPr lang="en-US" sz="1100" dirty="0" smtClean="0">
                <a:solidFill>
                  <a:schemeClr val="tx1"/>
                </a:solidFill>
                <a:latin typeface="Arial Rounded MT Bold" panose="020F0704030504030204" pitchFamily="34" charset="0"/>
              </a:rPr>
              <a:t> exist.</a:t>
            </a:r>
            <a:endParaRPr lang="en-US" sz="1100" i="1" dirty="0">
              <a:solidFill>
                <a:schemeClr val="tx1"/>
              </a:solidFill>
              <a:latin typeface="Arial Rounded MT Bold" panose="020F0704030504030204" pitchFamily="34" charset="0"/>
            </a:endParaRPr>
          </a:p>
        </p:txBody>
      </p:sp>
      <p:cxnSp>
        <p:nvCxnSpPr>
          <p:cNvPr id="15" name="Straight Arrow Connector 14"/>
          <p:cNvCxnSpPr/>
          <p:nvPr/>
        </p:nvCxnSpPr>
        <p:spPr>
          <a:xfrm>
            <a:off x="8692811" y="4934203"/>
            <a:ext cx="45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651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means</a:t>
            </a:r>
            <a:endParaRPr lang="en-US" dirty="0"/>
          </a:p>
        </p:txBody>
      </p:sp>
      <p:sp>
        <p:nvSpPr>
          <p:cNvPr id="3" name="Content Placeholder 2"/>
          <p:cNvSpPr>
            <a:spLocks noGrp="1"/>
          </p:cNvSpPr>
          <p:nvPr>
            <p:ph idx="1"/>
          </p:nvPr>
        </p:nvSpPr>
        <p:spPr/>
        <p:txBody>
          <a:bodyPr>
            <a:normAutofit/>
          </a:bodyPr>
          <a:lstStyle/>
          <a:p>
            <a:r>
              <a:rPr lang="en-US" dirty="0" smtClean="0"/>
              <a:t>ANOVA</a:t>
            </a:r>
            <a:endParaRPr lang="en-US" dirty="0"/>
          </a:p>
          <a:p>
            <a:pPr lvl="1"/>
            <a:r>
              <a:rPr lang="en-US" dirty="0"/>
              <a:t>A t-test is a type of inferential statistic used to determine if there is a significant difference between the means of </a:t>
            </a:r>
            <a:r>
              <a:rPr lang="en-US" dirty="0" smtClean="0"/>
              <a:t>two or more groups</a:t>
            </a:r>
            <a:r>
              <a:rPr lang="en-US" dirty="0"/>
              <a:t>, which may be related in certain features.</a:t>
            </a:r>
          </a:p>
        </p:txBody>
      </p:sp>
    </p:spTree>
    <p:extLst>
      <p:ext uri="{BB962C8B-B14F-4D97-AF65-F5344CB8AC3E}">
        <p14:creationId xmlns:p14="http://schemas.microsoft.com/office/powerpoint/2010/main" val="357670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Module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9/23/2019 </a:t>
            </a:r>
          </a:p>
          <a:p>
            <a:pPr lvl="1"/>
            <a:r>
              <a:rPr lang="en-US" dirty="0"/>
              <a:t>Summarizing data (frequency distributions); fitting data (central tendency and shape); interpretation and communication; issues in datasets</a:t>
            </a:r>
          </a:p>
          <a:p>
            <a:pPr lvl="1"/>
            <a:endParaRPr lang="en-US" dirty="0"/>
          </a:p>
          <a:p>
            <a:r>
              <a:rPr lang="en-US" dirty="0" smtClean="0"/>
              <a:t>9/25/2019</a:t>
            </a:r>
          </a:p>
          <a:p>
            <a:pPr lvl="1"/>
            <a:r>
              <a:rPr lang="en-US" dirty="0" smtClean="0"/>
              <a:t>Assess whether or not two means are *statistically* different from each other (i.e., a </a:t>
            </a:r>
            <a:r>
              <a:rPr lang="en-US" i="1" dirty="0" smtClean="0"/>
              <a:t>t</a:t>
            </a:r>
            <a:r>
              <a:rPr lang="en-US" dirty="0" smtClean="0"/>
              <a:t>-test)</a:t>
            </a:r>
          </a:p>
          <a:p>
            <a:pPr lvl="1"/>
            <a:endParaRPr lang="en-US" dirty="0"/>
          </a:p>
          <a:p>
            <a:r>
              <a:rPr lang="en-US" dirty="0" smtClean="0"/>
              <a:t>9/30/2019</a:t>
            </a:r>
          </a:p>
          <a:p>
            <a:pPr lvl="1"/>
            <a:r>
              <a:rPr lang="en-US" dirty="0" smtClean="0"/>
              <a:t>Assess whether or not multiple means are *statistically* different from each other (i.e., ANOVA test) </a:t>
            </a:r>
          </a:p>
          <a:p>
            <a:pPr lvl="1"/>
            <a:endParaRPr lang="en-US" dirty="0" smtClean="0"/>
          </a:p>
          <a:p>
            <a:r>
              <a:rPr lang="en-US" dirty="0" smtClean="0"/>
              <a:t>10/2/2019</a:t>
            </a:r>
          </a:p>
          <a:p>
            <a:pPr lvl="1"/>
            <a:r>
              <a:rPr lang="en-US" dirty="0" smtClean="0"/>
              <a:t>Module 2 recap and software tutorial (R </a:t>
            </a:r>
            <a:r>
              <a:rPr lang="en-US" i="1" u="sng" dirty="0" smtClean="0"/>
              <a:t>must</a:t>
            </a:r>
            <a:r>
              <a:rPr lang="en-US" dirty="0" smtClean="0"/>
              <a:t> be installed by this date!!)</a:t>
            </a:r>
          </a:p>
          <a:p>
            <a:pPr lvl="1"/>
            <a:endParaRPr lang="en-US" dirty="0"/>
          </a:p>
          <a:p>
            <a:r>
              <a:rPr lang="en-US" dirty="0" smtClean="0"/>
              <a:t>10/7/2019</a:t>
            </a:r>
          </a:p>
          <a:p>
            <a:pPr lvl="1"/>
            <a:r>
              <a:rPr lang="en-US" dirty="0" smtClean="0"/>
              <a:t>In-class exercise for credit (i.e., a hackathon) </a:t>
            </a:r>
          </a:p>
          <a:p>
            <a:pPr lvl="1"/>
            <a:r>
              <a:rPr lang="en-US" dirty="0" smtClean="0"/>
              <a:t>Applying what we learned in M2 to ascertain whether or not a meaningful group difference exists</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63233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for Module 2</a:t>
            </a:r>
            <a:endParaRPr lang="en-US" dirty="0"/>
          </a:p>
        </p:txBody>
      </p:sp>
      <p:sp>
        <p:nvSpPr>
          <p:cNvPr id="3" name="Content Placeholder 2"/>
          <p:cNvSpPr>
            <a:spLocks noGrp="1"/>
          </p:cNvSpPr>
          <p:nvPr>
            <p:ph idx="1"/>
          </p:nvPr>
        </p:nvSpPr>
        <p:spPr/>
        <p:txBody>
          <a:bodyPr>
            <a:normAutofit/>
          </a:bodyPr>
          <a:lstStyle/>
          <a:p>
            <a:r>
              <a:rPr lang="en-US" dirty="0" smtClean="0"/>
              <a:t>Let’s get started! </a:t>
            </a:r>
            <a:r>
              <a:rPr lang="en-US" dirty="0" smtClean="0">
                <a:sym typeface="Wingdings" panose="05000000000000000000" pitchFamily="2" charset="2"/>
              </a:rPr>
              <a:t></a:t>
            </a:r>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779044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normAutofit/>
          </a:bodyPr>
          <a:lstStyle/>
          <a:p>
            <a:r>
              <a:rPr lang="en-US" dirty="0" smtClean="0"/>
              <a:t>Frequency distribution</a:t>
            </a:r>
          </a:p>
          <a:p>
            <a:endParaRPr lang="en-US" dirty="0" smtClean="0"/>
          </a:p>
          <a:p>
            <a:endParaRPr lang="en-US" dirty="0"/>
          </a:p>
        </p:txBody>
      </p:sp>
    </p:spTree>
    <p:extLst>
      <p:ext uri="{BB962C8B-B14F-4D97-AF65-F5344CB8AC3E}">
        <p14:creationId xmlns:p14="http://schemas.microsoft.com/office/powerpoint/2010/main" val="786333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8353</TotalTime>
  <Words>3458</Words>
  <Application>Microsoft Office PowerPoint</Application>
  <PresentationFormat>Widescreen</PresentationFormat>
  <Paragraphs>563</Paragraphs>
  <Slides>66</Slides>
  <Notes>21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4" baseType="lpstr">
      <vt:lpstr>Arial</vt:lpstr>
      <vt:lpstr>Arial Rounded MT Bold</vt:lpstr>
      <vt:lpstr>Calibri</vt:lpstr>
      <vt:lpstr>Calibri Light</vt:lpstr>
      <vt:lpstr>Cambria Math</vt:lpstr>
      <vt:lpstr>Wingdings</vt:lpstr>
      <vt:lpstr>Office Theme</vt:lpstr>
      <vt:lpstr>Document</vt:lpstr>
      <vt:lpstr>Module 2: Central tendency, shape, and difference in means</vt:lpstr>
      <vt:lpstr>Recap of Module 1 (check list from syllabus; see pages 1-2)</vt:lpstr>
      <vt:lpstr>Agenda for Module 2</vt:lpstr>
      <vt:lpstr>Agenda for Module 2</vt:lpstr>
      <vt:lpstr>Agenda for Module 2</vt:lpstr>
      <vt:lpstr>Agenda for Module 2</vt:lpstr>
      <vt:lpstr>Agenda for Module 2</vt:lpstr>
      <vt:lpstr>Agenda for Module 2</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Summarizing Data</vt:lpstr>
      <vt:lpstr>Central tendency </vt:lpstr>
      <vt:lpstr>Central tendency </vt:lpstr>
      <vt:lpstr>Central tendency </vt:lpstr>
      <vt:lpstr>Central tendency </vt:lpstr>
      <vt:lpstr>Central tendency </vt:lpstr>
      <vt:lpstr>Central tendency </vt:lpstr>
      <vt:lpstr>Central tendency </vt:lpstr>
      <vt:lpstr>Central tendency </vt:lpstr>
      <vt:lpstr>Central tendency </vt:lpstr>
      <vt:lpstr>PowerPoint Presentation</vt:lpstr>
      <vt:lpstr>PowerPoint Presentation</vt:lpstr>
      <vt:lpstr>PowerPoint Presentation</vt:lpstr>
      <vt:lpstr>PowerPoint Presentation</vt:lpstr>
      <vt:lpstr>The point is…</vt:lpstr>
      <vt:lpstr>Variance</vt:lpstr>
      <vt:lpstr>Variance</vt:lpstr>
      <vt:lpstr>Shape </vt:lpstr>
      <vt:lpstr>Shape </vt:lpstr>
      <vt:lpstr>Shape </vt:lpstr>
      <vt:lpstr>Shape </vt:lpstr>
      <vt:lpstr>Shape </vt:lpstr>
      <vt:lpstr>Shape </vt:lpstr>
      <vt:lpstr>Shape </vt:lpstr>
      <vt:lpstr>Shape </vt:lpstr>
      <vt:lpstr>Shape </vt:lpstr>
      <vt:lpstr>Threats to descriptive statistics</vt:lpstr>
      <vt:lpstr>Threats to descriptive statistics</vt:lpstr>
      <vt:lpstr>Interpreting descriptive statistics</vt:lpstr>
      <vt:lpstr>Interpreting descriptive statistics</vt:lpstr>
      <vt:lpstr>Interpreting descriptive statistics</vt:lpstr>
      <vt:lpstr>Comparing means</vt:lpstr>
      <vt:lpstr>Comparing means</vt:lpstr>
      <vt:lpstr>Comparing means</vt:lpstr>
      <vt:lpstr>Comparing means</vt:lpstr>
      <vt:lpstr>Comparing means</vt:lpstr>
      <vt:lpstr>Comparing means</vt:lpstr>
      <vt:lpstr>Comparing means</vt:lpstr>
    </vt:vector>
  </TitlesOfParts>
  <Company>West Virginia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Field</dc:creator>
  <cp:lastModifiedBy>James Field</cp:lastModifiedBy>
  <cp:revision>94</cp:revision>
  <dcterms:created xsi:type="dcterms:W3CDTF">2019-09-09T14:13:22Z</dcterms:created>
  <dcterms:modified xsi:type="dcterms:W3CDTF">2019-10-02T18:11:08Z</dcterms:modified>
</cp:coreProperties>
</file>