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344" r:id="rId4"/>
    <p:sldId id="345" r:id="rId5"/>
    <p:sldId id="348" r:id="rId6"/>
    <p:sldId id="346" r:id="rId7"/>
    <p:sldId id="347" r:id="rId8"/>
    <p:sldId id="353" r:id="rId9"/>
    <p:sldId id="350" r:id="rId10"/>
    <p:sldId id="364" r:id="rId11"/>
    <p:sldId id="363" r:id="rId12"/>
    <p:sldId id="362" r:id="rId13"/>
    <p:sldId id="360" r:id="rId14"/>
    <p:sldId id="359" r:id="rId15"/>
    <p:sldId id="365" r:id="rId16"/>
    <p:sldId id="366" r:id="rId17"/>
    <p:sldId id="367" r:id="rId18"/>
    <p:sldId id="370" r:id="rId19"/>
    <p:sldId id="371" r:id="rId20"/>
    <p:sldId id="373" r:id="rId21"/>
    <p:sldId id="372" r:id="rId22"/>
    <p:sldId id="374" r:id="rId23"/>
    <p:sldId id="376" r:id="rId24"/>
    <p:sldId id="375" r:id="rId25"/>
    <p:sldId id="377" r:id="rId26"/>
    <p:sldId id="378" r:id="rId27"/>
    <p:sldId id="379" r:id="rId28"/>
    <p:sldId id="380" r:id="rId29"/>
    <p:sldId id="381" r:id="rId30"/>
    <p:sldId id="358" r:id="rId31"/>
    <p:sldId id="356" r:id="rId32"/>
    <p:sldId id="351" r:id="rId33"/>
    <p:sldId id="352" r:id="rId34"/>
    <p:sldId id="357" r:id="rId35"/>
    <p:sldId id="354" r:id="rId36"/>
    <p:sldId id="35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71" autoAdjust="0"/>
  </p:normalViewPr>
  <p:slideViewPr>
    <p:cSldViewPr snapToGrid="0">
      <p:cViewPr varScale="1">
        <p:scale>
          <a:sx n="79" d="100"/>
          <a:sy n="79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A396C-014A-4B84-9248-99C232D2FB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D78B9-5A3F-4B42-ADA1-C685E328E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9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6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7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9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85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2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67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1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7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3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0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1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4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8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D78B9-5A3F-4B42-ADA1-C685E328E0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5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6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1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C89-3DE8-466C-83F1-5BA89D03FB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.docx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2.docx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.docx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4.docx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.docx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6.docx"/><Relationship Id="rId4" Type="http://schemas.openxmlformats.org/officeDocument/2006/relationships/oleObject" Target="../embeddings/oleObject6.bin"/><Relationship Id="rId9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8.docx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9.docx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10.docx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11.docx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12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3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4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5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2:</a:t>
            </a:r>
            <a:br>
              <a:rPr lang="en-US" dirty="0" smtClean="0"/>
            </a:br>
            <a:r>
              <a:rPr lang="en-US" dirty="0" smtClean="0"/>
              <a:t>Central tendency, shape, and difference in 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MSIR 525</a:t>
            </a:r>
          </a:p>
          <a:p>
            <a:endParaRPr lang="en-US" dirty="0"/>
          </a:p>
          <a:p>
            <a:r>
              <a:rPr lang="en-US" dirty="0" smtClean="0"/>
              <a:t>Monday, September 23,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2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distribution</a:t>
            </a:r>
          </a:p>
          <a:p>
            <a:pPr lvl="1"/>
            <a:r>
              <a:rPr lang="en-US" sz="1800" dirty="0" smtClean="0"/>
              <a:t>A table or graph that shows each possible score along with the number of times that score was observed in the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4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distribution</a:t>
            </a:r>
          </a:p>
          <a:p>
            <a:pPr lvl="1"/>
            <a:r>
              <a:rPr lang="en-US" sz="1800" dirty="0" smtClean="0"/>
              <a:t>A table or graph that shows each possible score along with the number of times that score was observed in the data.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405696"/>
          <a:ext cx="598932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5" imgW="5956042" imgH="3138788" progId="Word.Document.12">
                  <p:embed/>
                </p:oleObj>
              </mc:Choice>
              <mc:Fallback>
                <p:oleObj name="Document" r:id="rId5" imgW="5956042" imgH="3138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405696"/>
                        <a:ext cx="598932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35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distribution</a:t>
            </a:r>
          </a:p>
          <a:p>
            <a:pPr lvl="1"/>
            <a:r>
              <a:rPr lang="en-US" sz="1800" dirty="0" smtClean="0"/>
              <a:t>A table or graph that shows each possible score along with the number of times that score was observed in the data.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983147"/>
              </p:ext>
            </p:extLst>
          </p:nvPr>
        </p:nvGraphicFramePr>
        <p:xfrm>
          <a:off x="838200" y="3405696"/>
          <a:ext cx="598932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5" imgW="5956042" imgH="3138788" progId="Word.Document.12">
                  <p:embed/>
                </p:oleObj>
              </mc:Choice>
              <mc:Fallback>
                <p:oleObj name="Document" r:id="rId5" imgW="5956042" imgH="3138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405696"/>
                        <a:ext cx="598932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91200" y="2929445"/>
          <a:ext cx="5937250" cy="40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8" imgW="5956042" imgH="4087874" progId="Word.Document.12">
                  <p:embed/>
                </p:oleObj>
              </mc:Choice>
              <mc:Fallback>
                <p:oleObj name="Document" r:id="rId8" imgW="5956042" imgH="4087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91200" y="2929445"/>
                        <a:ext cx="5937250" cy="408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6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distribution</a:t>
            </a:r>
          </a:p>
          <a:p>
            <a:pPr lvl="1"/>
            <a:r>
              <a:rPr lang="en-US" sz="1800" dirty="0" smtClean="0"/>
              <a:t>A table or graph that shows each possible score along with the number of times that score was observed in the data.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405696"/>
          <a:ext cx="598932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5" imgW="5956042" imgH="3138788" progId="Word.Document.12">
                  <p:embed/>
                </p:oleObj>
              </mc:Choice>
              <mc:Fallback>
                <p:oleObj name="Document" r:id="rId5" imgW="5956042" imgH="3138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405696"/>
                        <a:ext cx="598932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91200" y="2929445"/>
          <a:ext cx="5937250" cy="40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cument" r:id="rId8" imgW="5956042" imgH="4087874" progId="Word.Document.12">
                  <p:embed/>
                </p:oleObj>
              </mc:Choice>
              <mc:Fallback>
                <p:oleObj name="Document" r:id="rId8" imgW="5956042" imgH="4087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91200" y="2929445"/>
                        <a:ext cx="5937250" cy="408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 rot="20184553">
            <a:off x="4578095" y="3573076"/>
            <a:ext cx="7327392" cy="15605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CAN BE VISUALIZED IN A BARPLOT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distribution</a:t>
            </a:r>
          </a:p>
          <a:p>
            <a:pPr lvl="1"/>
            <a:r>
              <a:rPr lang="en-US" sz="1800" dirty="0" smtClean="0"/>
              <a:t>A table or graph that shows each possible score along with the number of times that score was observed in the data.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467469"/>
              </p:ext>
            </p:extLst>
          </p:nvPr>
        </p:nvGraphicFramePr>
        <p:xfrm>
          <a:off x="838200" y="3405696"/>
          <a:ext cx="598932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5" imgW="5956042" imgH="3138788" progId="Word.Document.12">
                  <p:embed/>
                </p:oleObj>
              </mc:Choice>
              <mc:Fallback>
                <p:oleObj name="Document" r:id="rId5" imgW="5956042" imgH="3138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405696"/>
                        <a:ext cx="598932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102875"/>
              </p:ext>
            </p:extLst>
          </p:nvPr>
        </p:nvGraphicFramePr>
        <p:xfrm>
          <a:off x="5791200" y="2929445"/>
          <a:ext cx="5937250" cy="40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8" imgW="5956042" imgH="4087874" progId="Word.Document.12">
                  <p:embed/>
                </p:oleObj>
              </mc:Choice>
              <mc:Fallback>
                <p:oleObj name="Document" r:id="rId8" imgW="5956042" imgH="4087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91200" y="2929445"/>
                        <a:ext cx="5937250" cy="408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 rot="20184553">
            <a:off x="4578095" y="3573076"/>
            <a:ext cx="7327392" cy="15605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CAN BE VISUALIZED IN A BARPLOT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03744" y="5097768"/>
            <a:ext cx="3115168" cy="15605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CAN BE USED TO SUMMARIZE ALL TYPES OF DATA (SEE MODULE 1)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2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frequency</a:t>
            </a:r>
          </a:p>
          <a:p>
            <a:pPr lvl="1"/>
            <a:r>
              <a:rPr lang="en-US" dirty="0" smtClean="0"/>
              <a:t>Compared </a:t>
            </a:r>
            <a:r>
              <a:rPr lang="en-US" dirty="0"/>
              <a:t>to the (raw) frequency </a:t>
            </a:r>
            <a:r>
              <a:rPr lang="en-US" dirty="0" smtClean="0"/>
              <a:t>itself, this is a way to make even better sense of observed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3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frequency</a:t>
            </a:r>
          </a:p>
          <a:p>
            <a:pPr lvl="1"/>
            <a:r>
              <a:rPr lang="en-US" dirty="0" smtClean="0"/>
              <a:t>Compared </a:t>
            </a:r>
            <a:r>
              <a:rPr lang="en-US" dirty="0"/>
              <a:t>to the (raw) frequency </a:t>
            </a:r>
            <a:r>
              <a:rPr lang="en-US" dirty="0" smtClean="0"/>
              <a:t>itself, this is a way to make even better sense of observed data</a:t>
            </a:r>
          </a:p>
          <a:p>
            <a:pPr lvl="1"/>
            <a:r>
              <a:rPr lang="en-US" dirty="0" smtClean="0"/>
              <a:t>Represents how often a response is observe relative to the total number of responses</a:t>
            </a:r>
          </a:p>
          <a:p>
            <a:pPr lvl="2"/>
            <a:r>
              <a:rPr lang="en-US" dirty="0" smtClean="0"/>
              <a:t>“What proportion of the respondents gave a rating of 7  for stress?”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9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Relative frequency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Compared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to the (raw) frequency 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itself, this is a way to make even better sense of observed data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Represents how often a response is observe relative to the total number of responses</a:t>
                </a:r>
              </a:p>
              <a:p>
                <a:pPr lvl="2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“What proportion of the respondents gave a rating of 7 for stress?”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Relative frequency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𝑟𝑒𝑠𝑝𝑜𝑛𝑠𝑒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𝑟𝑒𝑠𝑝𝑜𝑛𝑠𝑒𝑠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4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Relative frequency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Compared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to the (raw) frequency 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itself, this is a way to make even better sense of observed data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Represents how often a response is observe relative to the total number of responses</a:t>
                </a:r>
              </a:p>
              <a:p>
                <a:pPr lvl="2"/>
                <a:r>
                  <a:rPr lang="en-US" dirty="0" smtClean="0"/>
                  <a:t>“What proportion of the respondents gave a rating of 7 for stress?”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Relative frequency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𝑟𝑒𝑠𝑝𝑜𝑛𝑠𝑒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𝑟𝑒𝑠𝑝𝑜𝑛𝑠𝑒𝑠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=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	=	 </a:t>
                </a:r>
                <a:r>
                  <a:rPr lang="en-US" dirty="0"/>
                  <a:t>43%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74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Cumulative frequency and cumulative percentage</a:t>
            </a:r>
          </a:p>
          <a:p>
            <a:pPr lvl="1"/>
            <a:r>
              <a:rPr lang="en-US" dirty="0" smtClean="0"/>
              <a:t>An assessment of the total frequency (percentage) of all categories up to and including the category of interest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2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Module 1 (check list from syllabus; see pages 1-2)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learned about the NHST framework</a:t>
            </a:r>
          </a:p>
          <a:p>
            <a:endParaRPr lang="en-US" dirty="0" smtClean="0"/>
          </a:p>
          <a:p>
            <a:r>
              <a:rPr lang="en-US" dirty="0" smtClean="0"/>
              <a:t>We developed an understanding of </a:t>
            </a:r>
            <a:r>
              <a:rPr lang="en-US" i="1" dirty="0" smtClean="0"/>
              <a:t>p</a:t>
            </a:r>
            <a:r>
              <a:rPr lang="en-US" dirty="0" smtClean="0"/>
              <a:t>-values and how they can be used to inform evidence-based management decisions</a:t>
            </a:r>
          </a:p>
          <a:p>
            <a:endParaRPr lang="en-US" dirty="0" smtClean="0"/>
          </a:p>
          <a:p>
            <a:r>
              <a:rPr lang="en-US" dirty="0" smtClean="0"/>
              <a:t>We compared different types of error that can threaten our inferences and conclusions</a:t>
            </a:r>
          </a:p>
          <a:p>
            <a:pPr lvl="1"/>
            <a:r>
              <a:rPr lang="en-US" dirty="0" smtClean="0"/>
              <a:t>We also learned how one can attempt to avoid these errors and disclosures that must be given if a study is underpowered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contrasted three different research designs (e.g. observational) and two different data collection approaches (e.g., longitudinal)</a:t>
            </a:r>
          </a:p>
          <a:p>
            <a:endParaRPr lang="en-US" dirty="0" smtClean="0"/>
          </a:p>
          <a:p>
            <a:r>
              <a:rPr lang="en-US" dirty="0" smtClean="0"/>
              <a:t>We learned about different data sources and data types</a:t>
            </a:r>
          </a:p>
          <a:p>
            <a:endParaRPr lang="en-US" dirty="0" smtClean="0"/>
          </a:p>
          <a:p>
            <a:r>
              <a:rPr lang="en-US" dirty="0" smtClean="0"/>
              <a:t>We summarized several types of validity and phenomena that may threaten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6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Cumulative frequency and cumulative percentage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 assessment of the total frequency (percentage) of all categories up to and including the category of interest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006146" y="2970848"/>
          <a:ext cx="5859462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5" imgW="5956042" imgH="4085355" progId="Word.Document.12">
                  <p:embed/>
                </p:oleObj>
              </mc:Choice>
              <mc:Fallback>
                <p:oleObj name="Document" r:id="rId5" imgW="5956042" imgH="40853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6146" y="2970848"/>
                        <a:ext cx="5859462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56032" y="4224973"/>
            <a:ext cx="6559296" cy="1524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Cumulative frequency</a:t>
            </a:r>
            <a:r>
              <a:rPr lang="en-US" i="1" baseline="-25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=  frequency</a:t>
            </a:r>
            <a:r>
              <a:rPr lang="en-US" i="1" baseline="-25000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i="1" dirty="0" smtClean="0">
                <a:solidFill>
                  <a:srgbClr val="FF0000"/>
                </a:solidFill>
              </a:rPr>
              <a:t> c</a:t>
            </a:r>
            <a:r>
              <a:rPr lang="en-US" dirty="0" smtClean="0">
                <a:solidFill>
                  <a:srgbClr val="FF0000"/>
                </a:solidFill>
              </a:rPr>
              <a:t>umulative frequency</a:t>
            </a:r>
            <a:r>
              <a:rPr lang="en-US" i="1" baseline="-25000" dirty="0" smtClean="0">
                <a:solidFill>
                  <a:srgbClr val="FF0000"/>
                </a:solidFill>
              </a:rPr>
              <a:t>n-1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0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Cumulative frequency and cumulative percentage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 assessment of the total frequency (percentage) of all categories up to and including the category of interest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915583"/>
              </p:ext>
            </p:extLst>
          </p:nvPr>
        </p:nvGraphicFramePr>
        <p:xfrm>
          <a:off x="7006146" y="2970848"/>
          <a:ext cx="5859462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5" imgW="5956042" imgH="4083555" progId="Word.Document.12">
                  <p:embed/>
                </p:oleObj>
              </mc:Choice>
              <mc:Fallback>
                <p:oleObj name="Document" r:id="rId5" imgW="5956042" imgH="40835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6146" y="2970848"/>
                        <a:ext cx="5859462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56032" y="4224973"/>
            <a:ext cx="6559296" cy="1524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Cumulative </a:t>
            </a:r>
            <a:r>
              <a:rPr lang="en-US" dirty="0" err="1" smtClean="0">
                <a:solidFill>
                  <a:srgbClr val="FF0000"/>
                </a:solidFill>
              </a:rPr>
              <a:t>percentage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=  </a:t>
            </a:r>
            <a:r>
              <a:rPr lang="en-US" dirty="0" err="1" smtClean="0">
                <a:solidFill>
                  <a:srgbClr val="FF0000"/>
                </a:solidFill>
              </a:rPr>
              <a:t>percentage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umulative percentage</a:t>
            </a:r>
            <a:r>
              <a:rPr lang="en-US" i="1" baseline="-25000" dirty="0" smtClean="0">
                <a:solidFill>
                  <a:srgbClr val="FF0000"/>
                </a:solidFill>
              </a:rPr>
              <a:t>n-1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(or median) splits</a:t>
            </a:r>
          </a:p>
          <a:p>
            <a:pPr lvl="1"/>
            <a:r>
              <a:rPr lang="en-US" dirty="0" smtClean="0"/>
              <a:t>A method used to estimate the number of “high” vs. “low” responses observed in a dataset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2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(or median) splits</a:t>
            </a:r>
          </a:p>
          <a:p>
            <a:pPr lvl="1"/>
            <a:r>
              <a:rPr lang="en-US" dirty="0" smtClean="0"/>
              <a:t>A method used to estimate the number of “high” vs. “low” responses observed in a dataset </a:t>
            </a:r>
          </a:p>
          <a:p>
            <a:pPr lvl="1"/>
            <a:r>
              <a:rPr lang="en-US" dirty="0" smtClean="0"/>
              <a:t>Example: How many people have “high” and “low” levels of job satisfaction?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9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(or median) splits</a:t>
            </a:r>
          </a:p>
          <a:p>
            <a:pPr lvl="1"/>
            <a:r>
              <a:rPr lang="en-US" dirty="0" smtClean="0"/>
              <a:t>A method used to estimate the number of “high” vs. “low” responses observed in a dataset </a:t>
            </a:r>
          </a:p>
          <a:p>
            <a:pPr lvl="1"/>
            <a:r>
              <a:rPr lang="en-US" dirty="0" smtClean="0"/>
              <a:t>Example: How many people have “high” and “low” levels of job satisfaction?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8472" y="3729038"/>
          <a:ext cx="598932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5" imgW="5956042" imgH="3138788" progId="Word.Document.12">
                  <p:embed/>
                </p:oleObj>
              </mc:Choice>
              <mc:Fallback>
                <p:oleObj name="Document" r:id="rId5" imgW="5956042" imgH="3138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472" y="3729038"/>
                        <a:ext cx="598932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87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(or median) splits</a:t>
            </a:r>
          </a:p>
          <a:p>
            <a:pPr lvl="1"/>
            <a:r>
              <a:rPr lang="en-US" dirty="0" smtClean="0"/>
              <a:t>A method used to estimate the number of “high” vs. “low” responses observed in a dataset </a:t>
            </a:r>
          </a:p>
          <a:p>
            <a:pPr lvl="1"/>
            <a:r>
              <a:rPr lang="en-US" dirty="0" smtClean="0"/>
              <a:t>Example: How many people have “high” and “low” levels of job satisfaction?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8472" y="3729038"/>
          <a:ext cx="598932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5" imgW="5956042" imgH="3138788" progId="Word.Document.12">
                  <p:embed/>
                </p:oleObj>
              </mc:Choice>
              <mc:Fallback>
                <p:oleObj name="Document" r:id="rId5" imgW="5956042" imgH="3138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472" y="3729038"/>
                        <a:ext cx="598932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4904232" y="3729038"/>
                <a:ext cx="6559296" cy="2915602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Step 1: Calculate column mean (average)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Average job satisfaction rating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7+7+7+8+3+4+4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 = 5.71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32" y="3729038"/>
                <a:ext cx="6559296" cy="2915602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7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(or median) splits</a:t>
            </a:r>
          </a:p>
          <a:p>
            <a:pPr lvl="1"/>
            <a:r>
              <a:rPr lang="en-US" dirty="0" smtClean="0"/>
              <a:t>A method used to estimate the number of “high” vs. “low” responses observed in a dataset </a:t>
            </a:r>
          </a:p>
          <a:p>
            <a:pPr lvl="1"/>
            <a:r>
              <a:rPr lang="en-US" dirty="0" smtClean="0"/>
              <a:t>Example: How many people have “high” and “low” levels of job satisfaction?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926210"/>
              </p:ext>
            </p:extLst>
          </p:nvPr>
        </p:nvGraphicFramePr>
        <p:xfrm>
          <a:off x="728472" y="3729038"/>
          <a:ext cx="598932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4" imgW="5956042" imgH="3138788" progId="Word.Document.12">
                  <p:embed/>
                </p:oleObj>
              </mc:Choice>
              <mc:Fallback>
                <p:oleObj name="Document" r:id="rId4" imgW="5956042" imgH="3138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472" y="3729038"/>
                        <a:ext cx="598932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4904232" y="3729038"/>
                <a:ext cx="6559296" cy="2915602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Step 1: Calculate column mean (average)</a:t>
                </a:r>
              </a:p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Average job satisfaction rating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7+7+7+8+3+4+4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 = 5.71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Step 2: Rearrange observed data (largest 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smallest)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32" y="3729038"/>
                <a:ext cx="6559296" cy="291560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57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(or median) splits</a:t>
            </a:r>
          </a:p>
          <a:p>
            <a:pPr lvl="1"/>
            <a:r>
              <a:rPr lang="en-US" dirty="0" smtClean="0"/>
              <a:t>A method used to estimate the number of “high” vs. “low” responses observed in a dataset </a:t>
            </a:r>
          </a:p>
          <a:p>
            <a:pPr lvl="1"/>
            <a:r>
              <a:rPr lang="en-US" dirty="0" smtClean="0"/>
              <a:t>Example: How many people have “high” and “low” levels of job satisfaction?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82229"/>
              </p:ext>
            </p:extLst>
          </p:nvPr>
        </p:nvGraphicFramePr>
        <p:xfrm>
          <a:off x="728472" y="3729038"/>
          <a:ext cx="598932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5956042" imgH="3138788" progId="Word.Document.12">
                  <p:embed/>
                </p:oleObj>
              </mc:Choice>
              <mc:Fallback>
                <p:oleObj name="Document" r:id="rId4" imgW="5956042" imgH="3138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472" y="3729038"/>
                        <a:ext cx="598932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4904232" y="3729038"/>
                <a:ext cx="6559296" cy="2915602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Step 1: Calculate column mean (average)</a:t>
                </a:r>
              </a:p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Average job satisfaction rating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7+7+7+8+3+4+4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 = 5.71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Step 2: Rearrange observed data (largest 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 smallest)</a:t>
                </a:r>
              </a:p>
              <a:p>
                <a:endParaRPr lang="en-US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Step 3: Identify “high” (i.e., &gt; 5.71) vs. “low” (i.e., &lt; 5.71) scores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32" y="3729038"/>
                <a:ext cx="6559296" cy="291560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1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(or median) splits</a:t>
            </a:r>
          </a:p>
          <a:p>
            <a:pPr lvl="1"/>
            <a:r>
              <a:rPr lang="en-US" dirty="0" smtClean="0"/>
              <a:t>A method used to estimate the number of “high” vs. “low” responses observed in a dataset </a:t>
            </a:r>
          </a:p>
          <a:p>
            <a:pPr lvl="1"/>
            <a:r>
              <a:rPr lang="en-US" dirty="0" smtClean="0"/>
              <a:t>Example: How many people have “high” and “low” levels of job satisfaction?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28472" y="3729038"/>
          <a:ext cx="598932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5956042" imgH="3138788" progId="Word.Document.12">
                  <p:embed/>
                </p:oleObj>
              </mc:Choice>
              <mc:Fallback>
                <p:oleObj name="Document" r:id="rId4" imgW="5956042" imgH="3138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472" y="3729038"/>
                        <a:ext cx="598932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4904232" y="3729038"/>
                <a:ext cx="6559296" cy="2915602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Step 1: Calculate column mean (average)</a:t>
                </a:r>
              </a:p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Average job satisfaction rating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7+7+7+8+3+4+4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 = 5.71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Step 2: Rearrange observed data (largest 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 smallest)</a:t>
                </a:r>
              </a:p>
              <a:p>
                <a:endParaRPr lang="en-US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3: Identify “high” (i.e., &gt; 5.71) vs. “low” (i.e., &lt; 5.71) scores</a:t>
                </a:r>
              </a:p>
              <a:p>
                <a:endParaRPr lang="en-US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Step 4: Calculate “high” vs. “low” frequencies and percentages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32" y="3729038"/>
                <a:ext cx="6559296" cy="291560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1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(or median) splits</a:t>
            </a:r>
          </a:p>
          <a:p>
            <a:pPr lvl="1"/>
            <a:r>
              <a:rPr lang="en-US" dirty="0" smtClean="0"/>
              <a:t>A method used to estimate the number of “high” vs. “low” responses observed in a dataset </a:t>
            </a:r>
          </a:p>
          <a:p>
            <a:pPr lvl="1"/>
            <a:r>
              <a:rPr lang="en-US" dirty="0" smtClean="0"/>
              <a:t>Example: How many people have “high” and “low” levels of job satisfaction?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28472" y="3729038"/>
          <a:ext cx="598932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5956042" imgH="3138788" progId="Word.Document.12">
                  <p:embed/>
                </p:oleObj>
              </mc:Choice>
              <mc:Fallback>
                <p:oleObj name="Document" r:id="rId4" imgW="5956042" imgH="3138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472" y="3729038"/>
                        <a:ext cx="598932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4904232" y="3729038"/>
                <a:ext cx="6559296" cy="2915602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Step 1: Calculate column mean (average)</a:t>
                </a:r>
              </a:p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Average job satisfaction rating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7+7+7+8+3+4+4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 = 5.71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Step 2: Rearrange observed data (largest 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 smallest)</a:t>
                </a:r>
              </a:p>
              <a:p>
                <a:endParaRPr lang="en-US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3: Identify “high” (i.e., &gt; 5.71) vs. “low” (i.e., &lt; 5.71) scores</a:t>
                </a:r>
              </a:p>
              <a:p>
                <a:endParaRPr lang="en-US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Step 4: Calculate “high” vs. “low” frequencies and percentages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32" y="3729038"/>
                <a:ext cx="6559296" cy="291560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5355336" y="1144588"/>
            <a:ext cx="2203704" cy="96169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accent1"/>
                </a:solidFill>
              </a:rPr>
              <a:t>4 out 7 =“high” scores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4/7 = .57 (57%)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946136" y="1144588"/>
            <a:ext cx="2203704" cy="96169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6"/>
                </a:solidFill>
              </a:rPr>
              <a:t>3</a:t>
            </a:r>
            <a:r>
              <a:rPr lang="en-US" sz="1600" dirty="0" smtClean="0">
                <a:solidFill>
                  <a:schemeClr val="accent6"/>
                </a:solidFill>
              </a:rPr>
              <a:t> out 7 =“low” scores</a:t>
            </a:r>
          </a:p>
          <a:p>
            <a:endParaRPr lang="en-US" sz="1600" dirty="0">
              <a:solidFill>
                <a:schemeClr val="accent6"/>
              </a:solidFill>
            </a:endParaRPr>
          </a:p>
          <a:p>
            <a:r>
              <a:rPr lang="en-US" sz="1600" dirty="0">
                <a:solidFill>
                  <a:schemeClr val="accent6"/>
                </a:solidFill>
              </a:rPr>
              <a:t>3</a:t>
            </a:r>
            <a:r>
              <a:rPr lang="en-US" sz="1600" dirty="0" smtClean="0">
                <a:solidFill>
                  <a:schemeClr val="accent6"/>
                </a:solidFill>
              </a:rPr>
              <a:t>/7 = .43 (43%)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2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9/23/2019 </a:t>
            </a:r>
          </a:p>
          <a:p>
            <a:pPr lvl="1"/>
            <a:r>
              <a:rPr lang="en-US" dirty="0"/>
              <a:t>Central tendency and shape; interpretation and communication; issues in datasets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9/25/2019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Assess whether or not two means are *statistically* different from each other (i.e., a </a:t>
            </a:r>
            <a:r>
              <a:rPr lang="en-US" i="1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-test)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9/30/2019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Assess whether or not multiple means are *statistically different from each other (i.e., ANOVA test)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10/2/2019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Module 2 recap and software tutorial (R </a:t>
            </a:r>
            <a:r>
              <a:rPr lang="en-US" i="1" u="sng" dirty="0" smtClean="0">
                <a:solidFill>
                  <a:schemeClr val="bg1"/>
                </a:solidFill>
              </a:rPr>
              <a:t>must</a:t>
            </a:r>
            <a:r>
              <a:rPr lang="en-US" dirty="0" smtClean="0">
                <a:solidFill>
                  <a:schemeClr val="bg1"/>
                </a:solidFill>
              </a:rPr>
              <a:t> be installed by this date!!)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10/7/2019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In-class exercise for credit (i.e., a hackathon)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Applying what we learned in M2 to ascertain whether or not a meaningful group difference exists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90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tendency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Mean, median,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3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tendency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Mean, median,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36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tendency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Mean, median, mode</a:t>
            </a:r>
          </a:p>
          <a:p>
            <a:endParaRPr lang="en-US" dirty="0"/>
          </a:p>
          <a:p>
            <a:r>
              <a:rPr lang="en-US" dirty="0" smtClean="0"/>
              <a:t>Honestly, we are mostly just interested in the </a:t>
            </a:r>
            <a:r>
              <a:rPr lang="en-US" b="1" u="sng" dirty="0" smtClean="0"/>
              <a:t>mean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8050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Skewness</a:t>
            </a:r>
          </a:p>
          <a:p>
            <a:endParaRPr lang="en-US" b="1" u="sng" dirty="0"/>
          </a:p>
          <a:p>
            <a:r>
              <a:rPr lang="en-US" dirty="0" smtClean="0"/>
              <a:t>Kurtosis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12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Skewness</a:t>
            </a:r>
          </a:p>
          <a:p>
            <a:endParaRPr lang="en-US" b="1" u="sng" dirty="0"/>
          </a:p>
          <a:p>
            <a:r>
              <a:rPr lang="en-US" dirty="0" smtClean="0"/>
              <a:t>Kurtosis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92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data</a:t>
            </a:r>
          </a:p>
          <a:p>
            <a:endParaRPr lang="en-US" dirty="0"/>
          </a:p>
          <a:p>
            <a:r>
              <a:rPr lang="en-US" dirty="0" smtClean="0"/>
              <a:t>Outliers</a:t>
            </a:r>
          </a:p>
          <a:p>
            <a:endParaRPr lang="en-US" dirty="0"/>
          </a:p>
          <a:p>
            <a:r>
              <a:rPr lang="en-US" dirty="0" smtClean="0"/>
              <a:t>Range restriction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26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9/23/2019 </a:t>
            </a:r>
          </a:p>
          <a:p>
            <a:pPr lvl="1"/>
            <a:r>
              <a:rPr lang="en-US" dirty="0"/>
              <a:t>Central tendency and shape; interpretation and communication; issues in datasets</a:t>
            </a:r>
          </a:p>
          <a:p>
            <a:pPr lvl="1"/>
            <a:endParaRPr lang="en-US" dirty="0"/>
          </a:p>
          <a:p>
            <a:r>
              <a:rPr lang="en-US" dirty="0" smtClean="0"/>
              <a:t>9/25/2019</a:t>
            </a:r>
          </a:p>
          <a:p>
            <a:pPr lvl="1"/>
            <a:r>
              <a:rPr lang="en-US" dirty="0" smtClean="0"/>
              <a:t>Assess whether or not two means are *statistically* different from each other (i.e., a </a:t>
            </a:r>
            <a:r>
              <a:rPr lang="en-US" i="1" dirty="0" smtClean="0"/>
              <a:t>t</a:t>
            </a:r>
            <a:r>
              <a:rPr lang="en-US" dirty="0" smtClean="0"/>
              <a:t>-test)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9/30/2019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Assess whether or not multiple means are *statistically different from each other (i.e., ANOVA test)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10/2/2019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Module 2 recap and software tutorial (R </a:t>
            </a:r>
            <a:r>
              <a:rPr lang="en-US" i="1" u="sng" dirty="0" smtClean="0">
                <a:solidFill>
                  <a:schemeClr val="bg1"/>
                </a:solidFill>
              </a:rPr>
              <a:t>must</a:t>
            </a:r>
            <a:r>
              <a:rPr lang="en-US" dirty="0" smtClean="0">
                <a:solidFill>
                  <a:schemeClr val="bg1"/>
                </a:solidFill>
              </a:rPr>
              <a:t> be installed by this date!!)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10/7/2019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In-class exercise for credit (i.e., a hackathon)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Applying what we learned in M2 to ascertain whether or not a meaningful group difference exists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9/23/2019 </a:t>
            </a:r>
          </a:p>
          <a:p>
            <a:pPr lvl="1"/>
            <a:r>
              <a:rPr lang="en-US" dirty="0"/>
              <a:t>Central tendency and shape; interpretation and communication; issues in datasets</a:t>
            </a:r>
          </a:p>
          <a:p>
            <a:pPr lvl="1"/>
            <a:endParaRPr lang="en-US" dirty="0"/>
          </a:p>
          <a:p>
            <a:r>
              <a:rPr lang="en-US" dirty="0" smtClean="0"/>
              <a:t>9/25/2019</a:t>
            </a:r>
          </a:p>
          <a:p>
            <a:pPr lvl="1"/>
            <a:r>
              <a:rPr lang="en-US" dirty="0" smtClean="0"/>
              <a:t>Assess whether or not two means are *statistically* different from each other (i.e., a </a:t>
            </a:r>
            <a:r>
              <a:rPr lang="en-US" i="1" dirty="0" smtClean="0"/>
              <a:t>t</a:t>
            </a:r>
            <a:r>
              <a:rPr lang="en-US" dirty="0" smtClean="0"/>
              <a:t>-test)</a:t>
            </a:r>
          </a:p>
          <a:p>
            <a:pPr lvl="1"/>
            <a:endParaRPr lang="en-US" dirty="0"/>
          </a:p>
          <a:p>
            <a:r>
              <a:rPr lang="en-US" dirty="0" smtClean="0"/>
              <a:t>9/30/2019</a:t>
            </a:r>
          </a:p>
          <a:p>
            <a:pPr lvl="1"/>
            <a:r>
              <a:rPr lang="en-US" dirty="0" smtClean="0"/>
              <a:t>Assess whether or not multiple means are *statistically different from each other (i.e., ANOVA test)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10/2/2019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Module 2 recap and software tutorial (R </a:t>
            </a:r>
            <a:r>
              <a:rPr lang="en-US" i="1" u="sng" dirty="0" smtClean="0">
                <a:solidFill>
                  <a:schemeClr val="bg1"/>
                </a:solidFill>
              </a:rPr>
              <a:t>must</a:t>
            </a:r>
            <a:r>
              <a:rPr lang="en-US" dirty="0" smtClean="0">
                <a:solidFill>
                  <a:schemeClr val="bg1"/>
                </a:solidFill>
              </a:rPr>
              <a:t> be installed by this date!!)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10/7/2019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In-class exercise for credit (i.e., a hackathon)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Applying what we learned in M2 to ascertain whether or not a meaningful group difference exists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7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9/23/2019 </a:t>
            </a:r>
          </a:p>
          <a:p>
            <a:pPr lvl="1"/>
            <a:r>
              <a:rPr lang="en-US" dirty="0"/>
              <a:t>Central tendency and shape; interpretation and communication; issues in datasets</a:t>
            </a:r>
          </a:p>
          <a:p>
            <a:pPr lvl="1"/>
            <a:endParaRPr lang="en-US" dirty="0"/>
          </a:p>
          <a:p>
            <a:r>
              <a:rPr lang="en-US" dirty="0" smtClean="0"/>
              <a:t>9/25/2019</a:t>
            </a:r>
          </a:p>
          <a:p>
            <a:pPr lvl="1"/>
            <a:r>
              <a:rPr lang="en-US" dirty="0" smtClean="0"/>
              <a:t>Assess whether or not two means are *statistically* different from each other (i.e., a </a:t>
            </a:r>
            <a:r>
              <a:rPr lang="en-US" i="1" dirty="0" smtClean="0"/>
              <a:t>t</a:t>
            </a:r>
            <a:r>
              <a:rPr lang="en-US" dirty="0" smtClean="0"/>
              <a:t>-test)</a:t>
            </a:r>
          </a:p>
          <a:p>
            <a:pPr lvl="1"/>
            <a:endParaRPr lang="en-US" dirty="0"/>
          </a:p>
          <a:p>
            <a:r>
              <a:rPr lang="en-US" dirty="0" smtClean="0"/>
              <a:t>9/30/2019</a:t>
            </a:r>
          </a:p>
          <a:p>
            <a:pPr lvl="1"/>
            <a:r>
              <a:rPr lang="en-US" dirty="0" smtClean="0"/>
              <a:t>Assess whether or not multiple means are *statistically different from each other (i.e., ANOVA test)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10/2/2019</a:t>
            </a:r>
          </a:p>
          <a:p>
            <a:pPr lvl="1"/>
            <a:r>
              <a:rPr lang="en-US" dirty="0" smtClean="0"/>
              <a:t>Module 2 recap and software tutorial (R </a:t>
            </a:r>
            <a:r>
              <a:rPr lang="en-US" i="1" u="sng" dirty="0" smtClean="0"/>
              <a:t>must</a:t>
            </a:r>
            <a:r>
              <a:rPr lang="en-US" dirty="0" smtClean="0"/>
              <a:t> be installed by this date!!)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10/7/2019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In-class exercise for credit (i.e., a hackathon)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Applying what we learned in M2 to ascertain whether or not a meaningful group difference exists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9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9/23/2019 </a:t>
            </a:r>
          </a:p>
          <a:p>
            <a:pPr lvl="1"/>
            <a:r>
              <a:rPr lang="en-US" dirty="0" smtClean="0"/>
              <a:t>Central tendency and shape; interpretation and communication; issues in datasets</a:t>
            </a:r>
          </a:p>
          <a:p>
            <a:pPr lvl="1"/>
            <a:endParaRPr lang="en-US" dirty="0"/>
          </a:p>
          <a:p>
            <a:r>
              <a:rPr lang="en-US" dirty="0" smtClean="0"/>
              <a:t>9/25/2019</a:t>
            </a:r>
          </a:p>
          <a:p>
            <a:pPr lvl="1"/>
            <a:r>
              <a:rPr lang="en-US" dirty="0" smtClean="0"/>
              <a:t>Assess whether or not two means are *statistically* different from each other (i.e., a </a:t>
            </a:r>
            <a:r>
              <a:rPr lang="en-US" i="1" dirty="0" smtClean="0"/>
              <a:t>t</a:t>
            </a:r>
            <a:r>
              <a:rPr lang="en-US" dirty="0" smtClean="0"/>
              <a:t>-test)</a:t>
            </a:r>
          </a:p>
          <a:p>
            <a:pPr lvl="1"/>
            <a:endParaRPr lang="en-US" dirty="0"/>
          </a:p>
          <a:p>
            <a:r>
              <a:rPr lang="en-US" dirty="0" smtClean="0"/>
              <a:t>9/30/2019</a:t>
            </a:r>
          </a:p>
          <a:p>
            <a:pPr lvl="1"/>
            <a:r>
              <a:rPr lang="en-US" dirty="0" smtClean="0"/>
              <a:t>Assess whether or not multiple means are *statistically different from each other (i.e., ANOVA test)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10/2/2019</a:t>
            </a:r>
          </a:p>
          <a:p>
            <a:pPr lvl="1"/>
            <a:r>
              <a:rPr lang="en-US" dirty="0" smtClean="0"/>
              <a:t>Module 2 recap and software tutorial (R </a:t>
            </a:r>
            <a:r>
              <a:rPr lang="en-US" i="1" u="sng" dirty="0" smtClean="0"/>
              <a:t>must</a:t>
            </a:r>
            <a:r>
              <a:rPr lang="en-US" dirty="0" smtClean="0"/>
              <a:t> be installed by this date!!)</a:t>
            </a:r>
          </a:p>
          <a:p>
            <a:pPr lvl="1"/>
            <a:endParaRPr lang="en-US" dirty="0"/>
          </a:p>
          <a:p>
            <a:r>
              <a:rPr lang="en-US" dirty="0" smtClean="0"/>
              <a:t>10/7/2019</a:t>
            </a:r>
          </a:p>
          <a:p>
            <a:pPr lvl="1"/>
            <a:r>
              <a:rPr lang="en-US" dirty="0" smtClean="0"/>
              <a:t>In-class exercise for credit (i.e., a hackathon) </a:t>
            </a:r>
          </a:p>
          <a:p>
            <a:pPr lvl="1"/>
            <a:r>
              <a:rPr lang="en-US" dirty="0" smtClean="0"/>
              <a:t>Applying what we learned in M2 to ascertain whether or not a meaningful group difference exists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3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get started!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distribution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3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1610</Words>
  <Application>Microsoft Office PowerPoint</Application>
  <PresentationFormat>Widescreen</PresentationFormat>
  <Paragraphs>300</Paragraphs>
  <Slides>36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</vt:lpstr>
      <vt:lpstr>Office Theme</vt:lpstr>
      <vt:lpstr>Microsoft Word Document</vt:lpstr>
      <vt:lpstr>Document</vt:lpstr>
      <vt:lpstr>Module 2: Central tendency, shape, and difference in means</vt:lpstr>
      <vt:lpstr>Recap of Module 1 (check list from syllabus; see pages 1-2)</vt:lpstr>
      <vt:lpstr>Agenda for Module 2</vt:lpstr>
      <vt:lpstr>Agenda for Module 2</vt:lpstr>
      <vt:lpstr>Agenda for Module 2</vt:lpstr>
      <vt:lpstr>Agenda for Module 2</vt:lpstr>
      <vt:lpstr>Agenda for Module 2</vt:lpstr>
      <vt:lpstr>Agenda for Module 2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Summarizing Data</vt:lpstr>
      <vt:lpstr>Central tendency </vt:lpstr>
      <vt:lpstr>Central tendency </vt:lpstr>
      <vt:lpstr>Central tendency </vt:lpstr>
      <vt:lpstr>Variance</vt:lpstr>
      <vt:lpstr>Shape </vt:lpstr>
      <vt:lpstr>Threats to descriptive statistics</vt:lpstr>
      <vt:lpstr>Interpreting descriptive statistics</vt:lpstr>
    </vt:vector>
  </TitlesOfParts>
  <Company>West Virginia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Field</dc:creator>
  <cp:lastModifiedBy>James Field </cp:lastModifiedBy>
  <cp:revision>70</cp:revision>
  <dcterms:created xsi:type="dcterms:W3CDTF">2019-09-09T14:13:22Z</dcterms:created>
  <dcterms:modified xsi:type="dcterms:W3CDTF">2019-09-25T18:13:17Z</dcterms:modified>
</cp:coreProperties>
</file>