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344" r:id="rId4"/>
    <p:sldId id="345" r:id="rId5"/>
    <p:sldId id="348" r:id="rId6"/>
    <p:sldId id="346" r:id="rId7"/>
    <p:sldId id="347" r:id="rId8"/>
    <p:sldId id="353" r:id="rId9"/>
    <p:sldId id="354" r:id="rId10"/>
    <p:sldId id="360" r:id="rId11"/>
    <p:sldId id="361" r:id="rId12"/>
    <p:sldId id="367" r:id="rId13"/>
    <p:sldId id="362" r:id="rId14"/>
    <p:sldId id="368" r:id="rId15"/>
    <p:sldId id="366" r:id="rId16"/>
    <p:sldId id="355" r:id="rId17"/>
    <p:sldId id="359" r:id="rId18"/>
    <p:sldId id="363" r:id="rId19"/>
    <p:sldId id="364" r:id="rId20"/>
    <p:sldId id="365" r:id="rId21"/>
    <p:sldId id="369" r:id="rId22"/>
    <p:sldId id="372" r:id="rId23"/>
    <p:sldId id="373" r:id="rId24"/>
    <p:sldId id="370" r:id="rId25"/>
    <p:sldId id="356" r:id="rId26"/>
    <p:sldId id="358" r:id="rId27"/>
    <p:sldId id="374" r:id="rId28"/>
    <p:sldId id="375" r:id="rId29"/>
    <p:sldId id="376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71" autoAdjust="0"/>
  </p:normalViewPr>
  <p:slideViewPr>
    <p:cSldViewPr snapToGrid="0">
      <p:cViewPr varScale="1">
        <p:scale>
          <a:sx n="79" d="100"/>
          <a:sy n="79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A396C-014A-4B84-9248-99C232D2FB5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D78B9-5A3F-4B42-ADA1-C685E328E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6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C89-3DE8-466C-83F1-5BA89D03FB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AD03-E9E5-40CC-BA42-4DEFCB9B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 smtClean="0"/>
              <a:t>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 Linear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MSIR 525</a:t>
            </a:r>
          </a:p>
          <a:p>
            <a:endParaRPr lang="en-US" dirty="0"/>
          </a:p>
          <a:p>
            <a:r>
              <a:rPr lang="en-US" dirty="0" smtClean="0"/>
              <a:t>October 14-28,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2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16096"/>
            <a:ext cx="10515600" cy="244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16096"/>
            <a:ext cx="10515600" cy="2442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NO LONGER DEALING WITH UNIVARIATE STATISTICS 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450336"/>
            <a:ext cx="4258056" cy="314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NO LONGER DEALING WITH UNIVARIATE STATISTICS (MODULE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51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450336"/>
            <a:ext cx="4258056" cy="314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NO LONGER DEALING WITH UNIVARIATE STATISTICS (MODULE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450336"/>
            <a:ext cx="4258056" cy="314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MEAN?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(E.G., MEAN) SUMMARIZE DATA PERTAINING TO JUST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(MODULE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450336"/>
            <a:ext cx="4258056" cy="314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NO LONGER DEALING WITH UNIVARIATE STATISTICS (MODULE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ARE DEALING WITH BIVARIATE STATISTICS (MODULE 3)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450336"/>
            <a:ext cx="4258056" cy="314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MEAN?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(E.G., MEAN) SUMMARIZE DATA PERTAINING TO JUST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(MODULE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4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450336"/>
            <a:ext cx="4258056" cy="314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NO LONGER DEALING WITH UNIVARIATE STATISTICS (MODULE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ARE DEALING WITH BIVARIATE STATISTICS (MODULE 3)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450336"/>
            <a:ext cx="4258056" cy="314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MEAN?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(E.G., MEAN) SUMMARIZE DATA PERTAINING TO JUST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(MODULE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ARE INTERESTED IN THE RELATION BETWEEN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 (MODULE 3)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7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1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r>
              <a:rPr lang="en-US" dirty="0" smtClean="0"/>
              <a:t>Effectively, you want to assess the validity of the organization’s current screening tool(s)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7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r>
              <a:rPr lang="en-US" dirty="0" smtClean="0"/>
              <a:t>Effectively, you want to assess the validity of the organization’s current screening tool(s)</a:t>
            </a:r>
          </a:p>
          <a:p>
            <a:pPr lvl="1"/>
            <a:r>
              <a:rPr lang="en-US" dirty="0" smtClean="0"/>
              <a:t>In other words, are the screening tools useful for forecasting important outcomes that will affect organizational performance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0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94176"/>
            <a:ext cx="4218432" cy="2357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could univariate statistics be used in the aforementioned example?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Module </a:t>
            </a:r>
            <a:r>
              <a:rPr lang="en-US" dirty="0" smtClean="0"/>
              <a:t>2 </a:t>
            </a:r>
            <a:r>
              <a:rPr lang="en-US" dirty="0" smtClean="0"/>
              <a:t>(check list from syllabus; see pages 1-2)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learned about </a:t>
            </a:r>
            <a:r>
              <a:rPr lang="en-US" dirty="0" smtClean="0"/>
              <a:t>several issues in data sets (e.g., outliers, missing data, non-normal distributions) that may bring into question the robustness of empirical results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developed </a:t>
            </a:r>
            <a:r>
              <a:rPr lang="en-US" dirty="0" smtClean="0"/>
              <a:t>R code that will estimate descriptive statistics for a set of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learned about the importance of interpreting and communicating descriptive statistics (e.g., in tandem, visually and empirically)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Although we did not perform an ANOVA to assess if means differed across multiple groups, we discuss the technique’s utility and limitations</a:t>
            </a:r>
          </a:p>
          <a:p>
            <a:endParaRPr lang="en-US" dirty="0"/>
          </a:p>
          <a:p>
            <a:r>
              <a:rPr lang="en-US" dirty="0" smtClean="0"/>
              <a:t>We learned how to perform a t-test; interpret its results; use its results to inform an evidence-based management decision</a:t>
            </a:r>
          </a:p>
          <a:p>
            <a:pPr lvl="1"/>
            <a:r>
              <a:rPr lang="en-US" dirty="0" smtClean="0"/>
              <a:t>Importantly, we learned how to “explore further” to gain a better understanding of what the data are telling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6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94176"/>
            <a:ext cx="4218432" cy="2357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could univariate statistics be used in the aforementioned example?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summarize the central tendency of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8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94176"/>
            <a:ext cx="4218432" cy="2357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could univariate statistics be used in the aforementioned example?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summarize the central tendency of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694176"/>
            <a:ext cx="4218432" cy="2357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bivariate statistics be used in the aforementioned example?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8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94176"/>
            <a:ext cx="4218432" cy="2357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could univariate statistics be used in the aforementioned example?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summarize the central tendency of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694176"/>
            <a:ext cx="4218432" cy="2357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bivariate statistics be used in the aforementioned example?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6" name="Picture 2" descr="High Quality I don't know (Good Luck Charlie)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66" y="4341400"/>
            <a:ext cx="2070100" cy="165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86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94176"/>
            <a:ext cx="4218432" cy="2357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could univariate statistics be used in the aforementioned example?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summarize the central tendency of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694176"/>
            <a:ext cx="4218432" cy="2357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bivariate statistics be used in the aforementioned example?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You’re right, we don’t know how to do this just yet (it’s the whole purpose of Module 3!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9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Motivating Example: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694176"/>
            <a:ext cx="4218432" cy="23572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could univariate statistics be used in the aforementioned example?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summarize the central tendency of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694176"/>
            <a:ext cx="4218432" cy="2357248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bivariate statistics be used in the aforementioned example?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i.imgflip.com/3dahx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4440936" cy="62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73496" y="2110078"/>
            <a:ext cx="5379720" cy="3437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let’s go and learn about the correlation coefficient and the simple linear regression model</a:t>
            </a:r>
            <a:endParaRPr lang="en-US" sz="4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82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6592" y="26090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Applicant Test Score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 flipV="1">
            <a:off x="3395472" y="2787968"/>
            <a:ext cx="1249680" cy="91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3395472" y="3706368"/>
            <a:ext cx="1249680" cy="151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5152" y="16906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45152" y="406412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Turnover Behavior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4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6592" y="26090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Applicant Test Score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 flipV="1">
            <a:off x="3395472" y="2787968"/>
            <a:ext cx="1249680" cy="91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3395472" y="3706368"/>
            <a:ext cx="1249680" cy="151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5152" y="16906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45152" y="406412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Turnover Behavior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66304" y="1690688"/>
            <a:ext cx="4218432" cy="4953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these relations be summarized?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can use the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measure the association between variables in each of relation of interest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Test score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Performance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Test score  Turnover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4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6592" y="26090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Applicant Test Score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 flipV="1">
            <a:off x="3395472" y="2787968"/>
            <a:ext cx="1249680" cy="91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3395472" y="3706368"/>
            <a:ext cx="1249680" cy="151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5152" y="16906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45152" y="406412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Turnover Behavior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66304" y="1690688"/>
            <a:ext cx="4218432" cy="5039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these relations be summarized?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can use the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measure the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variables in each of relation of interest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Test score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Performance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Test score  Turnover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subtle, but very important point, is being made here…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997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6592" y="26090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Applicant Test Score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 flipV="1">
            <a:off x="3395472" y="2787968"/>
            <a:ext cx="1249680" cy="91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3395472" y="3706368"/>
            <a:ext cx="1249680" cy="151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5152" y="16906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45152" y="406412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Turnover Behavior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66304" y="1690688"/>
            <a:ext cx="4218432" cy="5039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these relations be summarized?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can use the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measure the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variables in each of relation of interest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Test score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Performance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Test score  Turnover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subtle, but very important point, is being made here…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are looking at the association between two things.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9355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6592" y="26090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Applicant Test Score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 flipV="1">
            <a:off x="3395472" y="2787968"/>
            <a:ext cx="1249680" cy="91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3395472" y="3706368"/>
            <a:ext cx="1249680" cy="151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5152" y="169068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45152" y="4064128"/>
            <a:ext cx="2468880" cy="2194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Turnover Behavior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66304" y="1690688"/>
            <a:ext cx="4218432" cy="5039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these relations be summarized?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can use the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measure the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variables in each of relation of interest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Test score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Performance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Test score  Turnover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subtle, but very important point, is being made here…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are looking at the association between two things.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are not predicting one them from another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8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10/14/2019 </a:t>
            </a:r>
            <a:endParaRPr lang="en-US" dirty="0" smtClean="0"/>
          </a:p>
          <a:p>
            <a:pPr lvl="1"/>
            <a:r>
              <a:rPr lang="en-US" dirty="0" smtClean="0"/>
              <a:t>Review of hackathon exercise; introduction to the general linear model (GLM); an assessment of the GLM assumptions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9/25/2019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Assess whether or not two means are *statistically* different from each other (i.e., a </a:t>
            </a:r>
            <a:r>
              <a:rPr lang="en-US" i="1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-test)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9/30/2019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Assess whether or not multiple means are *statistically different from each other (i.e., ANOVA test)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10/2/2019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Module 2 recap and software tutorial (R </a:t>
            </a:r>
            <a:r>
              <a:rPr lang="en-US" i="1" u="sng" dirty="0" smtClean="0">
                <a:solidFill>
                  <a:schemeClr val="bg1"/>
                </a:solidFill>
              </a:rPr>
              <a:t>must</a:t>
            </a:r>
            <a:r>
              <a:rPr lang="en-US" dirty="0" smtClean="0">
                <a:solidFill>
                  <a:schemeClr val="bg1"/>
                </a:solidFill>
              </a:rPr>
              <a:t> be installed by this date!!)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10/7/2019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In-class exercise for credit (i.e., a hackathon)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90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r>
              <a:rPr lang="en-US" dirty="0" smtClean="0"/>
              <a:t>Effectively, you want to know if the organization’s current screening tools have important validity outcomes.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10/14/2019 </a:t>
            </a:r>
          </a:p>
          <a:p>
            <a:pPr lvl="1"/>
            <a:r>
              <a:rPr lang="en-US" dirty="0"/>
              <a:t>Review of hackathon exercise; introduction to the general linear model (GLM); an assessment of the GLM assumptions</a:t>
            </a:r>
          </a:p>
          <a:p>
            <a:pPr lvl="1"/>
            <a:endParaRPr lang="en-US" dirty="0"/>
          </a:p>
          <a:p>
            <a:r>
              <a:rPr lang="en-US" dirty="0" smtClean="0"/>
              <a:t>10/16/2019</a:t>
            </a:r>
            <a:endParaRPr lang="en-US" dirty="0" smtClean="0"/>
          </a:p>
          <a:p>
            <a:pPr lvl="1"/>
            <a:r>
              <a:rPr lang="en-US" dirty="0" smtClean="0"/>
              <a:t>Procedures to assess the relation between a predictor and a continuous outcome variable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9/30/2019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Assess whether or not multiple means are *statistically different from each other (i.e., ANOVA test)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10/2/2019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Module 2 recap and software tutorial (R </a:t>
            </a:r>
            <a:r>
              <a:rPr lang="en-US" i="1" u="sng" dirty="0" smtClean="0">
                <a:solidFill>
                  <a:schemeClr val="bg1"/>
                </a:solidFill>
              </a:rPr>
              <a:t>must</a:t>
            </a:r>
            <a:r>
              <a:rPr lang="en-US" dirty="0" smtClean="0">
                <a:solidFill>
                  <a:schemeClr val="bg1"/>
                </a:solidFill>
              </a:rPr>
              <a:t> be installed by this date!!)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10/7/2019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In-class exercise for credit (i.e., a hackathon)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10/14/2019 </a:t>
            </a:r>
          </a:p>
          <a:p>
            <a:pPr lvl="1"/>
            <a:r>
              <a:rPr lang="en-US" dirty="0"/>
              <a:t>Review of hackathon exercise; introduction to the general linear model (GLM); an assessment of the GLM assumptions</a:t>
            </a:r>
          </a:p>
          <a:p>
            <a:pPr lvl="1"/>
            <a:endParaRPr lang="en-US" dirty="0"/>
          </a:p>
          <a:p>
            <a:r>
              <a:rPr lang="en-US" dirty="0"/>
              <a:t>10/16/2019</a:t>
            </a:r>
          </a:p>
          <a:p>
            <a:pPr lvl="1"/>
            <a:r>
              <a:rPr lang="en-US" dirty="0"/>
              <a:t>Procedures to assess the relation between a predictor and a continuous outcome variable</a:t>
            </a:r>
          </a:p>
          <a:p>
            <a:pPr lvl="1"/>
            <a:endParaRPr lang="en-US" dirty="0"/>
          </a:p>
          <a:p>
            <a:r>
              <a:rPr lang="en-US" dirty="0" smtClean="0"/>
              <a:t>10/21/2019</a:t>
            </a:r>
            <a:endParaRPr lang="en-US" dirty="0" smtClean="0"/>
          </a:p>
          <a:p>
            <a:pPr lvl="1"/>
            <a:r>
              <a:rPr lang="en-US" dirty="0"/>
              <a:t>Procedures to assess the relation between a predictor and a </a:t>
            </a:r>
            <a:r>
              <a:rPr lang="en-US" dirty="0" smtClean="0"/>
              <a:t>dichotomous outcome </a:t>
            </a:r>
            <a:r>
              <a:rPr lang="en-US" dirty="0"/>
              <a:t>variable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10/2/2019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Module 2 recap and software tutorial (R </a:t>
            </a:r>
            <a:r>
              <a:rPr lang="en-US" i="1" u="sng" dirty="0" smtClean="0">
                <a:solidFill>
                  <a:schemeClr val="bg1"/>
                </a:solidFill>
              </a:rPr>
              <a:t>must</a:t>
            </a:r>
            <a:r>
              <a:rPr lang="en-US" dirty="0" smtClean="0">
                <a:solidFill>
                  <a:schemeClr val="bg1"/>
                </a:solidFill>
              </a:rPr>
              <a:t> be installed by this date!!)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10/7/2019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In-class exercise for credit (i.e., a hackathon)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7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10/14/2019 </a:t>
            </a:r>
          </a:p>
          <a:p>
            <a:pPr lvl="1"/>
            <a:r>
              <a:rPr lang="en-US" dirty="0"/>
              <a:t>Review of hackathon exercise; introduction to the general linear model (GLM); an assessment of the GLM assumptions</a:t>
            </a:r>
          </a:p>
          <a:p>
            <a:pPr lvl="1"/>
            <a:endParaRPr lang="en-US" dirty="0"/>
          </a:p>
          <a:p>
            <a:r>
              <a:rPr lang="en-US" dirty="0"/>
              <a:t>10/16/2019</a:t>
            </a:r>
          </a:p>
          <a:p>
            <a:pPr lvl="1"/>
            <a:r>
              <a:rPr lang="en-US" dirty="0"/>
              <a:t>Procedures to assess the relation between a predictor and a continuous outcome variable</a:t>
            </a:r>
          </a:p>
          <a:p>
            <a:pPr lvl="1"/>
            <a:endParaRPr lang="en-US" dirty="0"/>
          </a:p>
          <a:p>
            <a:r>
              <a:rPr lang="en-US" dirty="0"/>
              <a:t>10/21/2019</a:t>
            </a:r>
          </a:p>
          <a:p>
            <a:pPr lvl="1"/>
            <a:r>
              <a:rPr lang="en-US" dirty="0"/>
              <a:t>Procedures to assess the relation between a predictor and a dichotomous outcome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10/23/2019</a:t>
            </a:r>
            <a:endParaRPr lang="en-US" dirty="0" smtClean="0"/>
          </a:p>
          <a:p>
            <a:pPr lvl="1"/>
            <a:r>
              <a:rPr lang="en-US" dirty="0" smtClean="0"/>
              <a:t>Module </a:t>
            </a:r>
            <a:r>
              <a:rPr lang="en-US" dirty="0" smtClean="0"/>
              <a:t>3 </a:t>
            </a:r>
            <a:r>
              <a:rPr lang="en-US" dirty="0" smtClean="0"/>
              <a:t>recap and software </a:t>
            </a:r>
            <a:r>
              <a:rPr lang="en-US" dirty="0" smtClean="0"/>
              <a:t>tutorial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10/7/2019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In-class exercise for credit (i.e., a hackathon)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Applying what we learned in M2 to ascertain whether or not a meaningful group difference exists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9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10/14/2019 </a:t>
            </a:r>
          </a:p>
          <a:p>
            <a:pPr lvl="1"/>
            <a:r>
              <a:rPr lang="en-US" dirty="0"/>
              <a:t>Review of hackathon exercise; introduction to the general linear model (GLM); an assessment of the GLM </a:t>
            </a:r>
            <a:r>
              <a:rPr lang="en-US" dirty="0" smtClean="0"/>
              <a:t>assumptions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10/16/2019</a:t>
            </a:r>
          </a:p>
          <a:p>
            <a:pPr lvl="1"/>
            <a:r>
              <a:rPr lang="en-US" dirty="0"/>
              <a:t>Procedures to assess the relation between a predictor and a continuous outcome variable</a:t>
            </a:r>
          </a:p>
          <a:p>
            <a:pPr lvl="1"/>
            <a:endParaRPr lang="en-US" dirty="0"/>
          </a:p>
          <a:p>
            <a:r>
              <a:rPr lang="en-US" dirty="0"/>
              <a:t>10/21/2019</a:t>
            </a:r>
          </a:p>
          <a:p>
            <a:pPr lvl="1"/>
            <a:r>
              <a:rPr lang="en-US" dirty="0"/>
              <a:t>Procedures to assess the relation between a predictor and a dichotomous outcome variable</a:t>
            </a:r>
          </a:p>
          <a:p>
            <a:pPr lvl="1"/>
            <a:endParaRPr lang="en-US" dirty="0"/>
          </a:p>
          <a:p>
            <a:r>
              <a:rPr lang="en-US" dirty="0"/>
              <a:t>10/23/2019</a:t>
            </a:r>
          </a:p>
          <a:p>
            <a:pPr lvl="1"/>
            <a:r>
              <a:rPr lang="en-US" dirty="0"/>
              <a:t>Module 3 recap and software tutorial</a:t>
            </a:r>
          </a:p>
          <a:p>
            <a:pPr lvl="1"/>
            <a:endParaRPr lang="en-US" dirty="0"/>
          </a:p>
          <a:p>
            <a:r>
              <a:rPr lang="en-US" dirty="0" smtClean="0"/>
              <a:t>10/28/2019</a:t>
            </a:r>
            <a:endParaRPr lang="en-US" dirty="0" smtClean="0"/>
          </a:p>
          <a:p>
            <a:pPr lvl="1"/>
            <a:r>
              <a:rPr lang="en-US" dirty="0" smtClean="0"/>
              <a:t>In-class exercise for credit (i.e., a hackathon) </a:t>
            </a:r>
          </a:p>
          <a:p>
            <a:pPr lvl="1"/>
            <a:r>
              <a:rPr lang="en-US" dirty="0" smtClean="0"/>
              <a:t>Determine the strongest correlates of employee performance and turnover behavior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3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Module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get started!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an HR Analyst who is interested in knowing if there is a relationship between an individual’s applicant exam score and (a) future job performance and (b) future turnover behavior.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8551</TotalTime>
  <Words>1937</Words>
  <Application>Microsoft Office PowerPoint</Application>
  <PresentationFormat>Widescreen</PresentationFormat>
  <Paragraphs>321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Module 3: General Linear Model</vt:lpstr>
      <vt:lpstr>Recap of Module 2 (check list from syllabus; see pages 1-2)</vt:lpstr>
      <vt:lpstr>Agenda for Module 3</vt:lpstr>
      <vt:lpstr>Agenda for Module 3</vt:lpstr>
      <vt:lpstr>Agenda for Module 3</vt:lpstr>
      <vt:lpstr>Agenda for Module 3</vt:lpstr>
      <vt:lpstr>Agenda for Module 3</vt:lpstr>
      <vt:lpstr>Agenda for Module 3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  <vt:lpstr>Motivating Example:</vt:lpstr>
    </vt:vector>
  </TitlesOfParts>
  <Company>West Virginia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Field</dc:creator>
  <cp:lastModifiedBy>James Field </cp:lastModifiedBy>
  <cp:revision>103</cp:revision>
  <dcterms:created xsi:type="dcterms:W3CDTF">2019-09-09T14:13:22Z</dcterms:created>
  <dcterms:modified xsi:type="dcterms:W3CDTF">2019-10-14T18:14:45Z</dcterms:modified>
</cp:coreProperties>
</file>