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70" r:id="rId6"/>
    <p:sldId id="272" r:id="rId7"/>
    <p:sldId id="273" r:id="rId8"/>
    <p:sldId id="274" r:id="rId9"/>
    <p:sldId id="269" r:id="rId10"/>
    <p:sldId id="260" r:id="rId11"/>
    <p:sldId id="271" r:id="rId12"/>
    <p:sldId id="259" r:id="rId13"/>
    <p:sldId id="265" r:id="rId14"/>
    <p:sldId id="262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24-11-2019 10:54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github.com/sachinjegaonkar/CropInsuranceSolu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Decentralized Crop Insurance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AI/ML &amp; Blockchain Hackathon</a:t>
            </a:r>
          </a:p>
          <a:p>
            <a:r>
              <a:rPr lang="en-US" dirty="0"/>
              <a:t>Hosted By </a:t>
            </a:r>
            <a:r>
              <a:rPr lang="en-US" dirty="0" err="1"/>
              <a:t>Icertis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TechGig</a:t>
            </a:r>
            <a:r>
              <a:rPr lang="en-US" dirty="0" smtClean="0"/>
              <a:t> 2019</a:t>
            </a:r>
          </a:p>
          <a:p>
            <a:endParaRPr lang="en-US" dirty="0" smtClean="0"/>
          </a:p>
          <a:p>
            <a:r>
              <a:rPr lang="en-US" sz="2000" b="1" dirty="0" smtClean="0"/>
              <a:t>A Blockchain technology based </a:t>
            </a:r>
            <a:r>
              <a:rPr lang="en-US" sz="2000" b="1" dirty="0"/>
              <a:t>Crop Insurance Solution</a:t>
            </a:r>
            <a:endParaRPr lang="en-US" sz="2000" b="1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The</a:t>
            </a:r>
          </a:p>
          <a:p>
            <a:pPr marL="0" indent="0" algn="ctr">
              <a:buNone/>
            </a:pPr>
            <a:r>
              <a:rPr lang="en-IN" dirty="0" smtClean="0"/>
              <a:t>Blockchain Technology Based</a:t>
            </a:r>
          </a:p>
          <a:p>
            <a:pPr marL="0" indent="0" algn="ctr">
              <a:buNone/>
            </a:pPr>
            <a:r>
              <a:rPr lang="en-IN" dirty="0" smtClean="0"/>
              <a:t>Decentralized Crop </a:t>
            </a:r>
            <a:r>
              <a:rPr lang="en-IN" dirty="0"/>
              <a:t>Insurance Solution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Crop </a:t>
            </a:r>
            <a:r>
              <a:rPr lang="en-IN" dirty="0">
                <a:hlinkClick r:id="rId2"/>
              </a:rPr>
              <a:t>Insurance 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GitHub - </a:t>
            </a: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Crop Insurance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Cloud Platform to Host the Blockchain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– For Weather and Wind Data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Web3.js – User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Truffle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Digital Wallet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 – Development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 – Mobile Interface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 txBox="1">
            <a:spLocks/>
          </p:cNvSpPr>
          <p:nvPr/>
        </p:nvSpPr>
        <p:spPr>
          <a:xfrm>
            <a:off x="838200" y="3665863"/>
            <a:ext cx="10515600" cy="2201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Team Super Programmers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 smtClean="0"/>
              <a:t>Parvez Mulla</a:t>
            </a:r>
          </a:p>
          <a:p>
            <a:pPr algn="ctr"/>
            <a:r>
              <a:rPr lang="en-US" sz="1800" dirty="0" smtClean="0"/>
              <a:t>and</a:t>
            </a:r>
          </a:p>
          <a:p>
            <a:pPr algn="ctr"/>
            <a:r>
              <a:rPr lang="en-US" sz="1800" b="1" dirty="0" smtClean="0"/>
              <a:t>Sachin Jegaonkar</a:t>
            </a:r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</a:t>
            </a:r>
            <a:r>
              <a:rPr lang="en-US" dirty="0"/>
              <a:t>Application is </a:t>
            </a:r>
            <a:r>
              <a:rPr lang="en-US" dirty="0" smtClean="0"/>
              <a:t>Scalable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Scale this solution to Transform </a:t>
            </a:r>
            <a:r>
              <a:rPr lang="en-IN" sz="2000" dirty="0"/>
              <a:t>the </a:t>
            </a:r>
            <a:r>
              <a:rPr lang="en-IN" sz="2000" dirty="0" smtClean="0"/>
              <a:t>Way Crops </a:t>
            </a:r>
            <a:r>
              <a:rPr lang="en-IN" sz="2000" dirty="0"/>
              <a:t>or </a:t>
            </a:r>
            <a:r>
              <a:rPr lang="en-IN" sz="2000" dirty="0" smtClean="0"/>
              <a:t>Food Items </a:t>
            </a:r>
            <a:r>
              <a:rPr lang="en-IN" sz="2000" dirty="0"/>
              <a:t>are </a:t>
            </a:r>
            <a:r>
              <a:rPr lang="en-IN" sz="2000" dirty="0" smtClean="0"/>
              <a:t>Produced </a:t>
            </a:r>
            <a:r>
              <a:rPr lang="en-IN" sz="2000" dirty="0"/>
              <a:t>to </a:t>
            </a:r>
            <a:r>
              <a:rPr lang="en-IN" sz="2000" dirty="0" smtClean="0"/>
              <a:t>Improve the Quality </a:t>
            </a:r>
            <a:r>
              <a:rPr lang="en-IN" sz="2000" dirty="0"/>
              <a:t>Control and Food </a:t>
            </a:r>
            <a:r>
              <a:rPr lang="en-IN" sz="2000" dirty="0" smtClean="0"/>
              <a:t>Safety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Scale this solution to Improve the </a:t>
            </a:r>
            <a:r>
              <a:rPr lang="en-IN" sz="2000" dirty="0"/>
              <a:t>Traceability in the Supply Chain and to </a:t>
            </a:r>
            <a:r>
              <a:rPr lang="en-IN" sz="2000" dirty="0" smtClean="0"/>
              <a:t>Reduce the Food Frauds</a:t>
            </a: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with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</a:t>
            </a:r>
            <a:r>
              <a:rPr lang="en-IN" dirty="0" smtClean="0"/>
              <a:t>Traditional Insurance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Large Players Dominates </a:t>
            </a:r>
            <a:r>
              <a:rPr lang="en-IN" sz="2000" dirty="0"/>
              <a:t>the </a:t>
            </a:r>
            <a:r>
              <a:rPr lang="en-IN" sz="2000" dirty="0" smtClean="0"/>
              <a:t>Market </a:t>
            </a:r>
            <a:r>
              <a:rPr lang="en-IN" sz="2000" dirty="0"/>
              <a:t>and </a:t>
            </a:r>
            <a:r>
              <a:rPr lang="en-IN" sz="2000" dirty="0" smtClean="0"/>
              <a:t>Reap </a:t>
            </a:r>
            <a:r>
              <a:rPr lang="en-IN" sz="2000" dirty="0" smtClean="0"/>
              <a:t>Benefits</a:t>
            </a:r>
          </a:p>
          <a:p>
            <a:endParaRPr lang="en-IN" sz="2000" dirty="0" smtClean="0"/>
          </a:p>
          <a:p>
            <a:r>
              <a:rPr lang="en-US" sz="2000" dirty="0" smtClean="0"/>
              <a:t>Farmers Feel </a:t>
            </a:r>
            <a:r>
              <a:rPr lang="en-US" sz="2000" dirty="0"/>
              <a:t>Treated </a:t>
            </a:r>
            <a:r>
              <a:rPr lang="en-US" sz="2000" dirty="0" smtClean="0"/>
              <a:t>Unfairly, Don’t Understand </a:t>
            </a:r>
            <a:r>
              <a:rPr lang="en-US" sz="2000" dirty="0" smtClean="0"/>
              <a:t>Policies</a:t>
            </a:r>
          </a:p>
          <a:p>
            <a:endParaRPr lang="en-IN" sz="2000" dirty="0" smtClean="0"/>
          </a:p>
          <a:p>
            <a:r>
              <a:rPr lang="en-IN" sz="2000" dirty="0" smtClean="0"/>
              <a:t>Insurance Companies Have Different Reasons To Not To Pay Out </a:t>
            </a:r>
            <a:r>
              <a:rPr lang="en-IN" sz="2000" dirty="0" smtClean="0"/>
              <a:t>Claims</a:t>
            </a:r>
          </a:p>
          <a:p>
            <a:endParaRPr lang="en-IN" sz="2000" dirty="0" smtClean="0"/>
          </a:p>
          <a:p>
            <a:r>
              <a:rPr lang="en-IN" sz="2000" dirty="0"/>
              <a:t>Insurance </a:t>
            </a:r>
            <a:r>
              <a:rPr lang="en-IN" sz="2000" dirty="0" smtClean="0"/>
              <a:t>Companies are Having No Trust and </a:t>
            </a:r>
            <a:r>
              <a:rPr lang="en-IN" sz="2000" dirty="0" smtClean="0"/>
              <a:t>Transparency</a:t>
            </a:r>
          </a:p>
          <a:p>
            <a:endParaRPr lang="en-IN" sz="2000" dirty="0" smtClean="0"/>
          </a:p>
          <a:p>
            <a:r>
              <a:rPr lang="en-IN" sz="2000" dirty="0"/>
              <a:t>Tight </a:t>
            </a:r>
            <a:r>
              <a:rPr lang="en-IN" sz="2000" dirty="0" smtClean="0"/>
              <a:t>Regulation </a:t>
            </a:r>
            <a:r>
              <a:rPr lang="en-IN" sz="2000" dirty="0"/>
              <a:t>is </a:t>
            </a:r>
            <a:r>
              <a:rPr lang="en-IN" sz="2000" dirty="0" smtClean="0"/>
              <a:t>Needed </a:t>
            </a:r>
            <a:r>
              <a:rPr lang="en-IN" sz="2000" dirty="0"/>
              <a:t>to </a:t>
            </a:r>
            <a:r>
              <a:rPr lang="en-IN" sz="2000" dirty="0" smtClean="0"/>
              <a:t>Protect </a:t>
            </a:r>
            <a:r>
              <a:rPr lang="en-IN" sz="2000" dirty="0" smtClean="0"/>
              <a:t>Farmers</a:t>
            </a:r>
          </a:p>
          <a:p>
            <a:endParaRPr lang="en-IN" sz="2000" dirty="0" smtClean="0"/>
          </a:p>
          <a:p>
            <a:r>
              <a:rPr lang="en-IN" sz="2000" dirty="0" smtClean="0"/>
              <a:t>Conflict </a:t>
            </a:r>
            <a:r>
              <a:rPr lang="en-IN" sz="2000" dirty="0"/>
              <a:t>of </a:t>
            </a:r>
            <a:r>
              <a:rPr lang="en-IN" sz="2000" dirty="0" smtClean="0"/>
              <a:t>Information Between Farmers and Insurance Companies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Multi-Node Blockchain Network - Simulates Automatic Claim Settlement</a:t>
            </a:r>
          </a:p>
          <a:p>
            <a:r>
              <a:rPr lang="en-IN" sz="2000" dirty="0" smtClean="0"/>
              <a:t>The Solution Built Upon Ethereum Smart Contracts</a:t>
            </a:r>
          </a:p>
          <a:p>
            <a:r>
              <a:rPr lang="en-IN" sz="2000" dirty="0"/>
              <a:t>Machine Learning </a:t>
            </a:r>
            <a:r>
              <a:rPr lang="en-IN" sz="2000" dirty="0" smtClean="0"/>
              <a:t>Applied </a:t>
            </a:r>
            <a:r>
              <a:rPr lang="en-IN" sz="2000" dirty="0"/>
              <a:t>to </a:t>
            </a:r>
            <a:r>
              <a:rPr lang="en-IN" sz="2000" dirty="0" smtClean="0"/>
              <a:t>The Weather Data Provides Useful Insights</a:t>
            </a:r>
          </a:p>
          <a:p>
            <a:r>
              <a:rPr lang="en-IN" sz="2000" dirty="0" smtClean="0"/>
              <a:t>Facilitates Farmers </a:t>
            </a:r>
            <a:r>
              <a:rPr lang="en-IN" sz="2000" dirty="0"/>
              <a:t>and other </a:t>
            </a:r>
            <a:r>
              <a:rPr lang="en-IN" sz="2000" dirty="0" smtClean="0"/>
              <a:t>Stakeholders To Take Optimum Decisions</a:t>
            </a:r>
          </a:p>
          <a:p>
            <a:r>
              <a:rPr lang="en-US" sz="2000" dirty="0" smtClean="0"/>
              <a:t>Predictive Models Provides High Value Predictions To Help Farmers To Decide</a:t>
            </a:r>
          </a:p>
          <a:p>
            <a:pPr lvl="1"/>
            <a:r>
              <a:rPr lang="en-IN" sz="2000" dirty="0"/>
              <a:t>Crop Quality </a:t>
            </a:r>
            <a:r>
              <a:rPr lang="en-IN" sz="2000" dirty="0" smtClean="0"/>
              <a:t>Recommendations</a:t>
            </a:r>
          </a:p>
          <a:p>
            <a:pPr lvl="1"/>
            <a:r>
              <a:rPr lang="en-IN" sz="2000" dirty="0"/>
              <a:t>Crop </a:t>
            </a:r>
            <a:r>
              <a:rPr lang="en-IN" sz="2000" dirty="0" smtClean="0"/>
              <a:t>Identification</a:t>
            </a:r>
          </a:p>
          <a:p>
            <a:pPr lvl="1"/>
            <a:r>
              <a:rPr lang="en-IN" sz="2000" dirty="0"/>
              <a:t>Crop Yield </a:t>
            </a:r>
            <a:r>
              <a:rPr lang="en-IN" sz="2000" dirty="0" smtClean="0"/>
              <a:t>Prediction</a:t>
            </a:r>
          </a:p>
          <a:p>
            <a:pPr lvl="1"/>
            <a:r>
              <a:rPr lang="en-IN" sz="2000" dirty="0"/>
              <a:t>Crop Demand Prediction</a:t>
            </a:r>
            <a:endParaRPr lang="en-IN" sz="2000" dirty="0" smtClean="0"/>
          </a:p>
          <a:p>
            <a:r>
              <a:rPr lang="en-IN" sz="2000" dirty="0" smtClean="0"/>
              <a:t>Peer-To-Peer model – no need of any middleman to operate the system</a:t>
            </a:r>
          </a:p>
          <a:p>
            <a:r>
              <a:rPr lang="en-IN" sz="2000" dirty="0" smtClean="0"/>
              <a:t>Financial Transactions are Realized using a Digital Wallet</a:t>
            </a:r>
            <a:endParaRPr lang="x-none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Registers for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Providers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Manages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Provider - Design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Policies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Provider –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Interface,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and Blockchain Layer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77" y="1825625"/>
            <a:ext cx="7733245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72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27" y="1825625"/>
            <a:ext cx="8530345" cy="4351338"/>
          </a:xfrm>
        </p:spPr>
      </p:pic>
    </p:spTree>
    <p:extLst>
      <p:ext uri="{BB962C8B-B14F-4D97-AF65-F5344CB8AC3E}">
        <p14:creationId xmlns:p14="http://schemas.microsoft.com/office/powerpoint/2010/main" val="71926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Insurance Service and Data Providers Designs Insurance Product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Signs Up </a:t>
            </a:r>
            <a:r>
              <a:rPr lang="en-IN" sz="2900" dirty="0"/>
              <a:t>for </a:t>
            </a:r>
            <a:r>
              <a:rPr lang="en-IN" sz="2900" dirty="0" smtClean="0"/>
              <a:t>Weather Insurance Product - Registration </a:t>
            </a:r>
            <a:r>
              <a:rPr lang="en-IN" sz="2900" dirty="0"/>
              <a:t>Data and Policy Data is Set Up with Smart Contract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Pays Premium to Insurance Company</a:t>
            </a:r>
            <a:endParaRPr lang="en-IN" sz="29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Through the Season </a:t>
            </a:r>
            <a:r>
              <a:rPr lang="en-IN" sz="2900" dirty="0"/>
              <a:t>the </a:t>
            </a:r>
            <a:r>
              <a:rPr lang="en-IN" sz="2900" dirty="0" smtClean="0"/>
              <a:t>Smart Contract Collects Weather Data from the Data Provider e.g</a:t>
            </a:r>
            <a:r>
              <a:rPr lang="en-IN" sz="2900" dirty="0"/>
              <a:t>. </a:t>
            </a:r>
            <a:endParaRPr lang="en-IN" sz="2900" dirty="0" smtClean="0"/>
          </a:p>
          <a:p>
            <a:pPr lvl="2"/>
            <a:r>
              <a:rPr lang="en-IN" sz="2500" dirty="0" smtClean="0"/>
              <a:t>Soil Temperature </a:t>
            </a:r>
            <a:r>
              <a:rPr lang="en-IN" sz="2500" dirty="0"/>
              <a:t>at different </a:t>
            </a:r>
            <a:r>
              <a:rPr lang="en-IN" sz="2500" dirty="0" smtClean="0"/>
              <a:t>heights</a:t>
            </a:r>
          </a:p>
          <a:p>
            <a:pPr lvl="2"/>
            <a:r>
              <a:rPr lang="en-IN" sz="2500" dirty="0" smtClean="0"/>
              <a:t>Air Temperature</a:t>
            </a:r>
          </a:p>
          <a:p>
            <a:pPr lvl="2"/>
            <a:r>
              <a:rPr lang="en-IN" sz="2500" dirty="0" smtClean="0"/>
              <a:t>Leaf Wetness</a:t>
            </a:r>
          </a:p>
          <a:p>
            <a:pPr lvl="2"/>
            <a:r>
              <a:rPr lang="en-IN" sz="2500" dirty="0" smtClean="0"/>
              <a:t>Rainfall</a:t>
            </a:r>
          </a:p>
          <a:p>
            <a:pPr lvl="2"/>
            <a:r>
              <a:rPr lang="en-IN" sz="2500" dirty="0" smtClean="0"/>
              <a:t>Wind Speed</a:t>
            </a:r>
          </a:p>
          <a:p>
            <a:pPr lvl="2"/>
            <a:r>
              <a:rPr lang="en-IN" sz="2500" dirty="0" smtClean="0"/>
              <a:t>Relative Humidity</a:t>
            </a:r>
          </a:p>
          <a:p>
            <a:pPr lvl="2"/>
            <a:r>
              <a:rPr lang="en-IN" sz="2500" dirty="0" smtClean="0"/>
              <a:t>Solar Radiation</a:t>
            </a:r>
          </a:p>
          <a:p>
            <a:pPr lvl="2"/>
            <a:r>
              <a:rPr lang="en-IN" sz="2500" dirty="0" smtClean="0"/>
              <a:t>Wind Direction </a:t>
            </a:r>
            <a:r>
              <a:rPr lang="en-IN" sz="2500" dirty="0"/>
              <a:t>and </a:t>
            </a:r>
            <a:r>
              <a:rPr lang="en-IN" sz="2500" dirty="0" smtClean="0"/>
              <a:t>Atmospheric Pressure</a:t>
            </a:r>
            <a:endParaRPr lang="en-IN" sz="25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When Weather Threshold </a:t>
            </a:r>
            <a:r>
              <a:rPr lang="en-IN" sz="2900" dirty="0"/>
              <a:t>is reached, </a:t>
            </a:r>
            <a:r>
              <a:rPr lang="en-IN" sz="2900" dirty="0" smtClean="0"/>
              <a:t>Smart Contract gets Triggered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Claim </a:t>
            </a:r>
            <a:r>
              <a:rPr lang="en-IN" sz="2900" dirty="0" err="1" smtClean="0"/>
              <a:t>Payout</a:t>
            </a:r>
            <a:r>
              <a:rPr lang="en-IN" sz="2900" dirty="0" smtClean="0"/>
              <a:t> happens to the Insured Farmer Automatically</a:t>
            </a:r>
            <a:endParaRPr lang="en-IN" sz="29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04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Increased Efficiency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Fairer </a:t>
            </a:r>
            <a:r>
              <a:rPr lang="en-IN" sz="2000" dirty="0"/>
              <a:t>Payment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Quickly get the Claims through Smart </a:t>
            </a:r>
            <a:r>
              <a:rPr lang="en-IN" sz="2000" dirty="0" smtClean="0"/>
              <a:t>Contracts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Take Preventive </a:t>
            </a:r>
            <a:r>
              <a:rPr lang="en-IN" sz="2000" dirty="0" smtClean="0"/>
              <a:t>Actions</a:t>
            </a:r>
          </a:p>
          <a:p>
            <a:r>
              <a:rPr lang="en-IN" sz="2000" dirty="0" smtClean="0"/>
              <a:t>Eliminates </a:t>
            </a:r>
            <a:r>
              <a:rPr lang="en-IN" sz="2000" dirty="0" smtClean="0"/>
              <a:t>the lack of Trust and </a:t>
            </a:r>
            <a:r>
              <a:rPr lang="en-IN" sz="2000" dirty="0" smtClean="0"/>
              <a:t>Transparency</a:t>
            </a:r>
          </a:p>
          <a:p>
            <a:r>
              <a:rPr lang="en-IN" sz="2000" dirty="0" smtClean="0"/>
              <a:t>Eliminates </a:t>
            </a:r>
            <a:r>
              <a:rPr lang="en-IN" sz="2000" dirty="0" smtClean="0"/>
              <a:t>the Existence of </a:t>
            </a:r>
            <a:r>
              <a:rPr lang="en-IN" sz="2000" dirty="0" smtClean="0"/>
              <a:t>Middleman</a:t>
            </a:r>
          </a:p>
          <a:p>
            <a:r>
              <a:rPr lang="en-IN" sz="2000" dirty="0" smtClean="0"/>
              <a:t>Decentralised System</a:t>
            </a:r>
          </a:p>
          <a:p>
            <a:r>
              <a:rPr lang="en-IN" sz="2000" dirty="0" smtClean="0"/>
              <a:t>More </a:t>
            </a:r>
            <a:r>
              <a:rPr lang="en-IN" sz="2000" dirty="0" smtClean="0"/>
              <a:t>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515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Decentralized Crop Insurance Solution By Team Super Programmers</vt:lpstr>
      <vt:lpstr>Agenda</vt:lpstr>
      <vt:lpstr>Problems with Traditional Insurance</vt:lpstr>
      <vt:lpstr>Solution - Platform Description</vt:lpstr>
      <vt:lpstr>The Stakeholders</vt:lpstr>
      <vt:lpstr>Architecture</vt:lpstr>
      <vt:lpstr>How It Works</vt:lpstr>
      <vt:lpstr>How It Works…</vt:lpstr>
      <vt:lpstr>Problems Being Solved</vt:lpstr>
      <vt:lpstr>Demo/ Prototype</vt:lpstr>
      <vt:lpstr>Technology Stack</vt:lpstr>
      <vt:lpstr>Deliverables</vt:lpstr>
      <vt:lpstr>Thank you</vt:lpstr>
      <vt:lpstr>Extended Work – Application is Scalable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73</cp:revision>
  <dcterms:created xsi:type="dcterms:W3CDTF">2019-05-09T10:56:59Z</dcterms:created>
  <dcterms:modified xsi:type="dcterms:W3CDTF">2019-11-24T06:51:14Z</dcterms:modified>
</cp:coreProperties>
</file>