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-9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AC14C-DAEE-4A92-8B8E-A62D934806D5}" type="datetimeFigureOut">
              <a:rPr lang="en-US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1616-3509-4C5B-89DA-BC7B8A8FF9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1616-3509-4C5B-89DA-BC7B8A8FF9B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1616-3509-4C5B-89DA-BC7B8A8FF9B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1616-3509-4C5B-89DA-BC7B8A8FF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1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8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4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ide/StacksOfWax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21308836/12752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aspnet/samples/owin-katan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oyhunt.com/2014/02/your-api-versioning-is-wrong-which-i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400000170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apigee.com/rs/apigee/images/api-design-ebook-2012-03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75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APIs With ASP.NET Web API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 Ide</a:t>
            </a:r>
          </a:p>
          <a:p>
            <a:r>
              <a:rPr lang="en-US" dirty="0"/>
              <a:t>July 13, 2015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Introducing</a:t>
            </a:r>
            <a:br>
              <a:rPr lang="en-US" dirty="0" smtClean="0"/>
            </a:br>
            <a:r>
              <a:rPr lang="en-US" dirty="0" smtClean="0"/>
              <a:t>Stacks of Wax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Scaffolding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17" y="606716"/>
            <a:ext cx="4410691" cy="2381582"/>
          </a:xfrm>
        </p:spPr>
      </p:pic>
      <p:sp>
        <p:nvSpPr>
          <p:cNvPr id="7" name="TextBox 6"/>
          <p:cNvSpPr txBox="1"/>
          <p:nvPr/>
        </p:nvSpPr>
        <p:spPr>
          <a:xfrm>
            <a:off x="4100660" y="2988298"/>
            <a:ext cx="7277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Stacks of Wax is a simple music catalog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Two classes, Artist and Album, with a one-to-many relationship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Uses Entity Framework for data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/1 Shared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StacksOfWax.Models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StacksOfWax.DataAccess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StacksOfWax.DataAccess.Tests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Database Initializer extends </a:t>
            </a:r>
            <a:r>
              <a:rPr lang="en-US" dirty="0" err="1" smtClean="0"/>
              <a:t>DropCreateDatabaseAlways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mssqllocaldb</a:t>
            </a:r>
            <a:r>
              <a:rPr lang="en-US" dirty="0"/>
              <a:t> </a:t>
            </a:r>
            <a:r>
              <a:rPr lang="en-US" dirty="0" smtClean="0"/>
              <a:t> - SQL Server 2014 default instance (</a:t>
            </a:r>
            <a:r>
              <a:rPr lang="en-US" dirty="0" err="1" smtClean="0"/>
              <a:t>localdb</a:t>
            </a:r>
            <a:r>
              <a:rPr lang="en-US" dirty="0"/>
              <a:t>)\</a:t>
            </a:r>
            <a:r>
              <a:rPr lang="en-US" dirty="0" err="1" smtClean="0"/>
              <a:t>MSSQLLocalDB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https://github.com/jamieide/StacksOfWax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br>
              <a:rPr lang="en-US" dirty="0" smtClean="0"/>
            </a:br>
            <a:r>
              <a:rPr lang="en-US" dirty="0" smtClean="0"/>
              <a:t>Katana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2444701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Open Web Interface for .NET</a:t>
            </a:r>
          </a:p>
          <a:p>
            <a:pPr lvl="1"/>
            <a:r>
              <a:rPr lang="en-US" dirty="0" smtClean="0"/>
              <a:t>Specification for interface between .NET server and application</a:t>
            </a:r>
          </a:p>
          <a:p>
            <a:pPr lvl="1"/>
            <a:r>
              <a:rPr lang="en-US" dirty="0" smtClean="0"/>
              <a:t>Katana is Microsoft’s OWIN implementation</a:t>
            </a:r>
          </a:p>
          <a:p>
            <a:pPr lvl="1"/>
            <a:r>
              <a:rPr lang="en-US" dirty="0" smtClean="0"/>
              <a:t>Tighter integration in </a:t>
            </a:r>
            <a:r>
              <a:rPr lang="en-US" dirty="0" err="1" smtClean="0"/>
              <a:t>vNext</a:t>
            </a:r>
            <a:r>
              <a:rPr lang="en-US" dirty="0" smtClean="0"/>
              <a:t> (ASP.NET 5)</a:t>
            </a:r>
          </a:p>
          <a:p>
            <a:r>
              <a:rPr lang="en-US" dirty="0" smtClean="0"/>
              <a:t>Decouples server and host</a:t>
            </a:r>
          </a:p>
          <a:p>
            <a:pPr lvl="1"/>
            <a:r>
              <a:rPr lang="en-US" dirty="0" smtClean="0"/>
              <a:t>Reduces dependency on IIS/</a:t>
            </a:r>
            <a:r>
              <a:rPr lang="en-US" dirty="0" err="1" smtClean="0"/>
              <a:t>System.Web</a:t>
            </a:r>
            <a:endParaRPr lang="en-US" dirty="0" smtClean="0"/>
          </a:p>
          <a:p>
            <a:pPr lvl="1"/>
            <a:r>
              <a:rPr lang="en-US" dirty="0" smtClean="0"/>
              <a:t>Pipeline with middleware</a:t>
            </a:r>
          </a:p>
          <a:p>
            <a:pPr lvl="1"/>
            <a:r>
              <a:rPr lang="en-US" dirty="0" smtClean="0"/>
              <a:t>Self-hosting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7" y="3570400"/>
            <a:ext cx="6106377" cy="182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9090" y="5502350"/>
            <a:ext cx="344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http://stackoverflow.com/a/21308836/12752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24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OWIN &amp; Katana Samples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://www.asp.net/aspnet/samples/owin-katana</a:t>
            </a:r>
            <a:endParaRPr lang="en-US" dirty="0"/>
          </a:p>
          <a:p>
            <a:r>
              <a:rPr lang="en-US" dirty="0" smtClean="0"/>
              <a:t>Visual Studio 2013</a:t>
            </a:r>
          </a:p>
          <a:p>
            <a:pPr lvl="1"/>
            <a:r>
              <a:rPr lang="en-US" dirty="0" smtClean="0"/>
              <a:t>File &gt; New Project</a:t>
            </a:r>
          </a:p>
          <a:p>
            <a:pPr lvl="1"/>
            <a:r>
              <a:rPr lang="en-US" dirty="0" smtClean="0"/>
              <a:t>ASP.NET Web Application</a:t>
            </a:r>
          </a:p>
          <a:p>
            <a:pPr lvl="1"/>
            <a:r>
              <a:rPr lang="en-US" dirty="0" smtClean="0"/>
              <a:t>Empty template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PM&gt; 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microsoft.owin.host.systemweb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PM&gt; 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microsoft.owin.diagnostics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PM&gt;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microsoft.aspnet.owinselfhost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Right-click project, Add &gt; OWIN Startup class</a:t>
            </a: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app.UseWelcomePage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n-US" sz="1400" dirty="0" err="1">
                <a:latin typeface="Consolas" pitchFamily="49" charset="0"/>
                <a:cs typeface="Consolas" pitchFamily="49" charset="0"/>
              </a:rPr>
              <a:t>app.Run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(context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context.Response.ContentType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text/plain“;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context.Response.WriteAsync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("Hello world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!");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Comment out </a:t>
            </a:r>
            <a:r>
              <a:rPr lang="en-US" dirty="0" err="1" smtClean="0"/>
              <a:t>global.asax.cs</a:t>
            </a:r>
            <a:endParaRPr lang="en-US" dirty="0" smtClean="0"/>
          </a:p>
          <a:p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Self-hosting and in-memory hosting</a:t>
            </a:r>
          </a:p>
        </p:txBody>
      </p:sp>
    </p:spTree>
    <p:extLst>
      <p:ext uri="{BB962C8B-B14F-4D97-AF65-F5344CB8AC3E}">
        <p14:creationId xmlns:p14="http://schemas.microsoft.com/office/powerpoint/2010/main" val="9525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208859"/>
              </p:ext>
            </p:extLst>
          </p:nvPr>
        </p:nvGraphicFramePr>
        <p:xfrm>
          <a:off x="3868738" y="863600"/>
          <a:ext cx="766024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30"/>
                <a:gridCol w="2988297"/>
                <a:gridCol w="29600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/v2/artists</a:t>
                      </a:r>
                    </a:p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/artists/v2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consume</a:t>
                      </a:r>
                      <a:r>
                        <a:rPr lang="en-US" baseline="0" dirty="0" smtClean="0"/>
                        <a:t> &amp; test</a:t>
                      </a:r>
                    </a:p>
                    <a:p>
                      <a:r>
                        <a:rPr lang="en-US" baseline="0" dirty="0" smtClean="0"/>
                        <a:t>Resource location changes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Querystring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artists?v</a:t>
                      </a:r>
                      <a:r>
                        <a:rPr lang="en-US" dirty="0" smtClean="0"/>
                        <a:t>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 to consume</a:t>
                      </a:r>
                      <a:r>
                        <a:rPr lang="en-US" baseline="0" dirty="0" smtClean="0"/>
                        <a:t> &amp; test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-version: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Harder to consume</a:t>
                      </a:r>
                      <a:r>
                        <a:rPr lang="en-US" baseline="0" dirty="0" smtClean="0"/>
                        <a:t> &amp;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</a:t>
                      </a:r>
                      <a:r>
                        <a:rPr lang="en-US" baseline="0" dirty="0" smtClean="0"/>
                        <a:t>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application/vnd.artist.v2+json</a:t>
                      </a:r>
                    </a:p>
                    <a:p>
                      <a:r>
                        <a:rPr lang="en-US" dirty="0" smtClean="0"/>
                        <a:t>Application/</a:t>
                      </a:r>
                      <a:r>
                        <a:rPr lang="en-US" dirty="0" err="1" smtClean="0"/>
                        <a:t>vnd.artist;v</a:t>
                      </a:r>
                      <a:r>
                        <a:rPr lang="en-US" dirty="0" smtClean="0"/>
                        <a:t>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the REST purist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6709" y="3393649"/>
            <a:ext cx="76922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Your API versioning is wrong, which is why I decided to do it 3 different wrong ways</a:t>
            </a:r>
            <a:endParaRPr lang="en-US" sz="1600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versioning part of your domain (e.g. document control)?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Who are your users and how easy do you want to make it for them to consume your API?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Are you a purist?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route versioning</a:t>
            </a:r>
          </a:p>
          <a:p>
            <a:r>
              <a:rPr lang="en-US" dirty="0" smtClean="0"/>
              <a:t>Route template is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api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/v{version}/{controller}/{id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cs typeface="Consolas" pitchFamily="49" charset="0"/>
              </a:rPr>
              <a:t>Controller naming convention</a:t>
            </a:r>
          </a:p>
          <a:p>
            <a:pPr lvl="1"/>
            <a:r>
              <a:rPr lang="en-US" dirty="0" smtClean="0">
                <a:cs typeface="Consolas" pitchFamily="49" charset="0"/>
              </a:rPr>
              <a:t>ArtistsV1, ArtistsV2</a:t>
            </a:r>
          </a:p>
          <a:p>
            <a:r>
              <a:rPr lang="en-US" dirty="0" smtClean="0">
                <a:cs typeface="Consolas" pitchFamily="49" charset="0"/>
              </a:rPr>
              <a:t>ArtistV2 model includes album count</a:t>
            </a:r>
          </a:p>
          <a:p>
            <a:r>
              <a:rPr lang="en-US" dirty="0" err="1"/>
              <a:t>IHttpControllerSelector</a:t>
            </a:r>
            <a:r>
              <a:rPr lang="en-US" dirty="0"/>
              <a:t> implementation selects controller from version in route</a:t>
            </a:r>
          </a:p>
        </p:txBody>
      </p:sp>
    </p:spTree>
    <p:extLst>
      <p:ext uri="{BB962C8B-B14F-4D97-AF65-F5344CB8AC3E}">
        <p14:creationId xmlns:p14="http://schemas.microsoft.com/office/powerpoint/2010/main" val="36356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Authentication over </a:t>
            </a:r>
            <a:r>
              <a:rPr lang="en-US" b="1" dirty="0" smtClean="0">
                <a:solidFill>
                  <a:srgbClr val="FF0000"/>
                </a:solidFill>
              </a:rPr>
              <a:t>HTTPS</a:t>
            </a:r>
          </a:p>
          <a:p>
            <a:pPr lvl="1"/>
            <a:r>
              <a:rPr lang="en-US" dirty="0" smtClean="0"/>
              <a:t>Username and password are passed in every request</a:t>
            </a:r>
          </a:p>
          <a:p>
            <a:pPr lvl="1"/>
            <a:r>
              <a:rPr lang="en-US" dirty="0" smtClean="0"/>
              <a:t>Must use HTTPS</a:t>
            </a:r>
          </a:p>
          <a:p>
            <a:r>
              <a:rPr lang="en-US" dirty="0" smtClean="0"/>
              <a:t>HMAC – Keyed Hash Message Authentication Code</a:t>
            </a:r>
          </a:p>
          <a:p>
            <a:pPr lvl="1"/>
            <a:r>
              <a:rPr lang="en-US" dirty="0" smtClean="0"/>
              <a:t>Secret key and has algorithm are known to API and application</a:t>
            </a:r>
          </a:p>
          <a:p>
            <a:pPr lvl="1"/>
            <a:r>
              <a:rPr lang="en-US" dirty="0" smtClean="0"/>
              <a:t>Hash is sent in header</a:t>
            </a:r>
          </a:p>
          <a:p>
            <a:pPr lvl="1"/>
            <a:r>
              <a:rPr lang="en-US" dirty="0" smtClean="0"/>
              <a:t>Can guard against replay attacks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Requires token server</a:t>
            </a:r>
          </a:p>
          <a:p>
            <a:pPr lvl="1"/>
            <a:r>
              <a:rPr lang="en-US" dirty="0" smtClean="0"/>
              <a:t>Token is sent in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Authorization</a:t>
            </a:r>
          </a:p>
          <a:p>
            <a:pPr lvl="1"/>
            <a:r>
              <a:rPr lang="en-US" dirty="0" smtClean="0"/>
              <a:t>Authorization header missing</a:t>
            </a:r>
          </a:p>
          <a:p>
            <a:pPr lvl="2"/>
            <a:r>
              <a:rPr lang="en-US" dirty="0" smtClean="0"/>
              <a:t>Server responds with challenge</a:t>
            </a:r>
          </a:p>
          <a:p>
            <a:pPr lvl="1"/>
            <a:r>
              <a:rPr lang="en-US" dirty="0" smtClean="0"/>
              <a:t>Authorization header present</a:t>
            </a:r>
          </a:p>
          <a:p>
            <a:pPr lvl="2"/>
            <a:r>
              <a:rPr lang="en-US" dirty="0" smtClean="0"/>
              <a:t>Server authenticates</a:t>
            </a:r>
            <a:endParaRPr lang="en-US" dirty="0"/>
          </a:p>
          <a:p>
            <a:r>
              <a:rPr lang="en-US" dirty="0" smtClean="0"/>
              <a:t>HMAC Authorization</a:t>
            </a:r>
          </a:p>
          <a:p>
            <a:pPr lvl="1"/>
            <a:r>
              <a:rPr lang="en-US" dirty="0" smtClean="0"/>
              <a:t>Same flow but custom header authentication scheme</a:t>
            </a:r>
          </a:p>
        </p:txBody>
      </p:sp>
    </p:spTree>
    <p:extLst>
      <p:ext uri="{BB962C8B-B14F-4D97-AF65-F5344CB8AC3E}">
        <p14:creationId xmlns:p14="http://schemas.microsoft.com/office/powerpoint/2010/main" val="26082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Sample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StacksOfWax</a:t>
            </a:r>
            <a:r>
              <a:rPr lang="en-US" dirty="0" smtClean="0"/>
              <a:t> sample application</a:t>
            </a:r>
          </a:p>
          <a:p>
            <a:r>
              <a:rPr lang="en-US" dirty="0" smtClean="0"/>
              <a:t>Separate API and Web projects, both must be started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Omissions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CORS – Cross Origin Resource Sharing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PM&gt; 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Microsoft.AspNet.WebApi.Cors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not an expert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Microsoft: Learning </a:t>
            </a:r>
            <a:r>
              <a:rPr lang="en-US" dirty="0"/>
              <a:t>and documentation</a:t>
            </a:r>
            <a:br>
              <a:rPr lang="en-US" dirty="0"/>
            </a:br>
            <a:r>
              <a:rPr lang="en-US" dirty="0"/>
              <a:t>http://chimera.labs.oreilly.com/books/1234000001708</a:t>
            </a:r>
          </a:p>
          <a:p>
            <a:r>
              <a:rPr lang="en-US" dirty="0" smtClean="0"/>
              <a:t>O’Reilly: Designing Evolvable Web APIs with ASP.NET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chimera.labs.oreilly.com/books/1234000001708</a:t>
            </a:r>
            <a:endParaRPr lang="en-US" dirty="0" smtClean="0"/>
          </a:p>
          <a:p>
            <a:r>
              <a:rPr lang="en-US" dirty="0" err="1" smtClean="0"/>
              <a:t>Apigee</a:t>
            </a:r>
            <a:r>
              <a:rPr lang="en-US" dirty="0" smtClean="0"/>
              <a:t>: Web </a:t>
            </a:r>
            <a:r>
              <a:rPr lang="en-US" dirty="0"/>
              <a:t>API Design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pages.apigee.com/rs/apigee/images/api-design-ebook-2012-03.pdf</a:t>
            </a:r>
            <a:endParaRPr lang="en-US" dirty="0" smtClean="0"/>
          </a:p>
          <a:p>
            <a:r>
              <a:rPr lang="en-US" dirty="0" smtClean="0"/>
              <a:t>The usual suspects: </a:t>
            </a:r>
            <a:r>
              <a:rPr lang="en-US" dirty="0" err="1" smtClean="0"/>
              <a:t>Pluralsight</a:t>
            </a:r>
            <a:r>
              <a:rPr lang="en-US" dirty="0" smtClean="0"/>
              <a:t>, </a:t>
            </a:r>
            <a:r>
              <a:rPr lang="en-US" dirty="0" err="1" smtClean="0"/>
              <a:t>Stackoverflow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Securing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</a:p>
          <a:p>
            <a:pPr lvl="1"/>
            <a:r>
              <a:rPr lang="en-US" dirty="0"/>
              <a:t>HTTP/1.1 - RFC </a:t>
            </a:r>
            <a:r>
              <a:rPr lang="en-US" dirty="0" smtClean="0"/>
              <a:t>7235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tools.ietf.org/html/rfc7235</a:t>
            </a:r>
            <a:endParaRPr lang="en-US" dirty="0" smtClean="0"/>
          </a:p>
          <a:p>
            <a:pPr lvl="1"/>
            <a:r>
              <a:rPr lang="en-US" dirty="0"/>
              <a:t>HTTP/2 RFC 7540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tools.ietf.org/html/rfc7540</a:t>
            </a:r>
            <a:endParaRPr lang="en-US" dirty="0" smtClean="0"/>
          </a:p>
          <a:p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URI – Uniform Resource Identifier</a:t>
            </a:r>
          </a:p>
          <a:p>
            <a:pPr lvl="1"/>
            <a:r>
              <a:rPr lang="en-US" dirty="0" smtClean="0"/>
              <a:t>Method (verb) – GET, POST etc.</a:t>
            </a:r>
          </a:p>
          <a:p>
            <a:pPr lvl="1"/>
            <a:r>
              <a:rPr lang="en-US" dirty="0" smtClean="0"/>
              <a:t>Headers – User-Agent, Accept etc.</a:t>
            </a:r>
          </a:p>
          <a:p>
            <a:pPr lvl="1"/>
            <a:r>
              <a:rPr lang="en-US" dirty="0" smtClean="0"/>
              <a:t>Body</a:t>
            </a:r>
          </a:p>
          <a:p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Status code – 200 (OK) etc.</a:t>
            </a:r>
          </a:p>
          <a:p>
            <a:pPr lvl="1"/>
            <a:r>
              <a:rPr lang="en-US" dirty="0" smtClean="0"/>
              <a:t>Headers – Content-Type etc.</a:t>
            </a:r>
          </a:p>
          <a:p>
            <a:pPr lvl="1"/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pic>
        <p:nvPicPr>
          <p:cNvPr id="8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86" y="1409419"/>
            <a:ext cx="6477904" cy="40296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4279769" y="5608948"/>
            <a:ext cx="6476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Source: </a:t>
            </a:r>
            <a:r>
              <a:rPr lang="en-US" sz="1200" dirty="0"/>
              <a:t>Designing Evolvable Web APIs with </a:t>
            </a:r>
            <a:r>
              <a:rPr lang="en-US" sz="1200" dirty="0" smtClean="0"/>
              <a:t>ASP.NET, O’Reilly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04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resources using HTTP communication</a:t>
            </a:r>
          </a:p>
          <a:p>
            <a:r>
              <a:rPr lang="en-US" dirty="0" smtClean="0"/>
              <a:t>Uniform interface for accessing entities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REST – Representational State Transfer</a:t>
            </a:r>
          </a:p>
          <a:p>
            <a:pPr lvl="1"/>
            <a:r>
              <a:rPr lang="en-US" dirty="0" smtClean="0"/>
              <a:t>A style, not a framework or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6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280234"/>
              </p:ext>
            </p:extLst>
          </p:nvPr>
        </p:nvGraphicFramePr>
        <p:xfrm>
          <a:off x="3855562" y="769332"/>
          <a:ext cx="731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Status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74414" y="2790334"/>
            <a:ext cx="7296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example:</a:t>
            </a:r>
          </a:p>
          <a:p>
            <a:r>
              <a:rPr lang="en-US" u="sng" dirty="0" smtClean="0"/>
              <a:t>Request</a:t>
            </a:r>
          </a:p>
          <a:p>
            <a:r>
              <a:rPr lang="en-US" dirty="0" smtClean="0"/>
              <a:t>	URI: 	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POST stacksofwax.com/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/artists</a:t>
            </a:r>
          </a:p>
          <a:p>
            <a:r>
              <a:rPr lang="en-US" dirty="0" smtClean="0"/>
              <a:t>	Body: 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 = “The Rolling Stones” }</a:t>
            </a:r>
          </a:p>
          <a:p>
            <a:r>
              <a:rPr lang="en-US" dirty="0"/>
              <a:t>	</a:t>
            </a:r>
            <a:r>
              <a:rPr lang="en-US" dirty="0" smtClean="0"/>
              <a:t>Headers: 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Content-Type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json</a:t>
            </a:r>
            <a:endParaRPr lang="en-US" dirty="0"/>
          </a:p>
          <a:p>
            <a:r>
              <a:rPr lang="en-US" u="sng" dirty="0" smtClean="0"/>
              <a:t>Response</a:t>
            </a:r>
          </a:p>
          <a:p>
            <a:r>
              <a:rPr lang="en-US" dirty="0"/>
              <a:t>	</a:t>
            </a:r>
            <a:r>
              <a:rPr lang="en-US" dirty="0" smtClean="0"/>
              <a:t>Status code: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 Created</a:t>
            </a:r>
          </a:p>
          <a:p>
            <a:r>
              <a:rPr lang="en-US" dirty="0"/>
              <a:t>	</a:t>
            </a:r>
            <a:r>
              <a:rPr lang="en-US" dirty="0" smtClean="0"/>
              <a:t>Headers: 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Content-Type: application/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json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Location: stacksofwax.com/artists/123</a:t>
            </a:r>
          </a:p>
          <a:p>
            <a:r>
              <a:rPr lang="en-US" dirty="0"/>
              <a:t>	</a:t>
            </a:r>
            <a:r>
              <a:rPr lang="en-US" dirty="0" smtClean="0"/>
              <a:t>Body: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ArtistId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123,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  Name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“The Rolling Stones”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br>
              <a:rPr lang="en-US" dirty="0" smtClean="0"/>
            </a:br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Web API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class HTTP programming model</a:t>
            </a:r>
          </a:p>
          <a:p>
            <a:r>
              <a:rPr lang="en-US" dirty="0" smtClean="0"/>
              <a:t>Support for multiple formats (JSON, XML etc.) and content negotiation</a:t>
            </a:r>
          </a:p>
          <a:p>
            <a:r>
              <a:rPr lang="en-US" dirty="0" smtClean="0"/>
              <a:t>Follows conventions</a:t>
            </a:r>
          </a:p>
          <a:p>
            <a:r>
              <a:rPr lang="en-US" dirty="0" smtClean="0"/>
              <a:t>Rich routing</a:t>
            </a:r>
          </a:p>
          <a:p>
            <a:r>
              <a:rPr lang="en-US" dirty="0" smtClean="0"/>
              <a:t>Testable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MVC</a:t>
            </a:r>
          </a:p>
          <a:p>
            <a:r>
              <a:rPr lang="en-US" dirty="0" smtClean="0"/>
              <a:t>Attribute Routing</a:t>
            </a:r>
          </a:p>
          <a:p>
            <a:pPr lvl="1"/>
            <a:r>
              <a:rPr lang="en-US" dirty="0" err="1" smtClean="0"/>
              <a:t>RoutePrefix</a:t>
            </a:r>
            <a:r>
              <a:rPr lang="en-US" dirty="0" smtClean="0"/>
              <a:t> on class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RoutePrefix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/artists”)]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Route on action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[Route(“{id}/albums”)]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config.MapHttpAttributeRoutes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11699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249</TotalTime>
  <Words>545</Words>
  <Application>Microsoft Office PowerPoint</Application>
  <PresentationFormat>Custom</PresentationFormat>
  <Paragraphs>171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Frame</vt:lpstr>
      <vt:lpstr>Building APIs With ASP.NET Web API 2</vt:lpstr>
      <vt:lpstr>I am not an expert</vt:lpstr>
      <vt:lpstr>Goals</vt:lpstr>
      <vt:lpstr>Web architecture</vt:lpstr>
      <vt:lpstr>Web architecture</vt:lpstr>
      <vt:lpstr>Application Program Interface</vt:lpstr>
      <vt:lpstr>CRUD</vt:lpstr>
      <vt:lpstr>Microsoft ASP.NET Web API 2</vt:lpstr>
      <vt:lpstr>Routing</vt:lpstr>
      <vt:lpstr>Demo  Introducing Stacks of Wax  Scaffolding</vt:lpstr>
      <vt:lpstr>OWIN Katana</vt:lpstr>
      <vt:lpstr>Demo</vt:lpstr>
      <vt:lpstr>Versioning</vt:lpstr>
      <vt:lpstr>Demo</vt:lpstr>
      <vt:lpstr>Security</vt:lpstr>
      <vt:lpstr>Demo</vt:lpstr>
      <vt:lpstr>Demo Sample Application</vt:lpstr>
      <vt:lpstr>Omissions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Jamie Ide</cp:lastModifiedBy>
  <cp:revision>25</cp:revision>
  <dcterms:created xsi:type="dcterms:W3CDTF">2014-09-12T17:24:29Z</dcterms:created>
  <dcterms:modified xsi:type="dcterms:W3CDTF">2015-07-13T21:58:57Z</dcterms:modified>
</cp:coreProperties>
</file>