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7" r:id="rId16"/>
    <p:sldId id="272" r:id="rId17"/>
    <p:sldId id="273" r:id="rId18"/>
    <p:sldId id="274" r:id="rId19"/>
    <p:sldId id="275" r:id="rId20"/>
    <p:sldId id="276" r:id="rId21"/>
    <p:sldId id="278" r:id="rId22"/>
    <p:sldId id="268" r:id="rId23"/>
    <p:sldId id="2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B10D6-2806-4A23-8C7E-3161F85AB38B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867DA5B1-1BDD-446B-95B5-8AD8521EF975}">
      <dgm:prSet phldrT="[Text]"/>
      <dgm:spPr/>
      <dgm:t>
        <a:bodyPr/>
        <a:lstStyle/>
        <a:p>
          <a:r>
            <a:rPr lang="en-US" dirty="0"/>
            <a:t>Identify Data Sources</a:t>
          </a:r>
        </a:p>
      </dgm:t>
    </dgm:pt>
    <dgm:pt modelId="{0DB46916-852D-4CD9-A189-B1CA3CDC1C51}" type="parTrans" cxnId="{832332B9-A694-4163-96AF-11BA1FA50DBF}">
      <dgm:prSet/>
      <dgm:spPr/>
      <dgm:t>
        <a:bodyPr/>
        <a:lstStyle/>
        <a:p>
          <a:endParaRPr lang="en-US"/>
        </a:p>
      </dgm:t>
    </dgm:pt>
    <dgm:pt modelId="{C7A49284-D503-412B-8E24-384E80877A46}" type="sibTrans" cxnId="{832332B9-A694-4163-96AF-11BA1FA50DBF}">
      <dgm:prSet/>
      <dgm:spPr/>
      <dgm:t>
        <a:bodyPr/>
        <a:lstStyle/>
        <a:p>
          <a:endParaRPr lang="en-US"/>
        </a:p>
      </dgm:t>
    </dgm:pt>
    <dgm:pt modelId="{4A5F50DB-92D0-4D33-8588-6BCACA427680}">
      <dgm:prSet phldrT="[Text]"/>
      <dgm:spPr/>
      <dgm:t>
        <a:bodyPr/>
        <a:lstStyle/>
        <a:p>
          <a:r>
            <a:rPr lang="en-US" dirty="0"/>
            <a:t>Organize Data</a:t>
          </a:r>
        </a:p>
      </dgm:t>
    </dgm:pt>
    <dgm:pt modelId="{EADB6C6C-F4E5-49BD-95EB-D6BE89BC6867}" type="parTrans" cxnId="{07A2D46D-6749-42E3-98F3-B2FEF3C3507A}">
      <dgm:prSet/>
      <dgm:spPr/>
      <dgm:t>
        <a:bodyPr/>
        <a:lstStyle/>
        <a:p>
          <a:endParaRPr lang="en-US"/>
        </a:p>
      </dgm:t>
    </dgm:pt>
    <dgm:pt modelId="{30E065C1-801D-4986-B3D8-594256C71DC0}" type="sibTrans" cxnId="{07A2D46D-6749-42E3-98F3-B2FEF3C3507A}">
      <dgm:prSet/>
      <dgm:spPr/>
      <dgm:t>
        <a:bodyPr/>
        <a:lstStyle/>
        <a:p>
          <a:endParaRPr lang="en-US"/>
        </a:p>
      </dgm:t>
    </dgm:pt>
    <dgm:pt modelId="{F363EB96-25AE-4568-B951-214BCB0BB963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0EAC09F1-5AA3-4331-A377-9D171AFCA778}" type="parTrans" cxnId="{3EFCD75C-2B14-4D5B-916C-B024F79F6A6D}">
      <dgm:prSet/>
      <dgm:spPr/>
      <dgm:t>
        <a:bodyPr/>
        <a:lstStyle/>
        <a:p>
          <a:endParaRPr lang="en-US"/>
        </a:p>
      </dgm:t>
    </dgm:pt>
    <dgm:pt modelId="{016C7374-8BF6-448C-99FD-039E4EFC17F9}" type="sibTrans" cxnId="{3EFCD75C-2B14-4D5B-916C-B024F79F6A6D}">
      <dgm:prSet/>
      <dgm:spPr/>
      <dgm:t>
        <a:bodyPr/>
        <a:lstStyle/>
        <a:p>
          <a:endParaRPr lang="en-US"/>
        </a:p>
      </dgm:t>
    </dgm:pt>
    <dgm:pt modelId="{7008C9EA-BC30-4F12-9C68-D232637165A1}">
      <dgm:prSet phldrT="[Text]"/>
      <dgm:spPr/>
      <dgm:t>
        <a:bodyPr/>
        <a:lstStyle/>
        <a:p>
          <a:r>
            <a:rPr lang="en-US" dirty="0"/>
            <a:t>Test Hypothesis</a:t>
          </a:r>
        </a:p>
      </dgm:t>
    </dgm:pt>
    <dgm:pt modelId="{F1BD6CD0-DE58-4ABD-8D94-56D609FA22E1}" type="parTrans" cxnId="{87F097B9-F12E-42DE-BA81-07A3DF098F21}">
      <dgm:prSet/>
      <dgm:spPr/>
      <dgm:t>
        <a:bodyPr/>
        <a:lstStyle/>
        <a:p>
          <a:endParaRPr lang="en-US"/>
        </a:p>
      </dgm:t>
    </dgm:pt>
    <dgm:pt modelId="{CAC8B1D7-B2AC-435C-A46D-B9125E418CC5}" type="sibTrans" cxnId="{87F097B9-F12E-42DE-BA81-07A3DF098F21}">
      <dgm:prSet/>
      <dgm:spPr/>
      <dgm:t>
        <a:bodyPr/>
        <a:lstStyle/>
        <a:p>
          <a:endParaRPr lang="en-US"/>
        </a:p>
      </dgm:t>
    </dgm:pt>
    <dgm:pt modelId="{0B4E4112-7FDC-41A5-8CE1-D124BE8F6203}" type="pres">
      <dgm:prSet presAssocID="{481B10D6-2806-4A23-8C7E-3161F85AB38B}" presName="Name0" presStyleCnt="0">
        <dgm:presLayoutVars>
          <dgm:dir/>
          <dgm:resizeHandles val="exact"/>
        </dgm:presLayoutVars>
      </dgm:prSet>
      <dgm:spPr/>
    </dgm:pt>
    <dgm:pt modelId="{58F5C7EC-F32D-4DB2-BE64-11604439787F}" type="pres">
      <dgm:prSet presAssocID="{867DA5B1-1BDD-446B-95B5-8AD8521EF975}" presName="composite" presStyleCnt="0"/>
      <dgm:spPr/>
    </dgm:pt>
    <dgm:pt modelId="{6BD2B958-04EC-4781-9972-A398EDE8D77A}" type="pres">
      <dgm:prSet presAssocID="{867DA5B1-1BDD-446B-95B5-8AD8521EF975}" presName="bgChev" presStyleLbl="node1" presStyleIdx="0" presStyleCnt="4"/>
      <dgm:spPr/>
    </dgm:pt>
    <dgm:pt modelId="{2420CA6F-05FE-4E4D-B568-D9BDDB5172CF}" type="pres">
      <dgm:prSet presAssocID="{867DA5B1-1BDD-446B-95B5-8AD8521EF975}" presName="txNode" presStyleLbl="fgAcc1" presStyleIdx="0" presStyleCnt="4">
        <dgm:presLayoutVars>
          <dgm:bulletEnabled val="1"/>
        </dgm:presLayoutVars>
      </dgm:prSet>
      <dgm:spPr/>
    </dgm:pt>
    <dgm:pt modelId="{CC4A4955-AD98-4CCC-B359-82AF3D995F00}" type="pres">
      <dgm:prSet presAssocID="{C7A49284-D503-412B-8E24-384E80877A46}" presName="compositeSpace" presStyleCnt="0"/>
      <dgm:spPr/>
    </dgm:pt>
    <dgm:pt modelId="{0D8A3084-3D8A-45F8-B6FC-2844969E44E4}" type="pres">
      <dgm:prSet presAssocID="{4A5F50DB-92D0-4D33-8588-6BCACA427680}" presName="composite" presStyleCnt="0"/>
      <dgm:spPr/>
    </dgm:pt>
    <dgm:pt modelId="{DF254A7D-212A-4F3D-AEA0-60DF1947A0B5}" type="pres">
      <dgm:prSet presAssocID="{4A5F50DB-92D0-4D33-8588-6BCACA427680}" presName="bgChev" presStyleLbl="node1" presStyleIdx="1" presStyleCnt="4"/>
      <dgm:spPr/>
    </dgm:pt>
    <dgm:pt modelId="{EFE80D4D-57FF-41B7-9E3A-D69184316C15}" type="pres">
      <dgm:prSet presAssocID="{4A5F50DB-92D0-4D33-8588-6BCACA427680}" presName="txNode" presStyleLbl="fgAcc1" presStyleIdx="1" presStyleCnt="4">
        <dgm:presLayoutVars>
          <dgm:bulletEnabled val="1"/>
        </dgm:presLayoutVars>
      </dgm:prSet>
      <dgm:spPr/>
    </dgm:pt>
    <dgm:pt modelId="{B7402580-F0BA-4E4E-9C2D-03119A379CD5}" type="pres">
      <dgm:prSet presAssocID="{30E065C1-801D-4986-B3D8-594256C71DC0}" presName="compositeSpace" presStyleCnt="0"/>
      <dgm:spPr/>
    </dgm:pt>
    <dgm:pt modelId="{68BF99A5-1299-4A3F-B2B7-AD4D26883639}" type="pres">
      <dgm:prSet presAssocID="{F363EB96-25AE-4568-B951-214BCB0BB963}" presName="composite" presStyleCnt="0"/>
      <dgm:spPr/>
    </dgm:pt>
    <dgm:pt modelId="{B1071692-04CA-4F4C-8292-4F982F420036}" type="pres">
      <dgm:prSet presAssocID="{F363EB96-25AE-4568-B951-214BCB0BB963}" presName="bgChev" presStyleLbl="node1" presStyleIdx="2" presStyleCnt="4"/>
      <dgm:spPr/>
    </dgm:pt>
    <dgm:pt modelId="{8352A621-93B4-4ACA-99E0-1221F3BF7C47}" type="pres">
      <dgm:prSet presAssocID="{F363EB96-25AE-4568-B951-214BCB0BB963}" presName="txNode" presStyleLbl="fgAcc1" presStyleIdx="2" presStyleCnt="4">
        <dgm:presLayoutVars>
          <dgm:bulletEnabled val="1"/>
        </dgm:presLayoutVars>
      </dgm:prSet>
      <dgm:spPr/>
    </dgm:pt>
    <dgm:pt modelId="{F5901E4F-316F-46D8-BEC5-F6B91917D8F3}" type="pres">
      <dgm:prSet presAssocID="{016C7374-8BF6-448C-99FD-039E4EFC17F9}" presName="compositeSpace" presStyleCnt="0"/>
      <dgm:spPr/>
    </dgm:pt>
    <dgm:pt modelId="{3A69F1EC-E6D3-4A16-B0E2-0214105C769E}" type="pres">
      <dgm:prSet presAssocID="{7008C9EA-BC30-4F12-9C68-D232637165A1}" presName="composite" presStyleCnt="0"/>
      <dgm:spPr/>
    </dgm:pt>
    <dgm:pt modelId="{FEBEB769-3214-42E1-9D0B-6628BE7AE79B}" type="pres">
      <dgm:prSet presAssocID="{7008C9EA-BC30-4F12-9C68-D232637165A1}" presName="bgChev" presStyleLbl="node1" presStyleIdx="3" presStyleCnt="4"/>
      <dgm:spPr/>
    </dgm:pt>
    <dgm:pt modelId="{636B8982-1813-42F2-A2D2-C5B2AF6A8707}" type="pres">
      <dgm:prSet presAssocID="{7008C9EA-BC30-4F12-9C68-D232637165A1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1056EB21-1B5F-46FB-A675-6F1A6461ADF1}" type="presOf" srcId="{4A5F50DB-92D0-4D33-8588-6BCACA427680}" destId="{EFE80D4D-57FF-41B7-9E3A-D69184316C15}" srcOrd="0" destOrd="0" presId="urn:microsoft.com/office/officeart/2005/8/layout/chevronAccent+Icon"/>
    <dgm:cxn modelId="{7B481528-9A5E-4E8A-95C4-549276F365C7}" type="presOf" srcId="{7008C9EA-BC30-4F12-9C68-D232637165A1}" destId="{636B8982-1813-42F2-A2D2-C5B2AF6A8707}" srcOrd="0" destOrd="0" presId="urn:microsoft.com/office/officeart/2005/8/layout/chevronAccent+Icon"/>
    <dgm:cxn modelId="{3EFCD75C-2B14-4D5B-916C-B024F79F6A6D}" srcId="{481B10D6-2806-4A23-8C7E-3161F85AB38B}" destId="{F363EB96-25AE-4568-B951-214BCB0BB963}" srcOrd="2" destOrd="0" parTransId="{0EAC09F1-5AA3-4331-A377-9D171AFCA778}" sibTransId="{016C7374-8BF6-448C-99FD-039E4EFC17F9}"/>
    <dgm:cxn modelId="{BE071C5D-7461-4EF9-B818-F45634FA4739}" type="presOf" srcId="{481B10D6-2806-4A23-8C7E-3161F85AB38B}" destId="{0B4E4112-7FDC-41A5-8CE1-D124BE8F6203}" srcOrd="0" destOrd="0" presId="urn:microsoft.com/office/officeart/2005/8/layout/chevronAccent+Icon"/>
    <dgm:cxn modelId="{07A2D46D-6749-42E3-98F3-B2FEF3C3507A}" srcId="{481B10D6-2806-4A23-8C7E-3161F85AB38B}" destId="{4A5F50DB-92D0-4D33-8588-6BCACA427680}" srcOrd="1" destOrd="0" parTransId="{EADB6C6C-F4E5-49BD-95EB-D6BE89BC6867}" sibTransId="{30E065C1-801D-4986-B3D8-594256C71DC0}"/>
    <dgm:cxn modelId="{8BBE2B5A-87E6-4AA1-BDB7-F7802FF66968}" type="presOf" srcId="{867DA5B1-1BDD-446B-95B5-8AD8521EF975}" destId="{2420CA6F-05FE-4E4D-B568-D9BDDB5172CF}" srcOrd="0" destOrd="0" presId="urn:microsoft.com/office/officeart/2005/8/layout/chevronAccent+Icon"/>
    <dgm:cxn modelId="{832332B9-A694-4163-96AF-11BA1FA50DBF}" srcId="{481B10D6-2806-4A23-8C7E-3161F85AB38B}" destId="{867DA5B1-1BDD-446B-95B5-8AD8521EF975}" srcOrd="0" destOrd="0" parTransId="{0DB46916-852D-4CD9-A189-B1CA3CDC1C51}" sibTransId="{C7A49284-D503-412B-8E24-384E80877A46}"/>
    <dgm:cxn modelId="{87F097B9-F12E-42DE-BA81-07A3DF098F21}" srcId="{481B10D6-2806-4A23-8C7E-3161F85AB38B}" destId="{7008C9EA-BC30-4F12-9C68-D232637165A1}" srcOrd="3" destOrd="0" parTransId="{F1BD6CD0-DE58-4ABD-8D94-56D609FA22E1}" sibTransId="{CAC8B1D7-B2AC-435C-A46D-B9125E418CC5}"/>
    <dgm:cxn modelId="{A4F235D6-673F-4C9B-96DF-E2EBB139D203}" type="presOf" srcId="{F363EB96-25AE-4568-B951-214BCB0BB963}" destId="{8352A621-93B4-4ACA-99E0-1221F3BF7C47}" srcOrd="0" destOrd="0" presId="urn:microsoft.com/office/officeart/2005/8/layout/chevronAccent+Icon"/>
    <dgm:cxn modelId="{3F2DA362-8ED3-48AE-BF63-B070AE93E959}" type="presParOf" srcId="{0B4E4112-7FDC-41A5-8CE1-D124BE8F6203}" destId="{58F5C7EC-F32D-4DB2-BE64-11604439787F}" srcOrd="0" destOrd="0" presId="urn:microsoft.com/office/officeart/2005/8/layout/chevronAccent+Icon"/>
    <dgm:cxn modelId="{3E204A70-69FF-43B3-8566-7961621F5B2F}" type="presParOf" srcId="{58F5C7EC-F32D-4DB2-BE64-11604439787F}" destId="{6BD2B958-04EC-4781-9972-A398EDE8D77A}" srcOrd="0" destOrd="0" presId="urn:microsoft.com/office/officeart/2005/8/layout/chevronAccent+Icon"/>
    <dgm:cxn modelId="{6DDE325A-26DC-4C9A-8A02-E6288A0615DA}" type="presParOf" srcId="{58F5C7EC-F32D-4DB2-BE64-11604439787F}" destId="{2420CA6F-05FE-4E4D-B568-D9BDDB5172CF}" srcOrd="1" destOrd="0" presId="urn:microsoft.com/office/officeart/2005/8/layout/chevronAccent+Icon"/>
    <dgm:cxn modelId="{D839AD32-3F4D-4F65-886B-A4E8FE1D6B49}" type="presParOf" srcId="{0B4E4112-7FDC-41A5-8CE1-D124BE8F6203}" destId="{CC4A4955-AD98-4CCC-B359-82AF3D995F00}" srcOrd="1" destOrd="0" presId="urn:microsoft.com/office/officeart/2005/8/layout/chevronAccent+Icon"/>
    <dgm:cxn modelId="{965FEFCB-8857-4A2A-A792-B785B4FAE7DF}" type="presParOf" srcId="{0B4E4112-7FDC-41A5-8CE1-D124BE8F6203}" destId="{0D8A3084-3D8A-45F8-B6FC-2844969E44E4}" srcOrd="2" destOrd="0" presId="urn:microsoft.com/office/officeart/2005/8/layout/chevronAccent+Icon"/>
    <dgm:cxn modelId="{EFE76436-65A0-44CC-A200-7A981ED3968B}" type="presParOf" srcId="{0D8A3084-3D8A-45F8-B6FC-2844969E44E4}" destId="{DF254A7D-212A-4F3D-AEA0-60DF1947A0B5}" srcOrd="0" destOrd="0" presId="urn:microsoft.com/office/officeart/2005/8/layout/chevronAccent+Icon"/>
    <dgm:cxn modelId="{856E870B-136F-4C8B-97A0-52CC5D60DE45}" type="presParOf" srcId="{0D8A3084-3D8A-45F8-B6FC-2844969E44E4}" destId="{EFE80D4D-57FF-41B7-9E3A-D69184316C15}" srcOrd="1" destOrd="0" presId="urn:microsoft.com/office/officeart/2005/8/layout/chevronAccent+Icon"/>
    <dgm:cxn modelId="{B2DC3AAA-7560-4767-80A1-384781091F74}" type="presParOf" srcId="{0B4E4112-7FDC-41A5-8CE1-D124BE8F6203}" destId="{B7402580-F0BA-4E4E-9C2D-03119A379CD5}" srcOrd="3" destOrd="0" presId="urn:microsoft.com/office/officeart/2005/8/layout/chevronAccent+Icon"/>
    <dgm:cxn modelId="{015B98A9-11BD-4CDD-837F-E1292CE5F05B}" type="presParOf" srcId="{0B4E4112-7FDC-41A5-8CE1-D124BE8F6203}" destId="{68BF99A5-1299-4A3F-B2B7-AD4D26883639}" srcOrd="4" destOrd="0" presId="urn:microsoft.com/office/officeart/2005/8/layout/chevronAccent+Icon"/>
    <dgm:cxn modelId="{67367DC3-FF0A-4162-AC45-F7FDA26D584D}" type="presParOf" srcId="{68BF99A5-1299-4A3F-B2B7-AD4D26883639}" destId="{B1071692-04CA-4F4C-8292-4F982F420036}" srcOrd="0" destOrd="0" presId="urn:microsoft.com/office/officeart/2005/8/layout/chevronAccent+Icon"/>
    <dgm:cxn modelId="{4FBF7A41-C42B-4976-8451-D1D669CE9724}" type="presParOf" srcId="{68BF99A5-1299-4A3F-B2B7-AD4D26883639}" destId="{8352A621-93B4-4ACA-99E0-1221F3BF7C47}" srcOrd="1" destOrd="0" presId="urn:microsoft.com/office/officeart/2005/8/layout/chevronAccent+Icon"/>
    <dgm:cxn modelId="{77BEA9FF-42C9-42AF-A370-6734AFFCA1AB}" type="presParOf" srcId="{0B4E4112-7FDC-41A5-8CE1-D124BE8F6203}" destId="{F5901E4F-316F-46D8-BEC5-F6B91917D8F3}" srcOrd="5" destOrd="0" presId="urn:microsoft.com/office/officeart/2005/8/layout/chevronAccent+Icon"/>
    <dgm:cxn modelId="{52E3BDDC-EE44-47DE-B464-D2DDC59DD74B}" type="presParOf" srcId="{0B4E4112-7FDC-41A5-8CE1-D124BE8F6203}" destId="{3A69F1EC-E6D3-4A16-B0E2-0214105C769E}" srcOrd="6" destOrd="0" presId="urn:microsoft.com/office/officeart/2005/8/layout/chevronAccent+Icon"/>
    <dgm:cxn modelId="{F60FCFDC-D9AF-41C0-9995-4B8D7D9FC5EB}" type="presParOf" srcId="{3A69F1EC-E6D3-4A16-B0E2-0214105C769E}" destId="{FEBEB769-3214-42E1-9D0B-6628BE7AE79B}" srcOrd="0" destOrd="0" presId="urn:microsoft.com/office/officeart/2005/8/layout/chevronAccent+Icon"/>
    <dgm:cxn modelId="{9939C0BC-8145-4905-9B7B-2ACC4C42E58F}" type="presParOf" srcId="{3A69F1EC-E6D3-4A16-B0E2-0214105C769E}" destId="{636B8982-1813-42F2-A2D2-C5B2AF6A870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2B958-04EC-4781-9972-A398EDE8D77A}">
      <dsp:nvSpPr>
        <dsp:cNvPr id="0" name=""/>
        <dsp:cNvSpPr/>
      </dsp:nvSpPr>
      <dsp:spPr>
        <a:xfrm>
          <a:off x="5469" y="74807"/>
          <a:ext cx="2574283" cy="99367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0CA6F-05FE-4E4D-B568-D9BDDB5172CF}">
      <dsp:nvSpPr>
        <dsp:cNvPr id="0" name=""/>
        <dsp:cNvSpPr/>
      </dsp:nvSpPr>
      <dsp:spPr>
        <a:xfrm>
          <a:off x="691945" y="323225"/>
          <a:ext cx="2173839" cy="993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Identify Data Sources</a:t>
          </a:r>
        </a:p>
      </dsp:txBody>
      <dsp:txXfrm>
        <a:off x="721049" y="352329"/>
        <a:ext cx="2115631" cy="935465"/>
      </dsp:txXfrm>
    </dsp:sp>
    <dsp:sp modelId="{DF254A7D-212A-4F3D-AEA0-60DF1947A0B5}">
      <dsp:nvSpPr>
        <dsp:cNvPr id="0" name=""/>
        <dsp:cNvSpPr/>
      </dsp:nvSpPr>
      <dsp:spPr>
        <a:xfrm>
          <a:off x="2945873" y="74807"/>
          <a:ext cx="2574283" cy="99367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80D4D-57FF-41B7-9E3A-D69184316C15}">
      <dsp:nvSpPr>
        <dsp:cNvPr id="0" name=""/>
        <dsp:cNvSpPr/>
      </dsp:nvSpPr>
      <dsp:spPr>
        <a:xfrm>
          <a:off x="3632349" y="323225"/>
          <a:ext cx="2173839" cy="993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Organize Data</a:t>
          </a:r>
        </a:p>
      </dsp:txBody>
      <dsp:txXfrm>
        <a:off x="3661453" y="352329"/>
        <a:ext cx="2115631" cy="935465"/>
      </dsp:txXfrm>
    </dsp:sp>
    <dsp:sp modelId="{B1071692-04CA-4F4C-8292-4F982F420036}">
      <dsp:nvSpPr>
        <dsp:cNvPr id="0" name=""/>
        <dsp:cNvSpPr/>
      </dsp:nvSpPr>
      <dsp:spPr>
        <a:xfrm>
          <a:off x="5886277" y="74807"/>
          <a:ext cx="2574283" cy="99367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2A621-93B4-4ACA-99E0-1221F3BF7C47}">
      <dsp:nvSpPr>
        <dsp:cNvPr id="0" name=""/>
        <dsp:cNvSpPr/>
      </dsp:nvSpPr>
      <dsp:spPr>
        <a:xfrm>
          <a:off x="6572753" y="323225"/>
          <a:ext cx="2173839" cy="993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Exploratory Data Analysis</a:t>
          </a:r>
        </a:p>
      </dsp:txBody>
      <dsp:txXfrm>
        <a:off x="6601857" y="352329"/>
        <a:ext cx="2115631" cy="935465"/>
      </dsp:txXfrm>
    </dsp:sp>
    <dsp:sp modelId="{FEBEB769-3214-42E1-9D0B-6628BE7AE79B}">
      <dsp:nvSpPr>
        <dsp:cNvPr id="0" name=""/>
        <dsp:cNvSpPr/>
      </dsp:nvSpPr>
      <dsp:spPr>
        <a:xfrm>
          <a:off x="8826682" y="74807"/>
          <a:ext cx="2574283" cy="993673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B8982-1813-42F2-A2D2-C5B2AF6A8707}">
      <dsp:nvSpPr>
        <dsp:cNvPr id="0" name=""/>
        <dsp:cNvSpPr/>
      </dsp:nvSpPr>
      <dsp:spPr>
        <a:xfrm>
          <a:off x="9513157" y="323225"/>
          <a:ext cx="2173839" cy="993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Hypothesis</a:t>
          </a:r>
        </a:p>
      </dsp:txBody>
      <dsp:txXfrm>
        <a:off x="9542261" y="352329"/>
        <a:ext cx="2115631" cy="935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A1B2-EAFC-4446-8128-830084392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7ACC9-ED3C-4D88-B4D9-64C8D1BF1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2FB37-F073-44AF-BE9F-F856F679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92DF-34A9-4AEB-9B72-C69235C1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BD7E-8492-4B60-8B6E-9280E418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4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A6B6-3E6E-43AE-AE35-679DE857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C9764-6451-4AAE-95BD-B2D994FF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FCF1-8BD8-4ECE-941E-76E52D1A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DD69-537B-422F-8F3A-477AEEA5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CB8C-4857-465E-8F32-F362BA39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6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463B0-73C6-43B8-AE3A-83F130FFC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959E3-79B0-46E7-B219-E6C9F6366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8EC14-8EBF-473B-BAB5-249A191F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266E5-4059-4778-AFF9-1774C0F0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757A-F6AE-406A-A7B8-0E30145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E84C-F586-41AA-AD0D-CDDCEB4F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D236-3E56-4272-A813-4F1F1A5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0DCE-F660-4AF3-B537-20099E3B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BD24-4786-4354-92A5-CE3651EC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26FDD-E812-4656-9EB4-49F80AB2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2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7ED1-733D-4D43-984D-B287266E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95451-2225-48B2-98DB-4324E90CE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CDCA1-65D5-4AFC-AA9F-E5D855DD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54F46-41AD-4EBC-B8B7-A5AC5758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80563-0A71-477E-9341-E372CB6A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8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3AF7-8448-401F-B1A2-1B2DB70B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47EE6-9D46-4CF7-803D-0D0361062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026A-0A97-4981-98ED-1948FEE03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E95EC-8ADB-48C5-B373-55938B73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44CAB-F67B-46FF-AE4A-1BD968F5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EE74B-B639-4ABC-BD1D-E7CCB5F5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0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5A37-0EA9-4564-86B0-33FF2555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974FE-4B3D-4238-B0BE-AEBCDF597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5C3E0-76DA-49F9-B870-4B4C6F7D2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EA84C-BBD8-4A2C-8787-A9095FE35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0B9DC-B0FB-49C8-B98E-36B130BAB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3FE8D-F427-4A71-A3F0-48677C8F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638B3-AA8D-44D5-BE4C-A5E6FBD2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7F6AE-C0ED-4B8E-B4B6-0510E5B4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8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28467-2FEC-48FC-BA15-E1830F93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54213-2E64-4DD7-9552-99660B41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58CC4-B869-4676-B393-15661AA74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3D503-04B5-4BD0-8C3E-49A4050D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7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67BFC-B8A8-4C1B-B1C8-248695B5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80D34-FE13-4091-BEB9-0F1E114B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70D0C-905A-4277-946F-92A3AB1A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6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8796-AB23-466B-A5ED-212FA854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C683-7BA5-41A0-97FB-0A25925EA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163B6-704E-4ADE-881E-DA9C2A15A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E0E7B-63B9-4F86-84F7-D11EC2E6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35305-3470-49D2-9F3D-5E439294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E568E-D453-4934-BC50-D3B1FFEA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857E-89C3-4608-83A2-47A757FA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A8FD4-EA54-451F-9555-2181A2F4D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BEA9E-F832-40B4-91C0-2CBC86095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90582-8CD5-4F67-A361-5FA60FB3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F21D4-02C5-476E-952B-06C5012A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3281F-A325-407D-9F93-B91B1C6D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2CAA4-EE98-4E2F-97A4-219A4394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15FDF-D48D-47C6-BC1F-EA9B37F3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0123-0607-4AE2-B5D7-DADA96E45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C1CF-6BFF-48C1-85A4-94267380C6C2}" type="datetimeFigureOut">
              <a:rPr lang="en-US" smtClean="0"/>
              <a:t>9/30/2017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552E-1BA4-46BA-95C5-88CE5861A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DCD4-C5DB-4A8F-AA6C-CF5962DA9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1D4FC-3D61-4797-8886-9301AC198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0_DisappearanceRati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../1_DatabaseDecadeGrowt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9E75-EE90-4A8C-A29B-2947735E2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Doctors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85628-3394-4082-9EFF-D56210B69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Missing People Challenge </a:t>
            </a:r>
          </a:p>
          <a:p>
            <a:r>
              <a:rPr lang="en-US" dirty="0"/>
              <a:t>Jeff D, Jaime J, Ashish N</a:t>
            </a:r>
          </a:p>
        </p:txBody>
      </p:sp>
    </p:spTree>
    <p:extLst>
      <p:ext uri="{BB962C8B-B14F-4D97-AF65-F5344CB8AC3E}">
        <p14:creationId xmlns:p14="http://schemas.microsoft.com/office/powerpoint/2010/main" val="299942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C728A9-2A5B-42CF-8E47-2298445BE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0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E6FB12-0438-41D1-84D4-5C183E03A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7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D83BFAD-66AD-402E-8C92-B0B27901B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8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969E0A07-79C0-4859-9334-760105E66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5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F102F83B-75F8-4624-96E2-61ACCC2AF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8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3046DB07-C84F-4FE9-86E9-B54D96A2A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0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B6AD8132-263C-45D3-9031-0B1D26CF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9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07EA34B4-AAAE-4FA4-931B-8702561C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2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28973D30-A07B-400C-9007-E1AB992E7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0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683C4005-2D98-4365-9BE1-D339D5546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7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2AF9-8880-4AF9-8E77-9C996239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The Missing People </a:t>
            </a:r>
            <a:r>
              <a:rPr lang="en-US" sz="3200" dirty="0">
                <a:solidFill>
                  <a:srgbClr val="FF0000"/>
                </a:solidFill>
              </a:rPr>
              <a:t>Challenge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9A133-8646-49FD-8F25-7CA628B42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944" y="1395520"/>
            <a:ext cx="4138990" cy="52793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FC08F-1FDF-48B1-9133-CC53EE28E27F}"/>
              </a:ext>
            </a:extLst>
          </p:cNvPr>
          <p:cNvSpPr txBox="1"/>
          <p:nvPr/>
        </p:nvSpPr>
        <p:spPr>
          <a:xfrm>
            <a:off x="838200" y="1803577"/>
            <a:ext cx="10744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What and how much do we know about the missing people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Are the disappearances truly random? or is there a correlation with geo/demo? </a:t>
            </a:r>
          </a:p>
        </p:txBody>
      </p:sp>
    </p:spTree>
    <p:extLst>
      <p:ext uri="{BB962C8B-B14F-4D97-AF65-F5344CB8AC3E}">
        <p14:creationId xmlns:p14="http://schemas.microsoft.com/office/powerpoint/2010/main" val="54188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6781119D-B29A-4552-803F-685764A80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1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E2AB601-5023-4401-8F4C-F8EF0CE42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1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1ED57-8FDC-493A-8C4A-6E30776E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8CA3-18A9-4084-BA0F-31F0782D2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70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399F-E73E-47C3-91A4-CAE9590F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CBE8-7DC9-4E9B-8788-E3383DDBB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/>
              <a:t>Certain Ethnic groups have missing children problem 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/>
              <a:t>Focus on Virginia – an Outlier?</a:t>
            </a:r>
          </a:p>
          <a:p>
            <a:endParaRPr lang="en-US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i="1" dirty="0"/>
              <a:t>What is the correlation between missing children and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i="1" dirty="0"/>
              <a:t>education level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i="1" dirty="0"/>
              <a:t>Occupation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200" i="1" dirty="0"/>
              <a:t>Borders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4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665BE4-48B0-43AC-90CC-909F6CCE2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546" y="216516"/>
            <a:ext cx="11486453" cy="5058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EBAC60-D447-46FC-AAF3-8D5A89894794}"/>
              </a:ext>
            </a:extLst>
          </p:cNvPr>
          <p:cNvSpPr/>
          <p:nvPr/>
        </p:nvSpPr>
        <p:spPr>
          <a:xfrm>
            <a:off x="304801" y="5275491"/>
            <a:ext cx="1137919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Some quick findings from NCIS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647,435 new missing cases added in 2016 a 2% increase compared to cases added in 2015 (634,908)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 of which 644,294 cases were purged for reasons including subject located/returned home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88,000+ open cases at end of 2016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Missing juveniles account for 38.3% or 48.6%, depending on state definitions</a:t>
            </a:r>
          </a:p>
        </p:txBody>
      </p:sp>
    </p:spTree>
    <p:extLst>
      <p:ext uri="{BB962C8B-B14F-4D97-AF65-F5344CB8AC3E}">
        <p14:creationId xmlns:p14="http://schemas.microsoft.com/office/powerpoint/2010/main" val="127835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9CDD-82DC-4267-BDDC-4F4D189A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945"/>
          </a:xfrm>
        </p:spPr>
        <p:txBody>
          <a:bodyPr>
            <a:normAutofit/>
          </a:bodyPr>
          <a:lstStyle/>
          <a:p>
            <a:r>
              <a:rPr lang="en-US" sz="3200" dirty="0"/>
              <a:t>Investigative Journey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86EA5D-18F3-4D92-9C47-06CFAC059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900967"/>
              </p:ext>
            </p:extLst>
          </p:nvPr>
        </p:nvGraphicFramePr>
        <p:xfrm>
          <a:off x="330199" y="1103136"/>
          <a:ext cx="11692467" cy="1391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9099BC-2E49-4F3B-A3BB-562F614B5CF6}"/>
              </a:ext>
            </a:extLst>
          </p:cNvPr>
          <p:cNvSpPr txBox="1"/>
          <p:nvPr/>
        </p:nvSpPr>
        <p:spPr>
          <a:xfrm>
            <a:off x="3242732" y="2494843"/>
            <a:ext cx="28532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Completeness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Relevance (how recent)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Outliers 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Manually fill in missing information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Normalized data set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Matching data sets to Census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9E4BC-0D00-4CD7-B15A-40F0939CB243}"/>
              </a:ext>
            </a:extLst>
          </p:cNvPr>
          <p:cNvSpPr txBox="1"/>
          <p:nvPr/>
        </p:nvSpPr>
        <p:spPr>
          <a:xfrm>
            <a:off x="6285088" y="2494843"/>
            <a:ext cx="28532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Missing Children’s data since 1938 through 2017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Total Missing Children’s cases open 3,863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Additionally about 100+ were John Doe/ Jane Doe without any other information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Missing US cases only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AAEF3-1CFE-4183-A83E-803BF1B2E3F4}"/>
              </a:ext>
            </a:extLst>
          </p:cNvPr>
          <p:cNvSpPr txBox="1"/>
          <p:nvPr/>
        </p:nvSpPr>
        <p:spPr>
          <a:xfrm>
            <a:off x="9138356" y="2494843"/>
            <a:ext cx="28532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Higher the state population, more missing children cases  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juvenile disappearances are due to abductions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Children go missing from poor neighborhoods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lvl="1"/>
            <a:endParaRPr lang="en-US" sz="1200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1026" name="Picture 2" descr="http://www.missingkids.com/missingkids/images/icons/MK_logo.png">
            <a:extLst>
              <a:ext uri="{FF2B5EF4-FFF2-40B4-BE49-F238E27FC236}">
                <a16:creationId xmlns:a16="http://schemas.microsoft.com/office/drawing/2014/main" id="{B8230A30-EDA3-4494-9904-495CD7F8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3" y="4115687"/>
            <a:ext cx="1830892" cy="11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amus.gov/images/namus_logo.gif">
            <a:extLst>
              <a:ext uri="{FF2B5EF4-FFF2-40B4-BE49-F238E27FC236}">
                <a16:creationId xmlns:a16="http://schemas.microsoft.com/office/drawing/2014/main" id="{8162E808-EC5D-491A-9301-430A0A31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58" y="2673939"/>
            <a:ext cx="1828623" cy="111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ted States Census Bureau">
            <a:extLst>
              <a:ext uri="{FF2B5EF4-FFF2-40B4-BE49-F238E27FC236}">
                <a16:creationId xmlns:a16="http://schemas.microsoft.com/office/drawing/2014/main" id="{14AEBE81-63E6-45C6-BC65-6500BA70F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23" y="5566310"/>
            <a:ext cx="1830892" cy="98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D9A1509-BBAC-4E6A-AA9A-7BDA63FEAE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" y="2903004"/>
            <a:ext cx="3265496" cy="2009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24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F62D-8161-4B99-989D-56CBD73A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77" y="200505"/>
            <a:ext cx="10473267" cy="720725"/>
          </a:xfrm>
        </p:spPr>
        <p:txBody>
          <a:bodyPr>
            <a:normAutofit/>
          </a:bodyPr>
          <a:lstStyle/>
          <a:p>
            <a:r>
              <a:rPr lang="en-US" sz="2800" dirty="0"/>
              <a:t>Facts – based on NCMEC dataset 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362F2821-D6F3-4D7F-9E1C-5BF122C1C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5" y="778933"/>
            <a:ext cx="11864624" cy="6097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75B06-BB6E-4576-BECF-A681F15AD39E}"/>
              </a:ext>
            </a:extLst>
          </p:cNvPr>
          <p:cNvSpPr txBox="1"/>
          <p:nvPr/>
        </p:nvSpPr>
        <p:spPr>
          <a:xfrm>
            <a:off x="6169377" y="1219201"/>
            <a:ext cx="459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Total missing cases currently open are 3,818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45276-CCB7-4AEE-9273-F0D464ED1F42}"/>
              </a:ext>
            </a:extLst>
          </p:cNvPr>
          <p:cNvSpPr txBox="1"/>
          <p:nvPr/>
        </p:nvSpPr>
        <p:spPr>
          <a:xfrm>
            <a:off x="6180846" y="1517172"/>
            <a:ext cx="388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CA, FL, VA, TX, NY floating to the 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6E468-7829-4AE4-8248-92D5056933CA}"/>
              </a:ext>
            </a:extLst>
          </p:cNvPr>
          <p:cNvSpPr txBox="1"/>
          <p:nvPr/>
        </p:nvSpPr>
        <p:spPr>
          <a:xfrm>
            <a:off x="6192315" y="1808918"/>
            <a:ext cx="401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SD, WV, RI, ND, WY floating to the top</a:t>
            </a:r>
          </a:p>
        </p:txBody>
      </p:sp>
    </p:spTree>
    <p:extLst>
      <p:ext uri="{BB962C8B-B14F-4D97-AF65-F5344CB8AC3E}">
        <p14:creationId xmlns:p14="http://schemas.microsoft.com/office/powerpoint/2010/main" val="46999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390B-1869-4AEF-B051-79DE8B68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r>
              <a:rPr lang="en-US" sz="3200" dirty="0"/>
              <a:t>Disappearances &amp; population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CFC17-5A10-4D7A-AEC5-DDAC41DE11BB}"/>
              </a:ext>
            </a:extLst>
          </p:cNvPr>
          <p:cNvSpPr txBox="1"/>
          <p:nvPr/>
        </p:nvSpPr>
        <p:spPr>
          <a:xfrm>
            <a:off x="654756" y="5974041"/>
            <a:ext cx="1143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Looking at the Top 5 States and Bottom 5 States there does not seem to be a correlation between overall population and disappearances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E5BF50-5711-4FEB-80B3-EFCED229AF3E}"/>
              </a:ext>
            </a:extLst>
          </p:cNvPr>
          <p:cNvSpPr txBox="1"/>
          <p:nvPr/>
        </p:nvSpPr>
        <p:spPr>
          <a:xfrm>
            <a:off x="838199" y="1061737"/>
            <a:ext cx="514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CA, TX, FL, NY, 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C0F88E-2B9D-4C5D-903C-EE65383BE441}"/>
              </a:ext>
            </a:extLst>
          </p:cNvPr>
          <p:cNvSpPr txBox="1"/>
          <p:nvPr/>
        </p:nvSpPr>
        <p:spPr>
          <a:xfrm>
            <a:off x="6336156" y="1061737"/>
            <a:ext cx="57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WY, VA, AL, ND, SD</a:t>
            </a:r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B1E433B-A025-4AF4-94CB-61D577D99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1" y="1521783"/>
            <a:ext cx="5867335" cy="4088018"/>
          </a:xfrm>
          <a:prstGeom prst="rect">
            <a:avLst/>
          </a:prstGeom>
        </p:spPr>
      </p:pic>
      <p:pic>
        <p:nvPicPr>
          <p:cNvPr id="24" name="Picture 2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1935E2-AA4D-411B-9999-7BDE40EEC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96" y="1521783"/>
            <a:ext cx="5954127" cy="40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758-A16A-4F12-B131-C4215DE9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7571" cy="926646"/>
          </a:xfrm>
        </p:spPr>
        <p:txBody>
          <a:bodyPr>
            <a:normAutofit fontScale="90000"/>
          </a:bodyPr>
          <a:lstStyle/>
          <a:p>
            <a:r>
              <a:rPr lang="en-US" dirty="0"/>
              <a:t>Disappearances by </a:t>
            </a:r>
            <a:br>
              <a:rPr lang="en-US" dirty="0"/>
            </a:br>
            <a:r>
              <a:rPr lang="en-US" dirty="0"/>
              <a:t>Gender/Ethnicity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F52BF04-4B99-4101-BC02-534525941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2" y="1635133"/>
            <a:ext cx="5112375" cy="3996410"/>
          </a:xfrm>
          <a:prstGeom prst="rect">
            <a:avLst/>
          </a:prstGeom>
        </p:spPr>
      </p:pic>
      <p:pic>
        <p:nvPicPr>
          <p:cNvPr id="26" name="Picture 2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6CEEF44-2B52-4240-B80F-A2C14ACF6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0"/>
            <a:ext cx="6836229" cy="67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9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2" action="ppaction://hlinkfile"/>
            <a:extLst>
              <a:ext uri="{FF2B5EF4-FFF2-40B4-BE49-F238E27FC236}">
                <a16:creationId xmlns:a16="http://schemas.microsoft.com/office/drawing/2014/main" id="{B7592D63-ECA2-47E1-AC87-97E13AC3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74" y="136856"/>
            <a:ext cx="10455112" cy="6721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A28AEF-67FE-40E6-9017-29FC484D5AC1}"/>
              </a:ext>
            </a:extLst>
          </p:cNvPr>
          <p:cNvSpPr txBox="1"/>
          <p:nvPr/>
        </p:nvSpPr>
        <p:spPr>
          <a:xfrm>
            <a:off x="7315200" y="3409245"/>
            <a:ext cx="4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VA</a:t>
            </a:r>
          </a:p>
        </p:txBody>
      </p:sp>
    </p:spTree>
    <p:extLst>
      <p:ext uri="{BB962C8B-B14F-4D97-AF65-F5344CB8AC3E}">
        <p14:creationId xmlns:p14="http://schemas.microsoft.com/office/powerpoint/2010/main" val="158341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415A50D9-A9EB-4B70-8B53-D3D200EB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" y="74321"/>
            <a:ext cx="10552389" cy="678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7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312</Words>
  <Application>Microsoft Office PowerPoint</Application>
  <PresentationFormat>Widescreen</PresentationFormat>
  <Paragraphs>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Doctors of Data</vt:lpstr>
      <vt:lpstr>The Missing People Challenge </vt:lpstr>
      <vt:lpstr>PowerPoint Presentation</vt:lpstr>
      <vt:lpstr>Investigative Journey</vt:lpstr>
      <vt:lpstr>Facts – based on NCMEC dataset </vt:lpstr>
      <vt:lpstr>Disappearances &amp; population</vt:lpstr>
      <vt:lpstr>Disappearances by  Gender/Ethnicity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be continued….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Doctors of Data</dc:title>
  <dc:creator>Ashish Nachane</dc:creator>
  <cp:lastModifiedBy>Ashish Nachane</cp:lastModifiedBy>
  <cp:revision>42</cp:revision>
  <dcterms:created xsi:type="dcterms:W3CDTF">2017-09-30T14:49:01Z</dcterms:created>
  <dcterms:modified xsi:type="dcterms:W3CDTF">2017-10-01T23:49:52Z</dcterms:modified>
</cp:coreProperties>
</file>